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12.jpg" ContentType="image/png"/>
  <Override PartName="/ppt/notesSlides/notesSlide36.xml" ContentType="application/vnd.openxmlformats-officedocument.presentationml.notesSlide+xml"/>
  <Override PartName="/ppt/media/image13.jpg" ContentType="image/pn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media/image30.jpg" ContentType="image/png"/>
  <Override PartName="/ppt/notesSlides/notesSlide74.xml" ContentType="application/vnd.openxmlformats-officedocument.presentationml.notesSlide+xml"/>
  <Override PartName="/ppt/notesSlides/notesSlide7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8"/>
  </p:notesMasterIdLst>
  <p:sldIdLst>
    <p:sldId id="349" r:id="rId3"/>
    <p:sldId id="381" r:id="rId4"/>
    <p:sldId id="382" r:id="rId5"/>
    <p:sldId id="383" r:id="rId6"/>
    <p:sldId id="361" r:id="rId7"/>
    <p:sldId id="375" r:id="rId8"/>
    <p:sldId id="376" r:id="rId9"/>
    <p:sldId id="377" r:id="rId10"/>
    <p:sldId id="378" r:id="rId11"/>
    <p:sldId id="379" r:id="rId12"/>
    <p:sldId id="418" r:id="rId13"/>
    <p:sldId id="419" r:id="rId14"/>
    <p:sldId id="355" r:id="rId15"/>
    <p:sldId id="420" r:id="rId16"/>
    <p:sldId id="421" r:id="rId17"/>
    <p:sldId id="388" r:id="rId18"/>
    <p:sldId id="389" r:id="rId19"/>
    <p:sldId id="390" r:id="rId20"/>
    <p:sldId id="422" r:id="rId21"/>
    <p:sldId id="424" r:id="rId22"/>
    <p:sldId id="425" r:id="rId23"/>
    <p:sldId id="423" r:id="rId24"/>
    <p:sldId id="380" r:id="rId25"/>
    <p:sldId id="413" r:id="rId26"/>
    <p:sldId id="362" r:id="rId27"/>
    <p:sldId id="363" r:id="rId28"/>
    <p:sldId id="364" r:id="rId29"/>
    <p:sldId id="365" r:id="rId30"/>
    <p:sldId id="366" r:id="rId31"/>
    <p:sldId id="367" r:id="rId32"/>
    <p:sldId id="368" r:id="rId33"/>
    <p:sldId id="369" r:id="rId34"/>
    <p:sldId id="370" r:id="rId35"/>
    <p:sldId id="371" r:id="rId36"/>
    <p:sldId id="372" r:id="rId37"/>
    <p:sldId id="373" r:id="rId38"/>
    <p:sldId id="392" r:id="rId39"/>
    <p:sldId id="393" r:id="rId40"/>
    <p:sldId id="394" r:id="rId41"/>
    <p:sldId id="395" r:id="rId42"/>
    <p:sldId id="396" r:id="rId43"/>
    <p:sldId id="397" r:id="rId44"/>
    <p:sldId id="398" r:id="rId45"/>
    <p:sldId id="399" r:id="rId46"/>
    <p:sldId id="400" r:id="rId47"/>
    <p:sldId id="374" r:id="rId48"/>
    <p:sldId id="343" r:id="rId49"/>
    <p:sldId id="344" r:id="rId50"/>
    <p:sldId id="345" r:id="rId51"/>
    <p:sldId id="346" r:id="rId52"/>
    <p:sldId id="347" r:id="rId53"/>
    <p:sldId id="348" r:id="rId54"/>
    <p:sldId id="350" r:id="rId55"/>
    <p:sldId id="351" r:id="rId56"/>
    <p:sldId id="352" r:id="rId57"/>
    <p:sldId id="261" r:id="rId58"/>
    <p:sldId id="257" r:id="rId59"/>
    <p:sldId id="258" r:id="rId60"/>
    <p:sldId id="259" r:id="rId61"/>
    <p:sldId id="262" r:id="rId62"/>
    <p:sldId id="260" r:id="rId63"/>
    <p:sldId id="263" r:id="rId64"/>
    <p:sldId id="264" r:id="rId65"/>
    <p:sldId id="265" r:id="rId66"/>
    <p:sldId id="311" r:id="rId67"/>
    <p:sldId id="286" r:id="rId68"/>
    <p:sldId id="310" r:id="rId69"/>
    <p:sldId id="307" r:id="rId70"/>
    <p:sldId id="306" r:id="rId71"/>
    <p:sldId id="308" r:id="rId72"/>
    <p:sldId id="309" r:id="rId73"/>
    <p:sldId id="302" r:id="rId74"/>
    <p:sldId id="303" r:id="rId75"/>
    <p:sldId id="304" r:id="rId76"/>
    <p:sldId id="266" r:id="rId77"/>
    <p:sldId id="267" r:id="rId78"/>
    <p:sldId id="268" r:id="rId79"/>
    <p:sldId id="269" r:id="rId80"/>
    <p:sldId id="270" r:id="rId81"/>
    <p:sldId id="273" r:id="rId82"/>
    <p:sldId id="272" r:id="rId83"/>
    <p:sldId id="283" r:id="rId84"/>
    <p:sldId id="327" r:id="rId85"/>
    <p:sldId id="275" r:id="rId86"/>
    <p:sldId id="353" r:id="rId87"/>
    <p:sldId id="354" r:id="rId88"/>
    <p:sldId id="274" r:id="rId89"/>
    <p:sldId id="318" r:id="rId90"/>
    <p:sldId id="319" r:id="rId91"/>
    <p:sldId id="280" r:id="rId92"/>
    <p:sldId id="281" r:id="rId93"/>
    <p:sldId id="282" r:id="rId94"/>
    <p:sldId id="277" r:id="rId95"/>
    <p:sldId id="325" r:id="rId96"/>
    <p:sldId id="326" r:id="rId97"/>
    <p:sldId id="328" r:id="rId98"/>
    <p:sldId id="276" r:id="rId99"/>
    <p:sldId id="323" r:id="rId100"/>
    <p:sldId id="324" r:id="rId101"/>
    <p:sldId id="384" r:id="rId102"/>
    <p:sldId id="385" r:id="rId103"/>
    <p:sldId id="278" r:id="rId104"/>
    <p:sldId id="279" r:id="rId105"/>
    <p:sldId id="293" r:id="rId106"/>
    <p:sldId id="329" r:id="rId107"/>
    <p:sldId id="330" r:id="rId108"/>
    <p:sldId id="331" r:id="rId109"/>
    <p:sldId id="332" r:id="rId110"/>
    <p:sldId id="333" r:id="rId111"/>
    <p:sldId id="334" r:id="rId112"/>
    <p:sldId id="316" r:id="rId113"/>
    <p:sldId id="321" r:id="rId114"/>
    <p:sldId id="322" r:id="rId115"/>
    <p:sldId id="320" r:id="rId116"/>
    <p:sldId id="317" r:id="rId117"/>
    <p:sldId id="314" r:id="rId118"/>
    <p:sldId id="313" r:id="rId119"/>
    <p:sldId id="315" r:id="rId120"/>
    <p:sldId id="312" r:id="rId121"/>
    <p:sldId id="284" r:id="rId122"/>
    <p:sldId id="358" r:id="rId123"/>
    <p:sldId id="285" r:id="rId124"/>
    <p:sldId id="290" r:id="rId125"/>
    <p:sldId id="291" r:id="rId126"/>
    <p:sldId id="292" r:id="rId127"/>
    <p:sldId id="294" r:id="rId128"/>
    <p:sldId id="295" r:id="rId129"/>
    <p:sldId id="296" r:id="rId130"/>
    <p:sldId id="297" r:id="rId131"/>
    <p:sldId id="298" r:id="rId132"/>
    <p:sldId id="299" r:id="rId133"/>
    <p:sldId id="300" r:id="rId134"/>
    <p:sldId id="301" r:id="rId135"/>
    <p:sldId id="335" r:id="rId136"/>
    <p:sldId id="336" r:id="rId137"/>
    <p:sldId id="337" r:id="rId138"/>
    <p:sldId id="338" r:id="rId139"/>
    <p:sldId id="339" r:id="rId140"/>
    <p:sldId id="340" r:id="rId141"/>
    <p:sldId id="341" r:id="rId142"/>
    <p:sldId id="342" r:id="rId143"/>
    <p:sldId id="391" r:id="rId144"/>
    <p:sldId id="356" r:id="rId145"/>
    <p:sldId id="357" r:id="rId146"/>
    <p:sldId id="359" r:id="rId147"/>
    <p:sldId id="360" r:id="rId148"/>
    <p:sldId id="386" r:id="rId149"/>
    <p:sldId id="387" r:id="rId150"/>
    <p:sldId id="412" r:id="rId151"/>
    <p:sldId id="256" r:id="rId152"/>
    <p:sldId id="401" r:id="rId153"/>
    <p:sldId id="402" r:id="rId154"/>
    <p:sldId id="403" r:id="rId155"/>
    <p:sldId id="404" r:id="rId156"/>
    <p:sldId id="405" r:id="rId157"/>
    <p:sldId id="406" r:id="rId158"/>
    <p:sldId id="407" r:id="rId159"/>
    <p:sldId id="408" r:id="rId160"/>
    <p:sldId id="409" r:id="rId161"/>
    <p:sldId id="410" r:id="rId162"/>
    <p:sldId id="411" r:id="rId163"/>
    <p:sldId id="414" r:id="rId164"/>
    <p:sldId id="416" r:id="rId165"/>
    <p:sldId id="415" r:id="rId166"/>
    <p:sldId id="417"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561338-418D-A4BD-DEB3-E58DE45B1E97}" name="Suriya R E" initials="SR" userId="S::suriya.re@olamnet.com::85150afc-e14b-4d5d-930e-d721fa5d68a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1B7A0"/>
    <a:srgbClr val="F6F3EB"/>
    <a:srgbClr val="F8ACB0"/>
    <a:srgbClr val="F5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8" d="100"/>
          <a:sy n="58" d="100"/>
        </p:scale>
        <p:origin x="920" y="268"/>
      </p:cViewPr>
      <p:guideLst/>
    </p:cSldViewPr>
  </p:slideViewPr>
  <p:notesTextViewPr>
    <p:cViewPr>
      <p:scale>
        <a:sx n="33" d="100"/>
        <a:sy n="33"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microsoft.com/office/2018/10/relationships/authors" Target="author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74F84-2302-4377-BAEA-874D8FDDBE35}" type="datetimeFigureOut">
              <a:rPr lang="en-IN" smtClean="0"/>
              <a:t>04-11-2025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2333C-7B3A-4E27-9FF4-3446CCE8842A}" type="slidenum">
              <a:rPr lang="en-IN" smtClean="0"/>
              <a:t>‹#›</a:t>
            </a:fld>
            <a:endParaRPr lang="en-IN"/>
          </a:p>
        </p:txBody>
      </p:sp>
    </p:spTree>
    <p:extLst>
      <p:ext uri="{BB962C8B-B14F-4D97-AF65-F5344CB8AC3E}">
        <p14:creationId xmlns:p14="http://schemas.microsoft.com/office/powerpoint/2010/main" val="4125526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7D53D-A01D-C918-11DD-D3F879B0F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80846-EA46-7EF7-585A-E6BE69DD1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6EFA3-5A25-B69D-28B9-F8F903C2AD1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A99E3F2-F529-CF41-C607-FC2619851599}"/>
              </a:ext>
            </a:extLst>
          </p:cNvPr>
          <p:cNvSpPr>
            <a:spLocks noGrp="1"/>
          </p:cNvSpPr>
          <p:nvPr>
            <p:ph type="sldNum" sz="quarter" idx="5"/>
          </p:nvPr>
        </p:nvSpPr>
        <p:spPr/>
        <p:txBody>
          <a:bodyPr/>
          <a:lstStyle/>
          <a:p>
            <a:fld id="{9152333C-7B3A-4E27-9FF4-3446CCE8842A}" type="slidenum">
              <a:rPr lang="en-IN" smtClean="0"/>
              <a:t>6</a:t>
            </a:fld>
            <a:endParaRPr lang="en-IN"/>
          </a:p>
        </p:txBody>
      </p:sp>
    </p:spTree>
    <p:extLst>
      <p:ext uri="{BB962C8B-B14F-4D97-AF65-F5344CB8AC3E}">
        <p14:creationId xmlns:p14="http://schemas.microsoft.com/office/powerpoint/2010/main" val="52685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8FEB9-66A2-67F3-2873-B0EE27216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446DD9-88FA-BDDB-6366-D2A3273B9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C04B0-381E-5913-F1D6-9D606222C0E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8935457-0EF8-EB38-FF84-6215544BE5B0}"/>
              </a:ext>
            </a:extLst>
          </p:cNvPr>
          <p:cNvSpPr>
            <a:spLocks noGrp="1"/>
          </p:cNvSpPr>
          <p:nvPr>
            <p:ph type="sldNum" sz="quarter" idx="5"/>
          </p:nvPr>
        </p:nvSpPr>
        <p:spPr/>
        <p:txBody>
          <a:bodyPr/>
          <a:lstStyle/>
          <a:p>
            <a:fld id="{9152333C-7B3A-4E27-9FF4-3446CCE8842A}" type="slidenum">
              <a:rPr lang="en-IN" smtClean="0"/>
              <a:t>19</a:t>
            </a:fld>
            <a:endParaRPr lang="en-IN"/>
          </a:p>
        </p:txBody>
      </p:sp>
    </p:spTree>
    <p:extLst>
      <p:ext uri="{BB962C8B-B14F-4D97-AF65-F5344CB8AC3E}">
        <p14:creationId xmlns:p14="http://schemas.microsoft.com/office/powerpoint/2010/main" val="1655900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9953C-9354-8B13-09E7-1035B74C1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A4966-DD9B-C6A8-6BAE-F5D5D72F5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858C9F-F988-28C3-8E58-ABFDDE6DDF1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C3D084E-D120-FAE0-EDE1-FC1EFED10EDD}"/>
              </a:ext>
            </a:extLst>
          </p:cNvPr>
          <p:cNvSpPr>
            <a:spLocks noGrp="1"/>
          </p:cNvSpPr>
          <p:nvPr>
            <p:ph type="sldNum" sz="quarter" idx="5"/>
          </p:nvPr>
        </p:nvSpPr>
        <p:spPr/>
        <p:txBody>
          <a:bodyPr/>
          <a:lstStyle/>
          <a:p>
            <a:fld id="{9152333C-7B3A-4E27-9FF4-3446CCE8842A}" type="slidenum">
              <a:rPr lang="en-IN" smtClean="0"/>
              <a:t>20</a:t>
            </a:fld>
            <a:endParaRPr lang="en-IN"/>
          </a:p>
        </p:txBody>
      </p:sp>
    </p:spTree>
    <p:extLst>
      <p:ext uri="{BB962C8B-B14F-4D97-AF65-F5344CB8AC3E}">
        <p14:creationId xmlns:p14="http://schemas.microsoft.com/office/powerpoint/2010/main" val="262497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E3C2A-BEAB-11E4-2DD7-37F06A49D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6A352-EF6B-6C96-C622-00A265746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D4C71-8C39-12AF-8EB9-707C82D16F9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FEBABD2-73BD-B5ED-F981-6E120732F0A3}"/>
              </a:ext>
            </a:extLst>
          </p:cNvPr>
          <p:cNvSpPr>
            <a:spLocks noGrp="1"/>
          </p:cNvSpPr>
          <p:nvPr>
            <p:ph type="sldNum" sz="quarter" idx="5"/>
          </p:nvPr>
        </p:nvSpPr>
        <p:spPr/>
        <p:txBody>
          <a:bodyPr/>
          <a:lstStyle/>
          <a:p>
            <a:fld id="{9152333C-7B3A-4E27-9FF4-3446CCE8842A}" type="slidenum">
              <a:rPr lang="en-IN" smtClean="0"/>
              <a:t>21</a:t>
            </a:fld>
            <a:endParaRPr lang="en-IN"/>
          </a:p>
        </p:txBody>
      </p:sp>
    </p:spTree>
    <p:extLst>
      <p:ext uri="{BB962C8B-B14F-4D97-AF65-F5344CB8AC3E}">
        <p14:creationId xmlns:p14="http://schemas.microsoft.com/office/powerpoint/2010/main" val="4053219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32E04-D7B0-2708-31CD-3696BE5AA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38DFF-5224-D6E0-6588-B3C044D27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A7C82-22B4-FDDD-0D74-56D260669DD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B82B414-6B64-D144-5FE1-83FF8F1596AB}"/>
              </a:ext>
            </a:extLst>
          </p:cNvPr>
          <p:cNvSpPr>
            <a:spLocks noGrp="1"/>
          </p:cNvSpPr>
          <p:nvPr>
            <p:ph type="sldNum" sz="quarter" idx="5"/>
          </p:nvPr>
        </p:nvSpPr>
        <p:spPr/>
        <p:txBody>
          <a:bodyPr/>
          <a:lstStyle/>
          <a:p>
            <a:fld id="{9152333C-7B3A-4E27-9FF4-3446CCE8842A}" type="slidenum">
              <a:rPr lang="en-IN" smtClean="0"/>
              <a:t>22</a:t>
            </a:fld>
            <a:endParaRPr lang="en-IN"/>
          </a:p>
        </p:txBody>
      </p:sp>
    </p:spTree>
    <p:extLst>
      <p:ext uri="{BB962C8B-B14F-4D97-AF65-F5344CB8AC3E}">
        <p14:creationId xmlns:p14="http://schemas.microsoft.com/office/powerpoint/2010/main" val="1810269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52333C-7B3A-4E27-9FF4-3446CCE8842A}" type="slidenum">
              <a:rPr lang="en-IN" smtClean="0"/>
              <a:t>30</a:t>
            </a:fld>
            <a:endParaRPr lang="en-IN"/>
          </a:p>
        </p:txBody>
      </p:sp>
    </p:spTree>
    <p:extLst>
      <p:ext uri="{BB962C8B-B14F-4D97-AF65-F5344CB8AC3E}">
        <p14:creationId xmlns:p14="http://schemas.microsoft.com/office/powerpoint/2010/main" val="788723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EDD60-042B-F4B7-B9DA-EEB9CA499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D3AEC-6D1A-175F-0B5F-FB05CA0021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F8F23-F6D0-03C2-D2BF-A41C3422DFF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4CD9D7-DCF6-0654-03AE-1C76D6CE7404}"/>
              </a:ext>
            </a:extLst>
          </p:cNvPr>
          <p:cNvSpPr>
            <a:spLocks noGrp="1"/>
          </p:cNvSpPr>
          <p:nvPr>
            <p:ph type="sldNum" sz="quarter" idx="5"/>
          </p:nvPr>
        </p:nvSpPr>
        <p:spPr/>
        <p:txBody>
          <a:bodyPr/>
          <a:lstStyle/>
          <a:p>
            <a:fld id="{9152333C-7B3A-4E27-9FF4-3446CCE8842A}" type="slidenum">
              <a:rPr lang="en-IN" smtClean="0"/>
              <a:t>31</a:t>
            </a:fld>
            <a:endParaRPr lang="en-IN"/>
          </a:p>
        </p:txBody>
      </p:sp>
    </p:spTree>
    <p:extLst>
      <p:ext uri="{BB962C8B-B14F-4D97-AF65-F5344CB8AC3E}">
        <p14:creationId xmlns:p14="http://schemas.microsoft.com/office/powerpoint/2010/main" val="1476166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3E104-6C96-0C90-A594-4B147111CB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3F3229-0284-B659-A6A2-099DCC33B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FFABA-7D0C-EA79-E343-A5649474F28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AAEF4B5-9CA4-AE6C-79FA-A22632D63A84}"/>
              </a:ext>
            </a:extLst>
          </p:cNvPr>
          <p:cNvSpPr>
            <a:spLocks noGrp="1"/>
          </p:cNvSpPr>
          <p:nvPr>
            <p:ph type="sldNum" sz="quarter" idx="5"/>
          </p:nvPr>
        </p:nvSpPr>
        <p:spPr/>
        <p:txBody>
          <a:bodyPr/>
          <a:lstStyle/>
          <a:p>
            <a:fld id="{9152333C-7B3A-4E27-9FF4-3446CCE8842A}" type="slidenum">
              <a:rPr lang="en-IN" smtClean="0"/>
              <a:t>32</a:t>
            </a:fld>
            <a:endParaRPr lang="en-IN"/>
          </a:p>
        </p:txBody>
      </p:sp>
    </p:spTree>
    <p:extLst>
      <p:ext uri="{BB962C8B-B14F-4D97-AF65-F5344CB8AC3E}">
        <p14:creationId xmlns:p14="http://schemas.microsoft.com/office/powerpoint/2010/main" val="1266220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16407-C22D-8A8E-7D79-841302E1D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6AA41-91CF-F0FF-79EE-869C6D86E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1A79B-FA69-A9D5-922A-91480A1BBA2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70B57DC-7ED0-BBEE-2908-C6CB41D4B2FE}"/>
              </a:ext>
            </a:extLst>
          </p:cNvPr>
          <p:cNvSpPr>
            <a:spLocks noGrp="1"/>
          </p:cNvSpPr>
          <p:nvPr>
            <p:ph type="sldNum" sz="quarter" idx="5"/>
          </p:nvPr>
        </p:nvSpPr>
        <p:spPr/>
        <p:txBody>
          <a:bodyPr/>
          <a:lstStyle/>
          <a:p>
            <a:fld id="{9152333C-7B3A-4E27-9FF4-3446CCE8842A}" type="slidenum">
              <a:rPr lang="en-IN" smtClean="0"/>
              <a:t>33</a:t>
            </a:fld>
            <a:endParaRPr lang="en-IN"/>
          </a:p>
        </p:txBody>
      </p:sp>
    </p:spTree>
    <p:extLst>
      <p:ext uri="{BB962C8B-B14F-4D97-AF65-F5344CB8AC3E}">
        <p14:creationId xmlns:p14="http://schemas.microsoft.com/office/powerpoint/2010/main" val="804503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18274-6D33-CF77-F9F3-55DA424BE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286E3-4C66-2538-E4E3-427A0FBA1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36454-7BDD-4131-89B7-F875EE131A0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970BCBA-EA4A-B256-29FB-4F3BE99AD406}"/>
              </a:ext>
            </a:extLst>
          </p:cNvPr>
          <p:cNvSpPr>
            <a:spLocks noGrp="1"/>
          </p:cNvSpPr>
          <p:nvPr>
            <p:ph type="sldNum" sz="quarter" idx="5"/>
          </p:nvPr>
        </p:nvSpPr>
        <p:spPr/>
        <p:txBody>
          <a:bodyPr/>
          <a:lstStyle/>
          <a:p>
            <a:fld id="{9152333C-7B3A-4E27-9FF4-3446CCE8842A}" type="slidenum">
              <a:rPr lang="en-IN" smtClean="0"/>
              <a:t>34</a:t>
            </a:fld>
            <a:endParaRPr lang="en-IN"/>
          </a:p>
        </p:txBody>
      </p:sp>
    </p:spTree>
    <p:extLst>
      <p:ext uri="{BB962C8B-B14F-4D97-AF65-F5344CB8AC3E}">
        <p14:creationId xmlns:p14="http://schemas.microsoft.com/office/powerpoint/2010/main" val="2208124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E7A05-37B5-B5B4-5A10-FBD4C4DCF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3AB35-A456-9E12-B163-B428BD3BD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7FBDD-446A-AEC5-A2A8-A9725B2E6F9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8B7F496-576D-6C6F-3EB9-4D4A69D1F579}"/>
              </a:ext>
            </a:extLst>
          </p:cNvPr>
          <p:cNvSpPr>
            <a:spLocks noGrp="1"/>
          </p:cNvSpPr>
          <p:nvPr>
            <p:ph type="sldNum" sz="quarter" idx="5"/>
          </p:nvPr>
        </p:nvSpPr>
        <p:spPr/>
        <p:txBody>
          <a:bodyPr/>
          <a:lstStyle/>
          <a:p>
            <a:fld id="{9152333C-7B3A-4E27-9FF4-3446CCE8842A}" type="slidenum">
              <a:rPr lang="en-IN" smtClean="0"/>
              <a:t>35</a:t>
            </a:fld>
            <a:endParaRPr lang="en-IN"/>
          </a:p>
        </p:txBody>
      </p:sp>
    </p:spTree>
    <p:extLst>
      <p:ext uri="{BB962C8B-B14F-4D97-AF65-F5344CB8AC3E}">
        <p14:creationId xmlns:p14="http://schemas.microsoft.com/office/powerpoint/2010/main" val="1570968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B3334-A68A-9BBA-6728-45C92511D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D1520-575D-F9A4-C047-291D616025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D80C3-E0E2-3694-9FE6-CF75FD511C9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6E23F72-4D84-A926-4D6B-06ECC0AD006D}"/>
              </a:ext>
            </a:extLst>
          </p:cNvPr>
          <p:cNvSpPr>
            <a:spLocks noGrp="1"/>
          </p:cNvSpPr>
          <p:nvPr>
            <p:ph type="sldNum" sz="quarter" idx="5"/>
          </p:nvPr>
        </p:nvSpPr>
        <p:spPr/>
        <p:txBody>
          <a:bodyPr/>
          <a:lstStyle/>
          <a:p>
            <a:fld id="{9152333C-7B3A-4E27-9FF4-3446CCE8842A}" type="slidenum">
              <a:rPr lang="en-IN" smtClean="0"/>
              <a:t>7</a:t>
            </a:fld>
            <a:endParaRPr lang="en-IN"/>
          </a:p>
        </p:txBody>
      </p:sp>
    </p:spTree>
    <p:extLst>
      <p:ext uri="{BB962C8B-B14F-4D97-AF65-F5344CB8AC3E}">
        <p14:creationId xmlns:p14="http://schemas.microsoft.com/office/powerpoint/2010/main" val="294143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B1146-31FE-D63D-F03E-52962D84B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83D65-AC19-FA24-29CF-FC051342E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73630B-6122-D0B8-F7A0-D5F0C838132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9DDE8F2-35FF-AA04-C8A1-B10519D4DA8B}"/>
              </a:ext>
            </a:extLst>
          </p:cNvPr>
          <p:cNvSpPr>
            <a:spLocks noGrp="1"/>
          </p:cNvSpPr>
          <p:nvPr>
            <p:ph type="sldNum" sz="quarter" idx="5"/>
          </p:nvPr>
        </p:nvSpPr>
        <p:spPr/>
        <p:txBody>
          <a:bodyPr/>
          <a:lstStyle/>
          <a:p>
            <a:fld id="{9152333C-7B3A-4E27-9FF4-3446CCE8842A}" type="slidenum">
              <a:rPr lang="en-IN" smtClean="0"/>
              <a:t>36</a:t>
            </a:fld>
            <a:endParaRPr lang="en-IN"/>
          </a:p>
        </p:txBody>
      </p:sp>
    </p:spTree>
    <p:extLst>
      <p:ext uri="{BB962C8B-B14F-4D97-AF65-F5344CB8AC3E}">
        <p14:creationId xmlns:p14="http://schemas.microsoft.com/office/powerpoint/2010/main" val="1516977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52333C-7B3A-4E27-9FF4-3446CCE8842A}" type="slidenum">
              <a:rPr lang="en-IN" smtClean="0"/>
              <a:t>47</a:t>
            </a:fld>
            <a:endParaRPr lang="en-IN"/>
          </a:p>
        </p:txBody>
      </p:sp>
    </p:spTree>
    <p:extLst>
      <p:ext uri="{BB962C8B-B14F-4D97-AF65-F5344CB8AC3E}">
        <p14:creationId xmlns:p14="http://schemas.microsoft.com/office/powerpoint/2010/main" val="2501416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52333C-7B3A-4E27-9FF4-3446CCE8842A}" type="slidenum">
              <a:rPr lang="en-IN" smtClean="0"/>
              <a:t>48</a:t>
            </a:fld>
            <a:endParaRPr lang="en-IN"/>
          </a:p>
        </p:txBody>
      </p:sp>
    </p:spTree>
    <p:extLst>
      <p:ext uri="{BB962C8B-B14F-4D97-AF65-F5344CB8AC3E}">
        <p14:creationId xmlns:p14="http://schemas.microsoft.com/office/powerpoint/2010/main" val="1524011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52333C-7B3A-4E27-9FF4-3446CCE8842A}" type="slidenum">
              <a:rPr lang="en-IN" smtClean="0"/>
              <a:t>63</a:t>
            </a:fld>
            <a:endParaRPr lang="en-IN"/>
          </a:p>
        </p:txBody>
      </p:sp>
    </p:spTree>
    <p:extLst>
      <p:ext uri="{BB962C8B-B14F-4D97-AF65-F5344CB8AC3E}">
        <p14:creationId xmlns:p14="http://schemas.microsoft.com/office/powerpoint/2010/main" val="1861660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479ED-0B66-EFF8-DA2A-0D3780047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D7F96-B2A7-BE2A-C13C-6F890E2D21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12621-9B9A-B6F8-D308-594168ED55F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13BF41E-1ED5-521E-48A8-A1B4B623A79F}"/>
              </a:ext>
            </a:extLst>
          </p:cNvPr>
          <p:cNvSpPr>
            <a:spLocks noGrp="1"/>
          </p:cNvSpPr>
          <p:nvPr>
            <p:ph type="sldNum" sz="quarter" idx="5"/>
          </p:nvPr>
        </p:nvSpPr>
        <p:spPr/>
        <p:txBody>
          <a:bodyPr/>
          <a:lstStyle/>
          <a:p>
            <a:fld id="{9152333C-7B3A-4E27-9FF4-3446CCE8842A}" type="slidenum">
              <a:rPr lang="en-IN" smtClean="0"/>
              <a:t>64</a:t>
            </a:fld>
            <a:endParaRPr lang="en-IN"/>
          </a:p>
        </p:txBody>
      </p:sp>
    </p:spTree>
    <p:extLst>
      <p:ext uri="{BB962C8B-B14F-4D97-AF65-F5344CB8AC3E}">
        <p14:creationId xmlns:p14="http://schemas.microsoft.com/office/powerpoint/2010/main" val="662136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59880-4BD1-E746-28C6-7B9C38D11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27F60-DD96-D543-ABB7-0753D530E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5A6AA-A318-76CC-E375-F33441333AA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AA6AB9C-2C06-B48B-4652-5C6389FC2946}"/>
              </a:ext>
            </a:extLst>
          </p:cNvPr>
          <p:cNvSpPr>
            <a:spLocks noGrp="1"/>
          </p:cNvSpPr>
          <p:nvPr>
            <p:ph type="sldNum" sz="quarter" idx="5"/>
          </p:nvPr>
        </p:nvSpPr>
        <p:spPr/>
        <p:txBody>
          <a:bodyPr/>
          <a:lstStyle/>
          <a:p>
            <a:fld id="{9152333C-7B3A-4E27-9FF4-3446CCE8842A}" type="slidenum">
              <a:rPr lang="en-IN" smtClean="0"/>
              <a:t>66</a:t>
            </a:fld>
            <a:endParaRPr lang="en-IN"/>
          </a:p>
        </p:txBody>
      </p:sp>
    </p:spTree>
    <p:extLst>
      <p:ext uri="{BB962C8B-B14F-4D97-AF65-F5344CB8AC3E}">
        <p14:creationId xmlns:p14="http://schemas.microsoft.com/office/powerpoint/2010/main" val="2618393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FD8AF-02A7-FB31-1DA2-4D5DD4F87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D72D1-65DD-4B64-548B-7DE95A97B6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6EC02-8A1E-EAF6-0723-1034DBA745E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D58DB26-36CE-6595-8999-821FBC27E9C7}"/>
              </a:ext>
            </a:extLst>
          </p:cNvPr>
          <p:cNvSpPr>
            <a:spLocks noGrp="1"/>
          </p:cNvSpPr>
          <p:nvPr>
            <p:ph type="sldNum" sz="quarter" idx="5"/>
          </p:nvPr>
        </p:nvSpPr>
        <p:spPr/>
        <p:txBody>
          <a:bodyPr/>
          <a:lstStyle/>
          <a:p>
            <a:fld id="{9152333C-7B3A-4E27-9FF4-3446CCE8842A}" type="slidenum">
              <a:rPr lang="en-IN" smtClean="0"/>
              <a:t>67</a:t>
            </a:fld>
            <a:endParaRPr lang="en-IN"/>
          </a:p>
        </p:txBody>
      </p:sp>
    </p:spTree>
    <p:extLst>
      <p:ext uri="{BB962C8B-B14F-4D97-AF65-F5344CB8AC3E}">
        <p14:creationId xmlns:p14="http://schemas.microsoft.com/office/powerpoint/2010/main" val="1280442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AA79C-C62B-06E3-AE78-0F498FD18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71560-A6CE-67A7-C5BD-8210FCE09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2C9B66-AF48-ED2C-E936-DB66264272B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D5991A2-77E8-2514-B3B3-AF69317F1CF9}"/>
              </a:ext>
            </a:extLst>
          </p:cNvPr>
          <p:cNvSpPr>
            <a:spLocks noGrp="1"/>
          </p:cNvSpPr>
          <p:nvPr>
            <p:ph type="sldNum" sz="quarter" idx="5"/>
          </p:nvPr>
        </p:nvSpPr>
        <p:spPr/>
        <p:txBody>
          <a:bodyPr/>
          <a:lstStyle/>
          <a:p>
            <a:fld id="{9152333C-7B3A-4E27-9FF4-3446CCE8842A}" type="slidenum">
              <a:rPr lang="en-IN" smtClean="0"/>
              <a:t>75</a:t>
            </a:fld>
            <a:endParaRPr lang="en-IN"/>
          </a:p>
        </p:txBody>
      </p:sp>
    </p:spTree>
    <p:extLst>
      <p:ext uri="{BB962C8B-B14F-4D97-AF65-F5344CB8AC3E}">
        <p14:creationId xmlns:p14="http://schemas.microsoft.com/office/powerpoint/2010/main" val="2117857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218E-D97A-F0A9-7343-541BADCE8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0FFD3-2B52-0C08-B8F2-19998ED79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E924B-A723-6EAB-2A61-5D818C74FF4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972BD20-7342-C4E1-BAA7-5A59E25DA701}"/>
              </a:ext>
            </a:extLst>
          </p:cNvPr>
          <p:cNvSpPr>
            <a:spLocks noGrp="1"/>
          </p:cNvSpPr>
          <p:nvPr>
            <p:ph type="sldNum" sz="quarter" idx="5"/>
          </p:nvPr>
        </p:nvSpPr>
        <p:spPr/>
        <p:txBody>
          <a:bodyPr/>
          <a:lstStyle/>
          <a:p>
            <a:fld id="{9152333C-7B3A-4E27-9FF4-3446CCE8842A}" type="slidenum">
              <a:rPr lang="en-IN" smtClean="0"/>
              <a:t>76</a:t>
            </a:fld>
            <a:endParaRPr lang="en-IN"/>
          </a:p>
        </p:txBody>
      </p:sp>
    </p:spTree>
    <p:extLst>
      <p:ext uri="{BB962C8B-B14F-4D97-AF65-F5344CB8AC3E}">
        <p14:creationId xmlns:p14="http://schemas.microsoft.com/office/powerpoint/2010/main" val="3103276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F40B2-A936-9D6D-596B-F3A49181FA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4EF365-FAA2-0916-913D-A2A7517D7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0D29D-C567-5039-7DBE-690B7E90B4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928FD44-5F5A-FBDE-B1EB-63973984BEFD}"/>
              </a:ext>
            </a:extLst>
          </p:cNvPr>
          <p:cNvSpPr>
            <a:spLocks noGrp="1"/>
          </p:cNvSpPr>
          <p:nvPr>
            <p:ph type="sldNum" sz="quarter" idx="5"/>
          </p:nvPr>
        </p:nvSpPr>
        <p:spPr/>
        <p:txBody>
          <a:bodyPr/>
          <a:lstStyle/>
          <a:p>
            <a:fld id="{9152333C-7B3A-4E27-9FF4-3446CCE8842A}" type="slidenum">
              <a:rPr lang="en-IN" smtClean="0"/>
              <a:t>77</a:t>
            </a:fld>
            <a:endParaRPr lang="en-IN"/>
          </a:p>
        </p:txBody>
      </p:sp>
    </p:spTree>
    <p:extLst>
      <p:ext uri="{BB962C8B-B14F-4D97-AF65-F5344CB8AC3E}">
        <p14:creationId xmlns:p14="http://schemas.microsoft.com/office/powerpoint/2010/main" val="559526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D4552-D49E-9F91-C2BC-59F5D2EAF5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97403-FE0D-C5CC-1F7A-4C4349D870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2CFE5B-9068-EA58-A458-5576933B04F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87FD626-C4B9-CF9F-59C0-34C2B4D5DEC2}"/>
              </a:ext>
            </a:extLst>
          </p:cNvPr>
          <p:cNvSpPr>
            <a:spLocks noGrp="1"/>
          </p:cNvSpPr>
          <p:nvPr>
            <p:ph type="sldNum" sz="quarter" idx="5"/>
          </p:nvPr>
        </p:nvSpPr>
        <p:spPr/>
        <p:txBody>
          <a:bodyPr/>
          <a:lstStyle/>
          <a:p>
            <a:fld id="{9152333C-7B3A-4E27-9FF4-3446CCE8842A}" type="slidenum">
              <a:rPr lang="en-IN" smtClean="0"/>
              <a:t>8</a:t>
            </a:fld>
            <a:endParaRPr lang="en-IN"/>
          </a:p>
        </p:txBody>
      </p:sp>
    </p:spTree>
    <p:extLst>
      <p:ext uri="{BB962C8B-B14F-4D97-AF65-F5344CB8AC3E}">
        <p14:creationId xmlns:p14="http://schemas.microsoft.com/office/powerpoint/2010/main" val="1070625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2DBB-ADC3-9C50-690F-5AE5F79C09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02636-E18E-E315-A979-86CB13E51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22AE5-EDFE-8E55-8208-15621488347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671B605-6FB9-56CE-F5A9-DC90A45B76AC}"/>
              </a:ext>
            </a:extLst>
          </p:cNvPr>
          <p:cNvSpPr>
            <a:spLocks noGrp="1"/>
          </p:cNvSpPr>
          <p:nvPr>
            <p:ph type="sldNum" sz="quarter" idx="5"/>
          </p:nvPr>
        </p:nvSpPr>
        <p:spPr/>
        <p:txBody>
          <a:bodyPr/>
          <a:lstStyle/>
          <a:p>
            <a:fld id="{9152333C-7B3A-4E27-9FF4-3446CCE8842A}" type="slidenum">
              <a:rPr lang="en-IN" smtClean="0"/>
              <a:t>78</a:t>
            </a:fld>
            <a:endParaRPr lang="en-IN"/>
          </a:p>
        </p:txBody>
      </p:sp>
    </p:spTree>
    <p:extLst>
      <p:ext uri="{BB962C8B-B14F-4D97-AF65-F5344CB8AC3E}">
        <p14:creationId xmlns:p14="http://schemas.microsoft.com/office/powerpoint/2010/main" val="1754080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14CA7-4872-56BF-7750-D28E0F086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F36A1-BD97-8512-3A0F-C1CFBD849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10E22-6F9B-82C1-C926-10E3E7D3078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A85FF2C-CEE1-84DB-C77A-E939215C4518}"/>
              </a:ext>
            </a:extLst>
          </p:cNvPr>
          <p:cNvSpPr>
            <a:spLocks noGrp="1"/>
          </p:cNvSpPr>
          <p:nvPr>
            <p:ph type="sldNum" sz="quarter" idx="5"/>
          </p:nvPr>
        </p:nvSpPr>
        <p:spPr/>
        <p:txBody>
          <a:bodyPr/>
          <a:lstStyle/>
          <a:p>
            <a:fld id="{9152333C-7B3A-4E27-9FF4-3446CCE8842A}" type="slidenum">
              <a:rPr lang="en-IN" smtClean="0"/>
              <a:t>79</a:t>
            </a:fld>
            <a:endParaRPr lang="en-IN"/>
          </a:p>
        </p:txBody>
      </p:sp>
    </p:spTree>
    <p:extLst>
      <p:ext uri="{BB962C8B-B14F-4D97-AF65-F5344CB8AC3E}">
        <p14:creationId xmlns:p14="http://schemas.microsoft.com/office/powerpoint/2010/main" val="1567424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E8BDB-F5C9-F164-0876-76EBE41B0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A5CC-5662-DDB0-F680-FEB730E1D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01AD0-EC69-3515-6A03-70C2051786A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A6C88EB-AFFF-2009-AA32-4581A9BCFCF1}"/>
              </a:ext>
            </a:extLst>
          </p:cNvPr>
          <p:cNvSpPr>
            <a:spLocks noGrp="1"/>
          </p:cNvSpPr>
          <p:nvPr>
            <p:ph type="sldNum" sz="quarter" idx="5"/>
          </p:nvPr>
        </p:nvSpPr>
        <p:spPr/>
        <p:txBody>
          <a:bodyPr/>
          <a:lstStyle/>
          <a:p>
            <a:fld id="{9152333C-7B3A-4E27-9FF4-3446CCE8842A}" type="slidenum">
              <a:rPr lang="en-IN" smtClean="0"/>
              <a:t>80</a:t>
            </a:fld>
            <a:endParaRPr lang="en-IN"/>
          </a:p>
        </p:txBody>
      </p:sp>
    </p:spTree>
    <p:extLst>
      <p:ext uri="{BB962C8B-B14F-4D97-AF65-F5344CB8AC3E}">
        <p14:creationId xmlns:p14="http://schemas.microsoft.com/office/powerpoint/2010/main" val="1566302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6DDCF-B848-45BD-EECF-DC790AF19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C9F45-4BE1-9B44-BA14-94A2701AB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B6910-F177-5A30-9DC6-1A88648CD8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86E7150-7BEF-B94C-4220-9497D7C23E9D}"/>
              </a:ext>
            </a:extLst>
          </p:cNvPr>
          <p:cNvSpPr>
            <a:spLocks noGrp="1"/>
          </p:cNvSpPr>
          <p:nvPr>
            <p:ph type="sldNum" sz="quarter" idx="5"/>
          </p:nvPr>
        </p:nvSpPr>
        <p:spPr/>
        <p:txBody>
          <a:bodyPr/>
          <a:lstStyle/>
          <a:p>
            <a:fld id="{9152333C-7B3A-4E27-9FF4-3446CCE8842A}" type="slidenum">
              <a:rPr lang="en-IN" smtClean="0"/>
              <a:t>81</a:t>
            </a:fld>
            <a:endParaRPr lang="en-IN"/>
          </a:p>
        </p:txBody>
      </p:sp>
    </p:spTree>
    <p:extLst>
      <p:ext uri="{BB962C8B-B14F-4D97-AF65-F5344CB8AC3E}">
        <p14:creationId xmlns:p14="http://schemas.microsoft.com/office/powerpoint/2010/main" val="4140205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56828-9244-93E0-F605-B36917F37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608D67-14D9-E7D2-81FB-70C9BD361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E59F0C-4350-0CBD-245A-2914131AADA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514814F-8FAB-6CF6-E569-A51EB93FB3AA}"/>
              </a:ext>
            </a:extLst>
          </p:cNvPr>
          <p:cNvSpPr>
            <a:spLocks noGrp="1"/>
          </p:cNvSpPr>
          <p:nvPr>
            <p:ph type="sldNum" sz="quarter" idx="5"/>
          </p:nvPr>
        </p:nvSpPr>
        <p:spPr/>
        <p:txBody>
          <a:bodyPr/>
          <a:lstStyle/>
          <a:p>
            <a:fld id="{9152333C-7B3A-4E27-9FF4-3446CCE8842A}" type="slidenum">
              <a:rPr lang="en-IN" smtClean="0"/>
              <a:t>82</a:t>
            </a:fld>
            <a:endParaRPr lang="en-IN"/>
          </a:p>
        </p:txBody>
      </p:sp>
    </p:spTree>
    <p:extLst>
      <p:ext uri="{BB962C8B-B14F-4D97-AF65-F5344CB8AC3E}">
        <p14:creationId xmlns:p14="http://schemas.microsoft.com/office/powerpoint/2010/main" val="3367827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D5E5-3E59-0496-F8BB-9CB800E18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945E0-ABD5-D9D8-83B9-011A1543F2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331E6-60CB-B2BF-BA27-1E545C7B4FF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3A9F164-FBB4-5B4A-354B-62095EC5C558}"/>
              </a:ext>
            </a:extLst>
          </p:cNvPr>
          <p:cNvSpPr>
            <a:spLocks noGrp="1"/>
          </p:cNvSpPr>
          <p:nvPr>
            <p:ph type="sldNum" sz="quarter" idx="5"/>
          </p:nvPr>
        </p:nvSpPr>
        <p:spPr/>
        <p:txBody>
          <a:bodyPr/>
          <a:lstStyle/>
          <a:p>
            <a:fld id="{9152333C-7B3A-4E27-9FF4-3446CCE8842A}" type="slidenum">
              <a:rPr lang="en-IN" smtClean="0"/>
              <a:t>84</a:t>
            </a:fld>
            <a:endParaRPr lang="en-IN"/>
          </a:p>
        </p:txBody>
      </p:sp>
    </p:spTree>
    <p:extLst>
      <p:ext uri="{BB962C8B-B14F-4D97-AF65-F5344CB8AC3E}">
        <p14:creationId xmlns:p14="http://schemas.microsoft.com/office/powerpoint/2010/main" val="867445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E68DA-5AD1-4BC6-6079-F7E4746FF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0208B-29F1-2E02-34DA-FED399E8B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48DAA-53B7-9AC6-3E2E-A1845985700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1D3DA9B-418D-D13F-D4AC-05B04D57E7F0}"/>
              </a:ext>
            </a:extLst>
          </p:cNvPr>
          <p:cNvSpPr>
            <a:spLocks noGrp="1"/>
          </p:cNvSpPr>
          <p:nvPr>
            <p:ph type="sldNum" sz="quarter" idx="5"/>
          </p:nvPr>
        </p:nvSpPr>
        <p:spPr/>
        <p:txBody>
          <a:bodyPr/>
          <a:lstStyle/>
          <a:p>
            <a:fld id="{9152333C-7B3A-4E27-9FF4-3446CCE8842A}" type="slidenum">
              <a:rPr lang="en-IN" smtClean="0"/>
              <a:t>85</a:t>
            </a:fld>
            <a:endParaRPr lang="en-IN"/>
          </a:p>
        </p:txBody>
      </p:sp>
    </p:spTree>
    <p:extLst>
      <p:ext uri="{BB962C8B-B14F-4D97-AF65-F5344CB8AC3E}">
        <p14:creationId xmlns:p14="http://schemas.microsoft.com/office/powerpoint/2010/main" val="3165523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6D92F-1E4D-E21A-6EFE-8F9B22EC64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4ED6E-A914-8432-85F4-76FBC393C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D549F-59EA-A775-B628-F920BF1BD2B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C3F8890-8F70-A628-15B7-554839998CF8}"/>
              </a:ext>
            </a:extLst>
          </p:cNvPr>
          <p:cNvSpPr>
            <a:spLocks noGrp="1"/>
          </p:cNvSpPr>
          <p:nvPr>
            <p:ph type="sldNum" sz="quarter" idx="5"/>
          </p:nvPr>
        </p:nvSpPr>
        <p:spPr/>
        <p:txBody>
          <a:bodyPr/>
          <a:lstStyle/>
          <a:p>
            <a:fld id="{9152333C-7B3A-4E27-9FF4-3446CCE8842A}" type="slidenum">
              <a:rPr lang="en-IN" smtClean="0"/>
              <a:t>86</a:t>
            </a:fld>
            <a:endParaRPr lang="en-IN"/>
          </a:p>
        </p:txBody>
      </p:sp>
    </p:spTree>
    <p:extLst>
      <p:ext uri="{BB962C8B-B14F-4D97-AF65-F5344CB8AC3E}">
        <p14:creationId xmlns:p14="http://schemas.microsoft.com/office/powerpoint/2010/main" val="4061860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8C475-A140-7C38-EBD0-8C93E0D95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144C4-26CF-7BD1-07F7-F01EB38F8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AED15E-5137-31E4-14D8-E5BC5E59000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00A482E-4278-798F-C4F0-D60903E2150C}"/>
              </a:ext>
            </a:extLst>
          </p:cNvPr>
          <p:cNvSpPr>
            <a:spLocks noGrp="1"/>
          </p:cNvSpPr>
          <p:nvPr>
            <p:ph type="sldNum" sz="quarter" idx="5"/>
          </p:nvPr>
        </p:nvSpPr>
        <p:spPr/>
        <p:txBody>
          <a:bodyPr/>
          <a:lstStyle/>
          <a:p>
            <a:fld id="{9152333C-7B3A-4E27-9FF4-3446CCE8842A}" type="slidenum">
              <a:rPr lang="en-IN" smtClean="0"/>
              <a:t>87</a:t>
            </a:fld>
            <a:endParaRPr lang="en-IN"/>
          </a:p>
        </p:txBody>
      </p:sp>
    </p:spTree>
    <p:extLst>
      <p:ext uri="{BB962C8B-B14F-4D97-AF65-F5344CB8AC3E}">
        <p14:creationId xmlns:p14="http://schemas.microsoft.com/office/powerpoint/2010/main" val="3828197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64445-2797-A8C5-4D1D-F26561CE6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BD1A3-437A-FD3F-DBB1-98EE40F9E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0C356-1E9B-4424-5EBF-F8745B363BB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2BFACF4-393A-505B-068F-8A1151BC88AA}"/>
              </a:ext>
            </a:extLst>
          </p:cNvPr>
          <p:cNvSpPr>
            <a:spLocks noGrp="1"/>
          </p:cNvSpPr>
          <p:nvPr>
            <p:ph type="sldNum" sz="quarter" idx="5"/>
          </p:nvPr>
        </p:nvSpPr>
        <p:spPr/>
        <p:txBody>
          <a:bodyPr/>
          <a:lstStyle/>
          <a:p>
            <a:fld id="{9152333C-7B3A-4E27-9FF4-3446CCE8842A}" type="slidenum">
              <a:rPr lang="en-IN" smtClean="0"/>
              <a:t>88</a:t>
            </a:fld>
            <a:endParaRPr lang="en-IN"/>
          </a:p>
        </p:txBody>
      </p:sp>
    </p:spTree>
    <p:extLst>
      <p:ext uri="{BB962C8B-B14F-4D97-AF65-F5344CB8AC3E}">
        <p14:creationId xmlns:p14="http://schemas.microsoft.com/office/powerpoint/2010/main" val="143534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208DB-7FBC-FC46-F796-B7DEB081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E71F9-E045-AD8C-ACBB-2208D533E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F90AF-7A5C-B837-0300-BD78D9F269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3663CB8-5FB1-6C23-F3C4-F66B03017709}"/>
              </a:ext>
            </a:extLst>
          </p:cNvPr>
          <p:cNvSpPr>
            <a:spLocks noGrp="1"/>
          </p:cNvSpPr>
          <p:nvPr>
            <p:ph type="sldNum" sz="quarter" idx="5"/>
          </p:nvPr>
        </p:nvSpPr>
        <p:spPr/>
        <p:txBody>
          <a:bodyPr/>
          <a:lstStyle/>
          <a:p>
            <a:fld id="{9152333C-7B3A-4E27-9FF4-3446CCE8842A}" type="slidenum">
              <a:rPr lang="en-IN" smtClean="0"/>
              <a:t>9</a:t>
            </a:fld>
            <a:endParaRPr lang="en-IN"/>
          </a:p>
        </p:txBody>
      </p:sp>
    </p:spTree>
    <p:extLst>
      <p:ext uri="{BB962C8B-B14F-4D97-AF65-F5344CB8AC3E}">
        <p14:creationId xmlns:p14="http://schemas.microsoft.com/office/powerpoint/2010/main" val="34145816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61B4D-0DF3-B622-8DB9-0B40512CD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3D480-2CB0-EB57-08EF-377022BD19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45A811-6328-51F8-53C2-B6CF9E9A391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9E109DE-94F3-7162-3784-FEEFF65C7FDB}"/>
              </a:ext>
            </a:extLst>
          </p:cNvPr>
          <p:cNvSpPr>
            <a:spLocks noGrp="1"/>
          </p:cNvSpPr>
          <p:nvPr>
            <p:ph type="sldNum" sz="quarter" idx="5"/>
          </p:nvPr>
        </p:nvSpPr>
        <p:spPr/>
        <p:txBody>
          <a:bodyPr/>
          <a:lstStyle/>
          <a:p>
            <a:fld id="{9152333C-7B3A-4E27-9FF4-3446CCE8842A}" type="slidenum">
              <a:rPr lang="en-IN" smtClean="0"/>
              <a:t>89</a:t>
            </a:fld>
            <a:endParaRPr lang="en-IN"/>
          </a:p>
        </p:txBody>
      </p:sp>
    </p:spTree>
    <p:extLst>
      <p:ext uri="{BB962C8B-B14F-4D97-AF65-F5344CB8AC3E}">
        <p14:creationId xmlns:p14="http://schemas.microsoft.com/office/powerpoint/2010/main" val="3304920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82B21-8B31-35D5-A3D9-40E4EA3F8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F94E9-A1ED-AC52-7B63-C3B5331BE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48C82-583B-FEFE-976F-FB3B97D1AFC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3BE5E80-2999-1A21-BC7B-720E0DF9E553}"/>
              </a:ext>
            </a:extLst>
          </p:cNvPr>
          <p:cNvSpPr>
            <a:spLocks noGrp="1"/>
          </p:cNvSpPr>
          <p:nvPr>
            <p:ph type="sldNum" sz="quarter" idx="5"/>
          </p:nvPr>
        </p:nvSpPr>
        <p:spPr/>
        <p:txBody>
          <a:bodyPr/>
          <a:lstStyle/>
          <a:p>
            <a:fld id="{9152333C-7B3A-4E27-9FF4-3446CCE8842A}" type="slidenum">
              <a:rPr lang="en-IN" smtClean="0"/>
              <a:t>90</a:t>
            </a:fld>
            <a:endParaRPr lang="en-IN"/>
          </a:p>
        </p:txBody>
      </p:sp>
    </p:spTree>
    <p:extLst>
      <p:ext uri="{BB962C8B-B14F-4D97-AF65-F5344CB8AC3E}">
        <p14:creationId xmlns:p14="http://schemas.microsoft.com/office/powerpoint/2010/main" val="2492503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26BA1-4C9E-01E9-4208-A1AEC990FC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A5ABE-8E71-BDAB-B644-D32AC9686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C2971-8EB3-9519-5AAA-726B9D4ABCF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3E34FC9-CB29-674B-1C22-254E3BA5262D}"/>
              </a:ext>
            </a:extLst>
          </p:cNvPr>
          <p:cNvSpPr>
            <a:spLocks noGrp="1"/>
          </p:cNvSpPr>
          <p:nvPr>
            <p:ph type="sldNum" sz="quarter" idx="5"/>
          </p:nvPr>
        </p:nvSpPr>
        <p:spPr/>
        <p:txBody>
          <a:bodyPr/>
          <a:lstStyle/>
          <a:p>
            <a:fld id="{9152333C-7B3A-4E27-9FF4-3446CCE8842A}" type="slidenum">
              <a:rPr lang="en-IN" smtClean="0"/>
              <a:t>91</a:t>
            </a:fld>
            <a:endParaRPr lang="en-IN"/>
          </a:p>
        </p:txBody>
      </p:sp>
    </p:spTree>
    <p:extLst>
      <p:ext uri="{BB962C8B-B14F-4D97-AF65-F5344CB8AC3E}">
        <p14:creationId xmlns:p14="http://schemas.microsoft.com/office/powerpoint/2010/main" val="1334454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69A8E-87AD-2368-ADC0-E62B3BC27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1AFB9-1445-8362-4767-AD0892D43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553935-677C-ABAC-1F42-ACA67058B74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C50790E-44D6-AA09-E2F7-686083349D2E}"/>
              </a:ext>
            </a:extLst>
          </p:cNvPr>
          <p:cNvSpPr>
            <a:spLocks noGrp="1"/>
          </p:cNvSpPr>
          <p:nvPr>
            <p:ph type="sldNum" sz="quarter" idx="5"/>
          </p:nvPr>
        </p:nvSpPr>
        <p:spPr/>
        <p:txBody>
          <a:bodyPr/>
          <a:lstStyle/>
          <a:p>
            <a:fld id="{9152333C-7B3A-4E27-9FF4-3446CCE8842A}" type="slidenum">
              <a:rPr lang="en-IN" smtClean="0"/>
              <a:t>92</a:t>
            </a:fld>
            <a:endParaRPr lang="en-IN"/>
          </a:p>
        </p:txBody>
      </p:sp>
    </p:spTree>
    <p:extLst>
      <p:ext uri="{BB962C8B-B14F-4D97-AF65-F5344CB8AC3E}">
        <p14:creationId xmlns:p14="http://schemas.microsoft.com/office/powerpoint/2010/main" val="2600524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3029-DC82-65B3-BAA6-1BED0AD0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C0C3C-34BC-9471-5E5F-17A9A7704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63CE3-C83A-AC6C-0153-95801407F9A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E92225C-82E1-158C-A76B-658A5760ACB8}"/>
              </a:ext>
            </a:extLst>
          </p:cNvPr>
          <p:cNvSpPr>
            <a:spLocks noGrp="1"/>
          </p:cNvSpPr>
          <p:nvPr>
            <p:ph type="sldNum" sz="quarter" idx="5"/>
          </p:nvPr>
        </p:nvSpPr>
        <p:spPr/>
        <p:txBody>
          <a:bodyPr/>
          <a:lstStyle/>
          <a:p>
            <a:fld id="{9152333C-7B3A-4E27-9FF4-3446CCE8842A}" type="slidenum">
              <a:rPr lang="en-IN" smtClean="0"/>
              <a:t>93</a:t>
            </a:fld>
            <a:endParaRPr lang="en-IN"/>
          </a:p>
        </p:txBody>
      </p:sp>
    </p:spTree>
    <p:extLst>
      <p:ext uri="{BB962C8B-B14F-4D97-AF65-F5344CB8AC3E}">
        <p14:creationId xmlns:p14="http://schemas.microsoft.com/office/powerpoint/2010/main" val="884441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A948-0D5B-BBA5-5508-6E178F908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4F146-8B5F-C43B-1E66-D6F2F3A28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A7B1C-B803-CA18-8494-D7812788ED2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FADE8B-6D7E-EE0B-FBF0-A40643D29218}"/>
              </a:ext>
            </a:extLst>
          </p:cNvPr>
          <p:cNvSpPr>
            <a:spLocks noGrp="1"/>
          </p:cNvSpPr>
          <p:nvPr>
            <p:ph type="sldNum" sz="quarter" idx="5"/>
          </p:nvPr>
        </p:nvSpPr>
        <p:spPr/>
        <p:txBody>
          <a:bodyPr/>
          <a:lstStyle/>
          <a:p>
            <a:fld id="{9152333C-7B3A-4E27-9FF4-3446CCE8842A}" type="slidenum">
              <a:rPr lang="en-IN" smtClean="0"/>
              <a:t>97</a:t>
            </a:fld>
            <a:endParaRPr lang="en-IN"/>
          </a:p>
        </p:txBody>
      </p:sp>
    </p:spTree>
    <p:extLst>
      <p:ext uri="{BB962C8B-B14F-4D97-AF65-F5344CB8AC3E}">
        <p14:creationId xmlns:p14="http://schemas.microsoft.com/office/powerpoint/2010/main" val="2101917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86B68-CF71-0D1F-EF31-0CF5A8C3D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D393F-0E61-F6F1-BB88-11EA9EC29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226E2-D2ED-46A5-C795-CCCBE933A66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9EBB3B6-EE8A-85B5-96D3-556C48E338CD}"/>
              </a:ext>
            </a:extLst>
          </p:cNvPr>
          <p:cNvSpPr>
            <a:spLocks noGrp="1"/>
          </p:cNvSpPr>
          <p:nvPr>
            <p:ph type="sldNum" sz="quarter" idx="5"/>
          </p:nvPr>
        </p:nvSpPr>
        <p:spPr/>
        <p:txBody>
          <a:bodyPr/>
          <a:lstStyle/>
          <a:p>
            <a:fld id="{9152333C-7B3A-4E27-9FF4-3446CCE8842A}" type="slidenum">
              <a:rPr lang="en-IN" smtClean="0"/>
              <a:t>98</a:t>
            </a:fld>
            <a:endParaRPr lang="en-IN"/>
          </a:p>
        </p:txBody>
      </p:sp>
    </p:spTree>
    <p:extLst>
      <p:ext uri="{BB962C8B-B14F-4D97-AF65-F5344CB8AC3E}">
        <p14:creationId xmlns:p14="http://schemas.microsoft.com/office/powerpoint/2010/main" val="3225480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9244-E310-C5A7-A388-C76A0C536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13F9E-26B0-1735-9AFB-5EBE28DB0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590A1-FF5E-3813-39B2-1F61BD8EBC0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ED9EF65-E177-5A85-9759-C1606E76D5E3}"/>
              </a:ext>
            </a:extLst>
          </p:cNvPr>
          <p:cNvSpPr>
            <a:spLocks noGrp="1"/>
          </p:cNvSpPr>
          <p:nvPr>
            <p:ph type="sldNum" sz="quarter" idx="5"/>
          </p:nvPr>
        </p:nvSpPr>
        <p:spPr/>
        <p:txBody>
          <a:bodyPr/>
          <a:lstStyle/>
          <a:p>
            <a:fld id="{9152333C-7B3A-4E27-9FF4-3446CCE8842A}" type="slidenum">
              <a:rPr lang="en-IN" smtClean="0"/>
              <a:t>99</a:t>
            </a:fld>
            <a:endParaRPr lang="en-IN"/>
          </a:p>
        </p:txBody>
      </p:sp>
    </p:spTree>
    <p:extLst>
      <p:ext uri="{BB962C8B-B14F-4D97-AF65-F5344CB8AC3E}">
        <p14:creationId xmlns:p14="http://schemas.microsoft.com/office/powerpoint/2010/main" val="534337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04097-D586-12EA-66FC-90A9C6BF33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7649E-6B52-335D-9A51-D7B30A7B6A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3636D-F502-44BB-7E76-172101F74F0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17001B-47D0-F557-4C9E-E3619B6A0054}"/>
              </a:ext>
            </a:extLst>
          </p:cNvPr>
          <p:cNvSpPr>
            <a:spLocks noGrp="1"/>
          </p:cNvSpPr>
          <p:nvPr>
            <p:ph type="sldNum" sz="quarter" idx="5"/>
          </p:nvPr>
        </p:nvSpPr>
        <p:spPr/>
        <p:txBody>
          <a:bodyPr/>
          <a:lstStyle/>
          <a:p>
            <a:fld id="{9152333C-7B3A-4E27-9FF4-3446CCE8842A}" type="slidenum">
              <a:rPr lang="en-IN" smtClean="0"/>
              <a:t>100</a:t>
            </a:fld>
            <a:endParaRPr lang="en-IN"/>
          </a:p>
        </p:txBody>
      </p:sp>
    </p:spTree>
    <p:extLst>
      <p:ext uri="{BB962C8B-B14F-4D97-AF65-F5344CB8AC3E}">
        <p14:creationId xmlns:p14="http://schemas.microsoft.com/office/powerpoint/2010/main" val="797479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8E6FD-F311-1115-4134-880246815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37417-9845-2775-DC2B-7C1EF2229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25BD5-E150-94E2-448D-E2EDF27EC6D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99D85D5-8E0A-3DC8-0818-BD03DCE3FB51}"/>
              </a:ext>
            </a:extLst>
          </p:cNvPr>
          <p:cNvSpPr>
            <a:spLocks noGrp="1"/>
          </p:cNvSpPr>
          <p:nvPr>
            <p:ph type="sldNum" sz="quarter" idx="5"/>
          </p:nvPr>
        </p:nvSpPr>
        <p:spPr/>
        <p:txBody>
          <a:bodyPr/>
          <a:lstStyle/>
          <a:p>
            <a:fld id="{9152333C-7B3A-4E27-9FF4-3446CCE8842A}" type="slidenum">
              <a:rPr lang="en-IN" smtClean="0"/>
              <a:t>101</a:t>
            </a:fld>
            <a:endParaRPr lang="en-IN"/>
          </a:p>
        </p:txBody>
      </p:sp>
    </p:spTree>
    <p:extLst>
      <p:ext uri="{BB962C8B-B14F-4D97-AF65-F5344CB8AC3E}">
        <p14:creationId xmlns:p14="http://schemas.microsoft.com/office/powerpoint/2010/main" val="232824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7F02A-29B6-A639-5BE1-9F80AFC3C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487CF-FA61-F6E7-8CE6-0F279C5D55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AAAC9-1BE8-6FA0-A4BE-27EC54ABBB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5FA82BD-C43F-3523-E334-84E2D3EE8F41}"/>
              </a:ext>
            </a:extLst>
          </p:cNvPr>
          <p:cNvSpPr>
            <a:spLocks noGrp="1"/>
          </p:cNvSpPr>
          <p:nvPr>
            <p:ph type="sldNum" sz="quarter" idx="5"/>
          </p:nvPr>
        </p:nvSpPr>
        <p:spPr/>
        <p:txBody>
          <a:bodyPr/>
          <a:lstStyle/>
          <a:p>
            <a:fld id="{9152333C-7B3A-4E27-9FF4-3446CCE8842A}" type="slidenum">
              <a:rPr lang="en-IN" smtClean="0"/>
              <a:t>10</a:t>
            </a:fld>
            <a:endParaRPr lang="en-IN"/>
          </a:p>
        </p:txBody>
      </p:sp>
    </p:spTree>
    <p:extLst>
      <p:ext uri="{BB962C8B-B14F-4D97-AF65-F5344CB8AC3E}">
        <p14:creationId xmlns:p14="http://schemas.microsoft.com/office/powerpoint/2010/main" val="2254450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91459-72DD-5FD1-DA01-DE15DC585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CE1C1-ED5B-7C2A-7B4A-F185E7531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EAC97-DC48-3657-D201-86958C54221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2271593-F7FB-4213-5CEF-72EF5A40E068}"/>
              </a:ext>
            </a:extLst>
          </p:cNvPr>
          <p:cNvSpPr>
            <a:spLocks noGrp="1"/>
          </p:cNvSpPr>
          <p:nvPr>
            <p:ph type="sldNum" sz="quarter" idx="5"/>
          </p:nvPr>
        </p:nvSpPr>
        <p:spPr/>
        <p:txBody>
          <a:bodyPr/>
          <a:lstStyle/>
          <a:p>
            <a:fld id="{9152333C-7B3A-4E27-9FF4-3446CCE8842A}" type="slidenum">
              <a:rPr lang="en-IN" smtClean="0"/>
              <a:t>102</a:t>
            </a:fld>
            <a:endParaRPr lang="en-IN"/>
          </a:p>
        </p:txBody>
      </p:sp>
    </p:spTree>
    <p:extLst>
      <p:ext uri="{BB962C8B-B14F-4D97-AF65-F5344CB8AC3E}">
        <p14:creationId xmlns:p14="http://schemas.microsoft.com/office/powerpoint/2010/main" val="2942330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8B542-D5C7-1323-55CC-B17A9B70E1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48686-0A44-1190-01F3-AB8F96F39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5EDDCB-39A2-E4DD-45EE-17AE428B690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77DEF2A-3768-4C92-EF3D-1BA14690F320}"/>
              </a:ext>
            </a:extLst>
          </p:cNvPr>
          <p:cNvSpPr>
            <a:spLocks noGrp="1"/>
          </p:cNvSpPr>
          <p:nvPr>
            <p:ph type="sldNum" sz="quarter" idx="5"/>
          </p:nvPr>
        </p:nvSpPr>
        <p:spPr/>
        <p:txBody>
          <a:bodyPr/>
          <a:lstStyle/>
          <a:p>
            <a:fld id="{9152333C-7B3A-4E27-9FF4-3446CCE8842A}" type="slidenum">
              <a:rPr lang="en-IN" smtClean="0"/>
              <a:t>103</a:t>
            </a:fld>
            <a:endParaRPr lang="en-IN"/>
          </a:p>
        </p:txBody>
      </p:sp>
    </p:spTree>
    <p:extLst>
      <p:ext uri="{BB962C8B-B14F-4D97-AF65-F5344CB8AC3E}">
        <p14:creationId xmlns:p14="http://schemas.microsoft.com/office/powerpoint/2010/main" val="36396855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2B3F0-F377-670E-DC9A-EB91C36EB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7423C-7683-EB9E-1ECC-CA9A6AC9E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B1C91-0591-7417-1E98-C63BBC3C2C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BFDDD1B-F2EE-BF49-1C6E-779F2A772CD3}"/>
              </a:ext>
            </a:extLst>
          </p:cNvPr>
          <p:cNvSpPr>
            <a:spLocks noGrp="1"/>
          </p:cNvSpPr>
          <p:nvPr>
            <p:ph type="sldNum" sz="quarter" idx="5"/>
          </p:nvPr>
        </p:nvSpPr>
        <p:spPr/>
        <p:txBody>
          <a:bodyPr/>
          <a:lstStyle/>
          <a:p>
            <a:fld id="{9152333C-7B3A-4E27-9FF4-3446CCE8842A}" type="slidenum">
              <a:rPr lang="en-IN" smtClean="0"/>
              <a:t>111</a:t>
            </a:fld>
            <a:endParaRPr lang="en-IN"/>
          </a:p>
        </p:txBody>
      </p:sp>
    </p:spTree>
    <p:extLst>
      <p:ext uri="{BB962C8B-B14F-4D97-AF65-F5344CB8AC3E}">
        <p14:creationId xmlns:p14="http://schemas.microsoft.com/office/powerpoint/2010/main" val="1966605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67F11-06B8-A0D5-C030-0C94B5DE0C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6440D-35E6-6F7D-529B-D557AC6CE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FDCC6C-45B7-35A4-8FBC-B8595F09BC7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8AB234C-B0B9-16A9-B0DB-C3B12F9D6C8F}"/>
              </a:ext>
            </a:extLst>
          </p:cNvPr>
          <p:cNvSpPr>
            <a:spLocks noGrp="1"/>
          </p:cNvSpPr>
          <p:nvPr>
            <p:ph type="sldNum" sz="quarter" idx="5"/>
          </p:nvPr>
        </p:nvSpPr>
        <p:spPr/>
        <p:txBody>
          <a:bodyPr/>
          <a:lstStyle/>
          <a:p>
            <a:fld id="{9152333C-7B3A-4E27-9FF4-3446CCE8842A}" type="slidenum">
              <a:rPr lang="en-IN" smtClean="0"/>
              <a:t>112</a:t>
            </a:fld>
            <a:endParaRPr lang="en-IN"/>
          </a:p>
        </p:txBody>
      </p:sp>
    </p:spTree>
    <p:extLst>
      <p:ext uri="{BB962C8B-B14F-4D97-AF65-F5344CB8AC3E}">
        <p14:creationId xmlns:p14="http://schemas.microsoft.com/office/powerpoint/2010/main" val="1551299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490C5-BC1F-3AFB-9DE0-9DE03F872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95BC4-E9E8-8822-C7EE-39DBFA320D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BAF79-1C12-4497-8BA4-C7B22DC47AD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1237BA2-CE51-8A53-9DB6-59E6AB16D00B}"/>
              </a:ext>
            </a:extLst>
          </p:cNvPr>
          <p:cNvSpPr>
            <a:spLocks noGrp="1"/>
          </p:cNvSpPr>
          <p:nvPr>
            <p:ph type="sldNum" sz="quarter" idx="5"/>
          </p:nvPr>
        </p:nvSpPr>
        <p:spPr/>
        <p:txBody>
          <a:bodyPr/>
          <a:lstStyle/>
          <a:p>
            <a:fld id="{9152333C-7B3A-4E27-9FF4-3446CCE8842A}" type="slidenum">
              <a:rPr lang="en-IN" smtClean="0"/>
              <a:t>113</a:t>
            </a:fld>
            <a:endParaRPr lang="en-IN"/>
          </a:p>
        </p:txBody>
      </p:sp>
    </p:spTree>
    <p:extLst>
      <p:ext uri="{BB962C8B-B14F-4D97-AF65-F5344CB8AC3E}">
        <p14:creationId xmlns:p14="http://schemas.microsoft.com/office/powerpoint/2010/main" val="31648953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4BE07-9BAD-A9FF-7872-670FA1513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5FAD4-ED21-C544-5C3E-8C07FCE4D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5114E-6E9D-1373-F238-83290D578F8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806982A-8AD2-50E5-85FE-BF1A3E2BBC93}"/>
              </a:ext>
            </a:extLst>
          </p:cNvPr>
          <p:cNvSpPr>
            <a:spLocks noGrp="1"/>
          </p:cNvSpPr>
          <p:nvPr>
            <p:ph type="sldNum" sz="quarter" idx="5"/>
          </p:nvPr>
        </p:nvSpPr>
        <p:spPr/>
        <p:txBody>
          <a:bodyPr/>
          <a:lstStyle/>
          <a:p>
            <a:fld id="{9152333C-7B3A-4E27-9FF4-3446CCE8842A}" type="slidenum">
              <a:rPr lang="en-IN" smtClean="0"/>
              <a:t>114</a:t>
            </a:fld>
            <a:endParaRPr lang="en-IN"/>
          </a:p>
        </p:txBody>
      </p:sp>
    </p:spTree>
    <p:extLst>
      <p:ext uri="{BB962C8B-B14F-4D97-AF65-F5344CB8AC3E}">
        <p14:creationId xmlns:p14="http://schemas.microsoft.com/office/powerpoint/2010/main" val="1219633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1FDE9-EBFC-616E-C747-AB77CBA4B9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FDA37-666E-2C2C-E4E0-C3A7A3C14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1B607-F3E4-77E3-CCAF-2100E269142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9A71A3E-7C39-B78A-5C52-9D7454122566}"/>
              </a:ext>
            </a:extLst>
          </p:cNvPr>
          <p:cNvSpPr>
            <a:spLocks noGrp="1"/>
          </p:cNvSpPr>
          <p:nvPr>
            <p:ph type="sldNum" sz="quarter" idx="5"/>
          </p:nvPr>
        </p:nvSpPr>
        <p:spPr/>
        <p:txBody>
          <a:bodyPr/>
          <a:lstStyle/>
          <a:p>
            <a:fld id="{9152333C-7B3A-4E27-9FF4-3446CCE8842A}" type="slidenum">
              <a:rPr lang="en-IN" smtClean="0"/>
              <a:t>115</a:t>
            </a:fld>
            <a:endParaRPr lang="en-IN"/>
          </a:p>
        </p:txBody>
      </p:sp>
    </p:spTree>
    <p:extLst>
      <p:ext uri="{BB962C8B-B14F-4D97-AF65-F5344CB8AC3E}">
        <p14:creationId xmlns:p14="http://schemas.microsoft.com/office/powerpoint/2010/main" val="946827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5A7FD-7F1A-293F-448E-F3ED072716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BF9D52-6469-7036-F3C1-B6E949F226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D2C83-2377-81E5-1B67-71C4CD58990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DB70FBC-7136-12C7-2660-C2AD79079014}"/>
              </a:ext>
            </a:extLst>
          </p:cNvPr>
          <p:cNvSpPr>
            <a:spLocks noGrp="1"/>
          </p:cNvSpPr>
          <p:nvPr>
            <p:ph type="sldNum" sz="quarter" idx="5"/>
          </p:nvPr>
        </p:nvSpPr>
        <p:spPr/>
        <p:txBody>
          <a:bodyPr/>
          <a:lstStyle/>
          <a:p>
            <a:fld id="{9152333C-7B3A-4E27-9FF4-3446CCE8842A}" type="slidenum">
              <a:rPr lang="en-IN" smtClean="0"/>
              <a:t>116</a:t>
            </a:fld>
            <a:endParaRPr lang="en-IN"/>
          </a:p>
        </p:txBody>
      </p:sp>
    </p:spTree>
    <p:extLst>
      <p:ext uri="{BB962C8B-B14F-4D97-AF65-F5344CB8AC3E}">
        <p14:creationId xmlns:p14="http://schemas.microsoft.com/office/powerpoint/2010/main" val="2956325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27F39-4DD2-FC38-FEE2-D5EE81EA1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F48D5-643F-2F90-9663-839B345C1A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51537-60B2-9445-AEA6-2A567BE3238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C736969-4C19-6B66-9902-99FAA03562D4}"/>
              </a:ext>
            </a:extLst>
          </p:cNvPr>
          <p:cNvSpPr>
            <a:spLocks noGrp="1"/>
          </p:cNvSpPr>
          <p:nvPr>
            <p:ph type="sldNum" sz="quarter" idx="5"/>
          </p:nvPr>
        </p:nvSpPr>
        <p:spPr/>
        <p:txBody>
          <a:bodyPr/>
          <a:lstStyle/>
          <a:p>
            <a:fld id="{9152333C-7B3A-4E27-9FF4-3446CCE8842A}" type="slidenum">
              <a:rPr lang="en-IN" smtClean="0"/>
              <a:t>117</a:t>
            </a:fld>
            <a:endParaRPr lang="en-IN"/>
          </a:p>
        </p:txBody>
      </p:sp>
    </p:spTree>
    <p:extLst>
      <p:ext uri="{BB962C8B-B14F-4D97-AF65-F5344CB8AC3E}">
        <p14:creationId xmlns:p14="http://schemas.microsoft.com/office/powerpoint/2010/main" val="1142068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1FBEA-C0AB-196C-AEBF-ABA9643A1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03AF3-D8CD-9654-C6AC-E4459850B9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2B31AE-CDF4-03A1-98CC-BCF89D38ACB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91B6E53-A1D0-23D8-5812-68DC05A671C2}"/>
              </a:ext>
            </a:extLst>
          </p:cNvPr>
          <p:cNvSpPr>
            <a:spLocks noGrp="1"/>
          </p:cNvSpPr>
          <p:nvPr>
            <p:ph type="sldNum" sz="quarter" idx="5"/>
          </p:nvPr>
        </p:nvSpPr>
        <p:spPr/>
        <p:txBody>
          <a:bodyPr/>
          <a:lstStyle/>
          <a:p>
            <a:fld id="{9152333C-7B3A-4E27-9FF4-3446CCE8842A}" type="slidenum">
              <a:rPr lang="en-IN" smtClean="0"/>
              <a:t>118</a:t>
            </a:fld>
            <a:endParaRPr lang="en-IN"/>
          </a:p>
        </p:txBody>
      </p:sp>
    </p:spTree>
    <p:extLst>
      <p:ext uri="{BB962C8B-B14F-4D97-AF65-F5344CB8AC3E}">
        <p14:creationId xmlns:p14="http://schemas.microsoft.com/office/powerpoint/2010/main" val="347472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02A92-9B10-B6A1-9D7E-74D43B3FE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EF8B22-38B5-CEDE-F60A-1FC283566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ACF71-FA49-638B-5ED7-57B696F8B44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26617BC-D15B-74CA-7805-F2DD2B42D933}"/>
              </a:ext>
            </a:extLst>
          </p:cNvPr>
          <p:cNvSpPr>
            <a:spLocks noGrp="1"/>
          </p:cNvSpPr>
          <p:nvPr>
            <p:ph type="sldNum" sz="quarter" idx="5"/>
          </p:nvPr>
        </p:nvSpPr>
        <p:spPr/>
        <p:txBody>
          <a:bodyPr/>
          <a:lstStyle/>
          <a:p>
            <a:fld id="{9152333C-7B3A-4E27-9FF4-3446CCE8842A}" type="slidenum">
              <a:rPr lang="en-IN" smtClean="0"/>
              <a:t>11</a:t>
            </a:fld>
            <a:endParaRPr lang="en-IN"/>
          </a:p>
        </p:txBody>
      </p:sp>
    </p:spTree>
    <p:extLst>
      <p:ext uri="{BB962C8B-B14F-4D97-AF65-F5344CB8AC3E}">
        <p14:creationId xmlns:p14="http://schemas.microsoft.com/office/powerpoint/2010/main" val="812326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459CC-F5F1-BAFE-6004-287DE0E8C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66652-56D1-D671-0449-7932B88C9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629A06-0413-2C70-C2E2-F4C0457AC1C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A39CA2A-20C7-0B64-A3B7-AAB3E4EF591E}"/>
              </a:ext>
            </a:extLst>
          </p:cNvPr>
          <p:cNvSpPr>
            <a:spLocks noGrp="1"/>
          </p:cNvSpPr>
          <p:nvPr>
            <p:ph type="sldNum" sz="quarter" idx="5"/>
          </p:nvPr>
        </p:nvSpPr>
        <p:spPr/>
        <p:txBody>
          <a:bodyPr/>
          <a:lstStyle/>
          <a:p>
            <a:fld id="{9152333C-7B3A-4E27-9FF4-3446CCE8842A}" type="slidenum">
              <a:rPr lang="en-IN" smtClean="0"/>
              <a:t>120</a:t>
            </a:fld>
            <a:endParaRPr lang="en-IN"/>
          </a:p>
        </p:txBody>
      </p:sp>
    </p:spTree>
    <p:extLst>
      <p:ext uri="{BB962C8B-B14F-4D97-AF65-F5344CB8AC3E}">
        <p14:creationId xmlns:p14="http://schemas.microsoft.com/office/powerpoint/2010/main" val="3647748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9173C-7A89-E1F5-6F6D-582E97C3D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3B992-1E3B-F8D1-9E82-1558DAAEC5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DB96C-176C-B417-5A6B-9ABE817AE86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8588B66-0394-9C4D-E41B-6363F24FB393}"/>
              </a:ext>
            </a:extLst>
          </p:cNvPr>
          <p:cNvSpPr>
            <a:spLocks noGrp="1"/>
          </p:cNvSpPr>
          <p:nvPr>
            <p:ph type="sldNum" sz="quarter" idx="5"/>
          </p:nvPr>
        </p:nvSpPr>
        <p:spPr/>
        <p:txBody>
          <a:bodyPr/>
          <a:lstStyle/>
          <a:p>
            <a:fld id="{9152333C-7B3A-4E27-9FF4-3446CCE8842A}" type="slidenum">
              <a:rPr lang="en-IN" smtClean="0"/>
              <a:t>121</a:t>
            </a:fld>
            <a:endParaRPr lang="en-IN"/>
          </a:p>
        </p:txBody>
      </p:sp>
    </p:spTree>
    <p:extLst>
      <p:ext uri="{BB962C8B-B14F-4D97-AF65-F5344CB8AC3E}">
        <p14:creationId xmlns:p14="http://schemas.microsoft.com/office/powerpoint/2010/main" val="961160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88DA4-FE7A-2274-F974-F6A250739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40734-8750-BF12-3699-F6DC8C040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8328E-1419-0D2C-84E1-9A7E33FC462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93B1EF9-7A92-1010-669E-E5C22EE960FF}"/>
              </a:ext>
            </a:extLst>
          </p:cNvPr>
          <p:cNvSpPr>
            <a:spLocks noGrp="1"/>
          </p:cNvSpPr>
          <p:nvPr>
            <p:ph type="sldNum" sz="quarter" idx="5"/>
          </p:nvPr>
        </p:nvSpPr>
        <p:spPr/>
        <p:txBody>
          <a:bodyPr/>
          <a:lstStyle/>
          <a:p>
            <a:fld id="{9152333C-7B3A-4E27-9FF4-3446CCE8842A}" type="slidenum">
              <a:rPr lang="en-IN" smtClean="0"/>
              <a:t>122</a:t>
            </a:fld>
            <a:endParaRPr lang="en-IN"/>
          </a:p>
        </p:txBody>
      </p:sp>
    </p:spTree>
    <p:extLst>
      <p:ext uri="{BB962C8B-B14F-4D97-AF65-F5344CB8AC3E}">
        <p14:creationId xmlns:p14="http://schemas.microsoft.com/office/powerpoint/2010/main" val="14882749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DC45C-9745-F8B6-A6A2-79BDA24F34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AC545-9FB4-917D-2116-0FE04A479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11034A-18CA-3247-6F6F-DAED77699F2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4049635-D6E6-4446-903B-419C48825DC0}"/>
              </a:ext>
            </a:extLst>
          </p:cNvPr>
          <p:cNvSpPr>
            <a:spLocks noGrp="1"/>
          </p:cNvSpPr>
          <p:nvPr>
            <p:ph type="sldNum" sz="quarter" idx="5"/>
          </p:nvPr>
        </p:nvSpPr>
        <p:spPr/>
        <p:txBody>
          <a:bodyPr/>
          <a:lstStyle/>
          <a:p>
            <a:fld id="{9152333C-7B3A-4E27-9FF4-3446CCE8842A}" type="slidenum">
              <a:rPr lang="en-IN" smtClean="0"/>
              <a:t>123</a:t>
            </a:fld>
            <a:endParaRPr lang="en-IN"/>
          </a:p>
        </p:txBody>
      </p:sp>
    </p:spTree>
    <p:extLst>
      <p:ext uri="{BB962C8B-B14F-4D97-AF65-F5344CB8AC3E}">
        <p14:creationId xmlns:p14="http://schemas.microsoft.com/office/powerpoint/2010/main" val="25845767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69F5-B1F4-6720-205A-166F0CBDD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9E2EC-CDBC-6540-9C40-948F778E29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69592-A9D4-0575-B9CC-218FEB2963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0ED05BB-6848-F29C-680B-AEE91C55158C}"/>
              </a:ext>
            </a:extLst>
          </p:cNvPr>
          <p:cNvSpPr>
            <a:spLocks noGrp="1"/>
          </p:cNvSpPr>
          <p:nvPr>
            <p:ph type="sldNum" sz="quarter" idx="5"/>
          </p:nvPr>
        </p:nvSpPr>
        <p:spPr/>
        <p:txBody>
          <a:bodyPr/>
          <a:lstStyle/>
          <a:p>
            <a:fld id="{9152333C-7B3A-4E27-9FF4-3446CCE8842A}" type="slidenum">
              <a:rPr lang="en-IN" smtClean="0"/>
              <a:t>124</a:t>
            </a:fld>
            <a:endParaRPr lang="en-IN"/>
          </a:p>
        </p:txBody>
      </p:sp>
    </p:spTree>
    <p:extLst>
      <p:ext uri="{BB962C8B-B14F-4D97-AF65-F5344CB8AC3E}">
        <p14:creationId xmlns:p14="http://schemas.microsoft.com/office/powerpoint/2010/main" val="7924534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E1F0-F413-D26D-BE55-7E2F92A22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50E37-7B22-0C60-EFD7-C378A4A8C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3B46A6-FED4-1774-85D0-4E6346B02C2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CCBABDA-0014-96CF-949E-2155B530C551}"/>
              </a:ext>
            </a:extLst>
          </p:cNvPr>
          <p:cNvSpPr>
            <a:spLocks noGrp="1"/>
          </p:cNvSpPr>
          <p:nvPr>
            <p:ph type="sldNum" sz="quarter" idx="5"/>
          </p:nvPr>
        </p:nvSpPr>
        <p:spPr/>
        <p:txBody>
          <a:bodyPr/>
          <a:lstStyle/>
          <a:p>
            <a:fld id="{9152333C-7B3A-4E27-9FF4-3446CCE8842A}" type="slidenum">
              <a:rPr lang="en-IN" smtClean="0"/>
              <a:t>125</a:t>
            </a:fld>
            <a:endParaRPr lang="en-IN"/>
          </a:p>
        </p:txBody>
      </p:sp>
    </p:spTree>
    <p:extLst>
      <p:ext uri="{BB962C8B-B14F-4D97-AF65-F5344CB8AC3E}">
        <p14:creationId xmlns:p14="http://schemas.microsoft.com/office/powerpoint/2010/main" val="16199529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21AB9-6DEF-B4F4-EBB8-9D119F775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E7764-AF68-FAF8-60C9-2A42D1F40B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552DA-0074-3611-719C-353434397A2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221BFC0-BB3E-4EFE-356F-902ED43349B0}"/>
              </a:ext>
            </a:extLst>
          </p:cNvPr>
          <p:cNvSpPr>
            <a:spLocks noGrp="1"/>
          </p:cNvSpPr>
          <p:nvPr>
            <p:ph type="sldNum" sz="quarter" idx="5"/>
          </p:nvPr>
        </p:nvSpPr>
        <p:spPr/>
        <p:txBody>
          <a:bodyPr/>
          <a:lstStyle/>
          <a:p>
            <a:fld id="{9152333C-7B3A-4E27-9FF4-3446CCE8842A}" type="slidenum">
              <a:rPr lang="en-IN" smtClean="0"/>
              <a:t>126</a:t>
            </a:fld>
            <a:endParaRPr lang="en-IN"/>
          </a:p>
        </p:txBody>
      </p:sp>
    </p:spTree>
    <p:extLst>
      <p:ext uri="{BB962C8B-B14F-4D97-AF65-F5344CB8AC3E}">
        <p14:creationId xmlns:p14="http://schemas.microsoft.com/office/powerpoint/2010/main" val="4024826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5AF6F-E374-9FB5-B493-AD09FCB0B3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E637B-02DF-7703-559B-F8045A271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C7F1C-F63A-91C2-6DB3-944F4D6D369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42EC653-27A4-CE99-C927-B343CFDE508E}"/>
              </a:ext>
            </a:extLst>
          </p:cNvPr>
          <p:cNvSpPr>
            <a:spLocks noGrp="1"/>
          </p:cNvSpPr>
          <p:nvPr>
            <p:ph type="sldNum" sz="quarter" idx="5"/>
          </p:nvPr>
        </p:nvSpPr>
        <p:spPr/>
        <p:txBody>
          <a:bodyPr/>
          <a:lstStyle/>
          <a:p>
            <a:fld id="{9152333C-7B3A-4E27-9FF4-3446CCE8842A}" type="slidenum">
              <a:rPr lang="en-IN" smtClean="0"/>
              <a:t>127</a:t>
            </a:fld>
            <a:endParaRPr lang="en-IN"/>
          </a:p>
        </p:txBody>
      </p:sp>
    </p:spTree>
    <p:extLst>
      <p:ext uri="{BB962C8B-B14F-4D97-AF65-F5344CB8AC3E}">
        <p14:creationId xmlns:p14="http://schemas.microsoft.com/office/powerpoint/2010/main" val="3985017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0A362-7DB3-743F-C8D7-EB0719493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CC3D11-1301-CD45-9194-D90138325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F9A95F-84FD-8A2D-76B2-42A0FD9EE31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25F7F48-41B2-B02F-1D70-E958461CE8F6}"/>
              </a:ext>
            </a:extLst>
          </p:cNvPr>
          <p:cNvSpPr>
            <a:spLocks noGrp="1"/>
          </p:cNvSpPr>
          <p:nvPr>
            <p:ph type="sldNum" sz="quarter" idx="5"/>
          </p:nvPr>
        </p:nvSpPr>
        <p:spPr/>
        <p:txBody>
          <a:bodyPr/>
          <a:lstStyle/>
          <a:p>
            <a:fld id="{9152333C-7B3A-4E27-9FF4-3446CCE8842A}" type="slidenum">
              <a:rPr lang="en-IN" smtClean="0"/>
              <a:t>128</a:t>
            </a:fld>
            <a:endParaRPr lang="en-IN"/>
          </a:p>
        </p:txBody>
      </p:sp>
    </p:spTree>
    <p:extLst>
      <p:ext uri="{BB962C8B-B14F-4D97-AF65-F5344CB8AC3E}">
        <p14:creationId xmlns:p14="http://schemas.microsoft.com/office/powerpoint/2010/main" val="1587957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BE87-FC87-AD37-918A-E74E4430C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0D5C4-E679-8F33-63FD-8933FD53D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4F1E5-C845-C358-3E93-24E961EBDE6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EEDA7C-2252-47B1-635B-DADEE962A078}"/>
              </a:ext>
            </a:extLst>
          </p:cNvPr>
          <p:cNvSpPr>
            <a:spLocks noGrp="1"/>
          </p:cNvSpPr>
          <p:nvPr>
            <p:ph type="sldNum" sz="quarter" idx="5"/>
          </p:nvPr>
        </p:nvSpPr>
        <p:spPr/>
        <p:txBody>
          <a:bodyPr/>
          <a:lstStyle/>
          <a:p>
            <a:fld id="{9152333C-7B3A-4E27-9FF4-3446CCE8842A}" type="slidenum">
              <a:rPr lang="en-IN" smtClean="0"/>
              <a:t>129</a:t>
            </a:fld>
            <a:endParaRPr lang="en-IN"/>
          </a:p>
        </p:txBody>
      </p:sp>
    </p:spTree>
    <p:extLst>
      <p:ext uri="{BB962C8B-B14F-4D97-AF65-F5344CB8AC3E}">
        <p14:creationId xmlns:p14="http://schemas.microsoft.com/office/powerpoint/2010/main" val="178265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B7EA0-9AFF-0D6A-37B1-E3972DCFDB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F3680-A7EF-0E64-5BCA-CEF136FA2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75A9F-BA97-7503-AB29-70A7F0680EA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D7BDC42-C50A-1379-926A-096B731DC614}"/>
              </a:ext>
            </a:extLst>
          </p:cNvPr>
          <p:cNvSpPr>
            <a:spLocks noGrp="1"/>
          </p:cNvSpPr>
          <p:nvPr>
            <p:ph type="sldNum" sz="quarter" idx="5"/>
          </p:nvPr>
        </p:nvSpPr>
        <p:spPr/>
        <p:txBody>
          <a:bodyPr/>
          <a:lstStyle/>
          <a:p>
            <a:fld id="{9152333C-7B3A-4E27-9FF4-3446CCE8842A}" type="slidenum">
              <a:rPr lang="en-IN" smtClean="0"/>
              <a:t>12</a:t>
            </a:fld>
            <a:endParaRPr lang="en-IN"/>
          </a:p>
        </p:txBody>
      </p:sp>
    </p:spTree>
    <p:extLst>
      <p:ext uri="{BB962C8B-B14F-4D97-AF65-F5344CB8AC3E}">
        <p14:creationId xmlns:p14="http://schemas.microsoft.com/office/powerpoint/2010/main" val="995592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93E57-EBA8-4F11-C21C-A505749DD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B2526-FD59-AC80-FD69-E060E6D23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29180-9F92-A4BA-76AC-4319A14BE21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8E41995-92EB-4AFA-A478-B14D69051742}"/>
              </a:ext>
            </a:extLst>
          </p:cNvPr>
          <p:cNvSpPr>
            <a:spLocks noGrp="1"/>
          </p:cNvSpPr>
          <p:nvPr>
            <p:ph type="sldNum" sz="quarter" idx="5"/>
          </p:nvPr>
        </p:nvSpPr>
        <p:spPr/>
        <p:txBody>
          <a:bodyPr/>
          <a:lstStyle/>
          <a:p>
            <a:fld id="{9152333C-7B3A-4E27-9FF4-3446CCE8842A}" type="slidenum">
              <a:rPr lang="en-IN" smtClean="0"/>
              <a:t>130</a:t>
            </a:fld>
            <a:endParaRPr lang="en-IN"/>
          </a:p>
        </p:txBody>
      </p:sp>
    </p:spTree>
    <p:extLst>
      <p:ext uri="{BB962C8B-B14F-4D97-AF65-F5344CB8AC3E}">
        <p14:creationId xmlns:p14="http://schemas.microsoft.com/office/powerpoint/2010/main" val="7505289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BA8F5-D2C6-EDB5-B64A-A90008E01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293D8F-018E-971A-5495-DC6B41506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D4DDCC-913D-068A-202A-FE2C8E1AC68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2FF9B37-F206-6A30-4090-E0F95C94C5A4}"/>
              </a:ext>
            </a:extLst>
          </p:cNvPr>
          <p:cNvSpPr>
            <a:spLocks noGrp="1"/>
          </p:cNvSpPr>
          <p:nvPr>
            <p:ph type="sldNum" sz="quarter" idx="5"/>
          </p:nvPr>
        </p:nvSpPr>
        <p:spPr/>
        <p:txBody>
          <a:bodyPr/>
          <a:lstStyle/>
          <a:p>
            <a:fld id="{9152333C-7B3A-4E27-9FF4-3446CCE8842A}" type="slidenum">
              <a:rPr lang="en-IN" smtClean="0"/>
              <a:t>131</a:t>
            </a:fld>
            <a:endParaRPr lang="en-IN"/>
          </a:p>
        </p:txBody>
      </p:sp>
    </p:spTree>
    <p:extLst>
      <p:ext uri="{BB962C8B-B14F-4D97-AF65-F5344CB8AC3E}">
        <p14:creationId xmlns:p14="http://schemas.microsoft.com/office/powerpoint/2010/main" val="27992906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BAF07-8448-1068-C1A7-AD8518A84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0536B-7CBD-F9DE-6A5C-F8B5EAFE0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429AC-E4AE-EC48-159F-E7242A43BB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50B48AD-10DC-B1D1-ADC2-D91C25F55C09}"/>
              </a:ext>
            </a:extLst>
          </p:cNvPr>
          <p:cNvSpPr>
            <a:spLocks noGrp="1"/>
          </p:cNvSpPr>
          <p:nvPr>
            <p:ph type="sldNum" sz="quarter" idx="5"/>
          </p:nvPr>
        </p:nvSpPr>
        <p:spPr/>
        <p:txBody>
          <a:bodyPr/>
          <a:lstStyle/>
          <a:p>
            <a:fld id="{9152333C-7B3A-4E27-9FF4-3446CCE8842A}" type="slidenum">
              <a:rPr lang="en-IN" smtClean="0"/>
              <a:t>132</a:t>
            </a:fld>
            <a:endParaRPr lang="en-IN"/>
          </a:p>
        </p:txBody>
      </p:sp>
    </p:spTree>
    <p:extLst>
      <p:ext uri="{BB962C8B-B14F-4D97-AF65-F5344CB8AC3E}">
        <p14:creationId xmlns:p14="http://schemas.microsoft.com/office/powerpoint/2010/main" val="3931982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E5938-BA6B-9C6C-9233-5E3CA85E6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822EA-965F-6FF5-DA5D-E0FBE5F51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C0CCF5-BC31-7A42-BD4E-011125EFF00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90B360F-4B41-3BFB-3973-AF802A9FE99A}"/>
              </a:ext>
            </a:extLst>
          </p:cNvPr>
          <p:cNvSpPr>
            <a:spLocks noGrp="1"/>
          </p:cNvSpPr>
          <p:nvPr>
            <p:ph type="sldNum" sz="quarter" idx="5"/>
          </p:nvPr>
        </p:nvSpPr>
        <p:spPr/>
        <p:txBody>
          <a:bodyPr/>
          <a:lstStyle/>
          <a:p>
            <a:fld id="{9152333C-7B3A-4E27-9FF4-3446CCE8842A}" type="slidenum">
              <a:rPr lang="en-IN" smtClean="0"/>
              <a:t>133</a:t>
            </a:fld>
            <a:endParaRPr lang="en-IN"/>
          </a:p>
        </p:txBody>
      </p:sp>
    </p:spTree>
    <p:extLst>
      <p:ext uri="{BB962C8B-B14F-4D97-AF65-F5344CB8AC3E}">
        <p14:creationId xmlns:p14="http://schemas.microsoft.com/office/powerpoint/2010/main" val="16448128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F33640-1720-4E1E-A3DF-D2104879B9FB}"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57363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D4A7-B5ED-1F32-CCBB-7FA0D51106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128330-9D39-6BBB-8151-22BA9D234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0F392-30C3-DA55-2FC4-655A06B4A54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090B85F-D390-D94C-665F-48CB09867B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F33640-1720-4E1E-A3DF-D2104879B9FB}"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954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DD71C-DFA5-22FC-C9B3-51BF3194A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90414-8BB1-C576-2AB6-5EAC84050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DE4E0-01DE-AFE0-06B4-88641828A08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AFBB8DF-5E79-AA9F-D0AC-1A094005A445}"/>
              </a:ext>
            </a:extLst>
          </p:cNvPr>
          <p:cNvSpPr>
            <a:spLocks noGrp="1"/>
          </p:cNvSpPr>
          <p:nvPr>
            <p:ph type="sldNum" sz="quarter" idx="5"/>
          </p:nvPr>
        </p:nvSpPr>
        <p:spPr/>
        <p:txBody>
          <a:bodyPr/>
          <a:lstStyle/>
          <a:p>
            <a:fld id="{9152333C-7B3A-4E27-9FF4-3446CCE8842A}" type="slidenum">
              <a:rPr lang="en-IN" smtClean="0"/>
              <a:t>14</a:t>
            </a:fld>
            <a:endParaRPr lang="en-IN"/>
          </a:p>
        </p:txBody>
      </p:sp>
    </p:spTree>
    <p:extLst>
      <p:ext uri="{BB962C8B-B14F-4D97-AF65-F5344CB8AC3E}">
        <p14:creationId xmlns:p14="http://schemas.microsoft.com/office/powerpoint/2010/main" val="416945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B2CB2-D108-4197-0606-149CB9E64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712A67-2233-619A-3C8D-298A105B20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F11BB-982A-FA8D-860D-DFF6E1C8F93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B1D9C89-395F-521B-8BB6-1445AAD2FC4C}"/>
              </a:ext>
            </a:extLst>
          </p:cNvPr>
          <p:cNvSpPr>
            <a:spLocks noGrp="1"/>
          </p:cNvSpPr>
          <p:nvPr>
            <p:ph type="sldNum" sz="quarter" idx="5"/>
          </p:nvPr>
        </p:nvSpPr>
        <p:spPr/>
        <p:txBody>
          <a:bodyPr/>
          <a:lstStyle/>
          <a:p>
            <a:fld id="{9152333C-7B3A-4E27-9FF4-3446CCE8842A}" type="slidenum">
              <a:rPr lang="en-IN" smtClean="0"/>
              <a:t>15</a:t>
            </a:fld>
            <a:endParaRPr lang="en-IN"/>
          </a:p>
        </p:txBody>
      </p:sp>
    </p:spTree>
    <p:extLst>
      <p:ext uri="{BB962C8B-B14F-4D97-AF65-F5344CB8AC3E}">
        <p14:creationId xmlns:p14="http://schemas.microsoft.com/office/powerpoint/2010/main" val="1368736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B285-3ECB-070C-1B78-F0ABE7E0828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F33E22C-5103-2F85-0CD7-6D05CFD83CD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01BDA6F-94B5-F6B3-0D3E-3A397AD4CC12}"/>
              </a:ext>
            </a:extLst>
          </p:cNvPr>
          <p:cNvSpPr>
            <a:spLocks noGrp="1"/>
          </p:cNvSpPr>
          <p:nvPr>
            <p:ph type="dt" sz="half" idx="10"/>
          </p:nvPr>
        </p:nvSpPr>
        <p:spPr>
          <a:xfrm>
            <a:off x="838200" y="6356350"/>
            <a:ext cx="2743200" cy="365125"/>
          </a:xfrm>
          <a:prstGeom prst="rect">
            <a:avLst/>
          </a:prstGeom>
        </p:spPr>
        <p:txBody>
          <a:bodyPr/>
          <a:lstStyle/>
          <a:p>
            <a:fld id="{A9D64439-16E9-44E6-BCB0-3985D67F9396}" type="datetime1">
              <a:rPr lang="en-IN" smtClean="0"/>
              <a:t>04-11-2025</a:t>
            </a:fld>
            <a:endParaRPr lang="en-IN"/>
          </a:p>
        </p:txBody>
      </p:sp>
      <p:sp>
        <p:nvSpPr>
          <p:cNvPr id="5" name="Footer Placeholder 4">
            <a:extLst>
              <a:ext uri="{FF2B5EF4-FFF2-40B4-BE49-F238E27FC236}">
                <a16:creationId xmlns:a16="http://schemas.microsoft.com/office/drawing/2014/main" id="{A705CE67-1A7A-B069-C552-D3D5870618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967BC7D-F04D-0997-CFBE-100E038133E0}"/>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60343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C1FA-EAF5-C7CE-0CD9-69255F4EF1F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049213-807B-60D5-4194-744EF023337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60D93C-E4B3-555C-1B8B-339851BB4567}"/>
              </a:ext>
            </a:extLst>
          </p:cNvPr>
          <p:cNvSpPr>
            <a:spLocks noGrp="1"/>
          </p:cNvSpPr>
          <p:nvPr>
            <p:ph type="dt" sz="half" idx="10"/>
          </p:nvPr>
        </p:nvSpPr>
        <p:spPr>
          <a:xfrm>
            <a:off x="838200" y="6356350"/>
            <a:ext cx="2743200" cy="365125"/>
          </a:xfrm>
          <a:prstGeom prst="rect">
            <a:avLst/>
          </a:prstGeom>
        </p:spPr>
        <p:txBody>
          <a:bodyPr/>
          <a:lstStyle/>
          <a:p>
            <a:fld id="{36E572F9-C38A-434E-9ABC-8E559D4CB271}" type="datetime1">
              <a:rPr lang="en-IN" smtClean="0"/>
              <a:t>04-11-2025</a:t>
            </a:fld>
            <a:endParaRPr lang="en-IN"/>
          </a:p>
        </p:txBody>
      </p:sp>
      <p:sp>
        <p:nvSpPr>
          <p:cNvPr id="5" name="Footer Placeholder 4">
            <a:extLst>
              <a:ext uri="{FF2B5EF4-FFF2-40B4-BE49-F238E27FC236}">
                <a16:creationId xmlns:a16="http://schemas.microsoft.com/office/drawing/2014/main" id="{B112A71B-F84C-1268-657E-D89816D010C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390F830B-E363-81B7-99DB-9CFD496148F0}"/>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2493137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BF20F-B18D-7864-44D8-F501EE208AD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E36C7D-D54B-321E-A0DE-BBBCAF57B61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B61AFC-BD6C-D5C6-B20A-BFE2A7EB03DC}"/>
              </a:ext>
            </a:extLst>
          </p:cNvPr>
          <p:cNvSpPr>
            <a:spLocks noGrp="1"/>
          </p:cNvSpPr>
          <p:nvPr>
            <p:ph type="dt" sz="half" idx="10"/>
          </p:nvPr>
        </p:nvSpPr>
        <p:spPr>
          <a:xfrm>
            <a:off x="838200" y="6356350"/>
            <a:ext cx="2743200" cy="365125"/>
          </a:xfrm>
          <a:prstGeom prst="rect">
            <a:avLst/>
          </a:prstGeom>
        </p:spPr>
        <p:txBody>
          <a:bodyPr/>
          <a:lstStyle/>
          <a:p>
            <a:fld id="{665AF943-F24C-4E9B-9684-194F572CE79A}" type="datetime1">
              <a:rPr lang="en-IN" smtClean="0"/>
              <a:t>04-11-2025</a:t>
            </a:fld>
            <a:endParaRPr lang="en-IN"/>
          </a:p>
        </p:txBody>
      </p:sp>
      <p:sp>
        <p:nvSpPr>
          <p:cNvPr id="5" name="Footer Placeholder 4">
            <a:extLst>
              <a:ext uri="{FF2B5EF4-FFF2-40B4-BE49-F238E27FC236}">
                <a16:creationId xmlns:a16="http://schemas.microsoft.com/office/drawing/2014/main" id="{592EDA95-22A2-3335-A1DF-FB0181846FE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969497-C8F3-67F7-21C5-FA406823325C}"/>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2706309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A41C-0A40-9524-5D6C-79D8899F9B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ECF0A7-3169-1EBA-87E5-7BB233D95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CDE007-EC6C-A27F-E614-2EF0CF51F9AD}"/>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5" name="Footer Placeholder 4">
            <a:extLst>
              <a:ext uri="{FF2B5EF4-FFF2-40B4-BE49-F238E27FC236}">
                <a16:creationId xmlns:a16="http://schemas.microsoft.com/office/drawing/2014/main" id="{38C426AA-9916-6436-EC08-2B3E0C82A4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B14B7E-C453-EB47-4E2C-20D6AAB781DA}"/>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573117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D7D6-AECF-AE75-A723-55A832F640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2A614E-2B44-6969-D71C-6F257849A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D346DA-4527-261C-B92A-DD71E262B896}"/>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5" name="Footer Placeholder 4">
            <a:extLst>
              <a:ext uri="{FF2B5EF4-FFF2-40B4-BE49-F238E27FC236}">
                <a16:creationId xmlns:a16="http://schemas.microsoft.com/office/drawing/2014/main" id="{5B2A68A3-A563-074B-22DA-6C5986A29F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2428F5-48F1-7DF5-7CC6-93D8D24FDCDE}"/>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2197644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1C41-E395-EC6C-45DA-6EED13B63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693563-8870-D7E8-9662-FB6C6657AD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742B02-E217-D868-70F0-55B0179D1E13}"/>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5" name="Footer Placeholder 4">
            <a:extLst>
              <a:ext uri="{FF2B5EF4-FFF2-40B4-BE49-F238E27FC236}">
                <a16:creationId xmlns:a16="http://schemas.microsoft.com/office/drawing/2014/main" id="{77EEF45B-881F-6EC8-DD3A-898DBC4FE3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562D35-1241-9C5A-30C1-C45E1850A709}"/>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3748230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E4EE3-0D8A-A604-06E9-E81589D0BC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AFDB5C-9FC9-0F48-915F-FDADC3928F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27ABE8-F8E9-84EF-73DA-4576DE256D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D227ED-79BA-D992-2B14-F4DBE710EE0A}"/>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6" name="Footer Placeholder 5">
            <a:extLst>
              <a:ext uri="{FF2B5EF4-FFF2-40B4-BE49-F238E27FC236}">
                <a16:creationId xmlns:a16="http://schemas.microsoft.com/office/drawing/2014/main" id="{DE41C7AF-F503-0A3B-3C89-0BA5F98C06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F0DC4B-0701-ABE6-5B3C-1F4B49202138}"/>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3919647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C016-E284-12DB-B405-F26B343E44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868830-6D17-A7D4-70A4-B08AAA498E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7143B-0542-2469-2A03-F908C9CC3A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24F121-9068-2256-E82B-0D2F3DA39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258B81-53D7-5E96-01E8-974F5A0287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4A8759-C030-E683-6BA1-8F453675BDFB}"/>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8" name="Footer Placeholder 7">
            <a:extLst>
              <a:ext uri="{FF2B5EF4-FFF2-40B4-BE49-F238E27FC236}">
                <a16:creationId xmlns:a16="http://schemas.microsoft.com/office/drawing/2014/main" id="{9A41BDFC-A697-F914-9634-0EF3D2A56F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D01AA7-7A2C-791E-5AC1-2BEC08B3A429}"/>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3301635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1664-E9CA-D7F2-CBD5-B800D93A84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E212C9-A642-C63D-37C9-8FD1B32E5AA2}"/>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4" name="Footer Placeholder 3">
            <a:extLst>
              <a:ext uri="{FF2B5EF4-FFF2-40B4-BE49-F238E27FC236}">
                <a16:creationId xmlns:a16="http://schemas.microsoft.com/office/drawing/2014/main" id="{77439730-5352-4F7A-775D-5D984AC460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541F93-0866-DBCD-CB3C-BB70DE8B90BB}"/>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1773291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F366F-AB7D-FBDE-57D1-39017A1BF0B4}"/>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3" name="Footer Placeholder 2">
            <a:extLst>
              <a:ext uri="{FF2B5EF4-FFF2-40B4-BE49-F238E27FC236}">
                <a16:creationId xmlns:a16="http://schemas.microsoft.com/office/drawing/2014/main" id="{60CB0838-AAC7-195B-7282-5A1961147D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8A492F-F225-5098-D0FB-36E0299609DB}"/>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29702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5B77-CEC8-96E2-0690-13AFBEA766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3DC39A9-E11C-BA10-D5A6-592F33061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7D0B14-486E-4AAF-EEA7-D0C1E827C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565A40-F818-52D1-5115-B185A478F410}"/>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6" name="Footer Placeholder 5">
            <a:extLst>
              <a:ext uri="{FF2B5EF4-FFF2-40B4-BE49-F238E27FC236}">
                <a16:creationId xmlns:a16="http://schemas.microsoft.com/office/drawing/2014/main" id="{7EA58622-34B7-2A12-951C-64DBB678CE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F58715-5031-1A62-C531-0996A29A64C0}"/>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1265320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E5E0-07F4-9182-8656-B03A0E28E95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AD5BBC-AB63-71F7-330A-ED4716222577}"/>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FF03F2-3604-BE0A-197E-8358A51083F5}"/>
              </a:ext>
            </a:extLst>
          </p:cNvPr>
          <p:cNvSpPr>
            <a:spLocks noGrp="1"/>
          </p:cNvSpPr>
          <p:nvPr>
            <p:ph type="dt" sz="half" idx="10"/>
          </p:nvPr>
        </p:nvSpPr>
        <p:spPr>
          <a:xfrm>
            <a:off x="838200" y="6356350"/>
            <a:ext cx="2743200" cy="365125"/>
          </a:xfrm>
          <a:prstGeom prst="rect">
            <a:avLst/>
          </a:prstGeom>
        </p:spPr>
        <p:txBody>
          <a:bodyPr/>
          <a:lstStyle/>
          <a:p>
            <a:fld id="{2D902590-2947-4EC5-9568-5AB50EA8CF08}" type="datetime1">
              <a:rPr lang="en-IN" smtClean="0"/>
              <a:t>04-11-2025</a:t>
            </a:fld>
            <a:endParaRPr lang="en-IN"/>
          </a:p>
        </p:txBody>
      </p:sp>
      <p:sp>
        <p:nvSpPr>
          <p:cNvPr id="5" name="Footer Placeholder 4">
            <a:extLst>
              <a:ext uri="{FF2B5EF4-FFF2-40B4-BE49-F238E27FC236}">
                <a16:creationId xmlns:a16="http://schemas.microsoft.com/office/drawing/2014/main" id="{AEC657FC-1A0F-AE7E-1850-6AF1D09FDD3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99C3C38-A36F-1651-3983-9248116F8CE1}"/>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123368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4BF4-9D82-EC9A-D920-CD5E61A768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992EB6F-DD3E-D7BD-4109-050CBA0FAD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619D3D-1654-F623-1F72-AF7E37C65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8F08AC-3D73-CE70-C7FF-5CC4B37DE99A}"/>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6" name="Footer Placeholder 5">
            <a:extLst>
              <a:ext uri="{FF2B5EF4-FFF2-40B4-BE49-F238E27FC236}">
                <a16:creationId xmlns:a16="http://schemas.microsoft.com/office/drawing/2014/main" id="{929AACF5-0E05-EC1A-5DBE-22C158D83A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B80F9B-2F54-B76A-EE51-404198C1309B}"/>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1012150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6E8E-7F3D-1141-666A-9BCFC04A9F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728E21-279F-2243-76F8-F17D0F61CC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6E7BDB-5AC6-B3DA-7E46-A5954934E175}"/>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5" name="Footer Placeholder 4">
            <a:extLst>
              <a:ext uri="{FF2B5EF4-FFF2-40B4-BE49-F238E27FC236}">
                <a16:creationId xmlns:a16="http://schemas.microsoft.com/office/drawing/2014/main" id="{BAD5AAD9-5C5D-6AF6-638A-19B483097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A0EC33-B0A3-7B71-16CC-C7A39ECE5186}"/>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2101832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9BD842-E4E1-B8E0-4FD0-BFDFA39B48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B2F613-6CA6-6CCF-1B86-E0FDB8D948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1CB099-C43A-0030-7426-62458D57A315}"/>
              </a:ext>
            </a:extLst>
          </p:cNvPr>
          <p:cNvSpPr>
            <a:spLocks noGrp="1"/>
          </p:cNvSpPr>
          <p:nvPr>
            <p:ph type="dt" sz="half" idx="10"/>
          </p:nvPr>
        </p:nvSpPr>
        <p:spPr/>
        <p:txBody>
          <a:bodyPr/>
          <a:lstStyle/>
          <a:p>
            <a:fld id="{E983B945-F264-4D45-83F5-8BF46323C6F9}" type="datetimeFigureOut">
              <a:rPr lang="en-IN" smtClean="0"/>
              <a:t>04-11-2025</a:t>
            </a:fld>
            <a:endParaRPr lang="en-IN"/>
          </a:p>
        </p:txBody>
      </p:sp>
      <p:sp>
        <p:nvSpPr>
          <p:cNvPr id="5" name="Footer Placeholder 4">
            <a:extLst>
              <a:ext uri="{FF2B5EF4-FFF2-40B4-BE49-F238E27FC236}">
                <a16:creationId xmlns:a16="http://schemas.microsoft.com/office/drawing/2014/main" id="{5EC63F08-9F87-65AA-295E-D06E649F71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411BA3-4352-EE34-0B89-627928582CF9}"/>
              </a:ext>
            </a:extLst>
          </p:cNvPr>
          <p:cNvSpPr>
            <a:spLocks noGrp="1"/>
          </p:cNvSpPr>
          <p:nvPr>
            <p:ph type="sldNum" sz="quarter" idx="12"/>
          </p:nvPr>
        </p:nvSpPr>
        <p:spPr/>
        <p:txBody>
          <a:bodyPr/>
          <a:lstStyle/>
          <a:p>
            <a:fld id="{0FE45B0F-38D5-41CA-9D6A-659E353897C2}" type="slidenum">
              <a:rPr lang="en-IN" smtClean="0"/>
              <a:t>‹#›</a:t>
            </a:fld>
            <a:endParaRPr lang="en-IN"/>
          </a:p>
        </p:txBody>
      </p:sp>
    </p:spTree>
    <p:extLst>
      <p:ext uri="{BB962C8B-B14F-4D97-AF65-F5344CB8AC3E}">
        <p14:creationId xmlns:p14="http://schemas.microsoft.com/office/powerpoint/2010/main" val="187577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DF5F-9602-0D59-EF9B-D34D1BFF0C1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45A457-38AD-1C19-6689-178635B1E42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54EC72-87F6-9192-9E45-3380FA75EC69}"/>
              </a:ext>
            </a:extLst>
          </p:cNvPr>
          <p:cNvSpPr>
            <a:spLocks noGrp="1"/>
          </p:cNvSpPr>
          <p:nvPr>
            <p:ph type="dt" sz="half" idx="10"/>
          </p:nvPr>
        </p:nvSpPr>
        <p:spPr>
          <a:xfrm>
            <a:off x="838200" y="6356350"/>
            <a:ext cx="2743200" cy="365125"/>
          </a:xfrm>
          <a:prstGeom prst="rect">
            <a:avLst/>
          </a:prstGeom>
        </p:spPr>
        <p:txBody>
          <a:bodyPr/>
          <a:lstStyle/>
          <a:p>
            <a:fld id="{0594FDE1-AE3E-48F8-9E20-60897ACB9D8B}" type="datetime1">
              <a:rPr lang="en-IN" smtClean="0"/>
              <a:t>04-11-2025</a:t>
            </a:fld>
            <a:endParaRPr lang="en-IN"/>
          </a:p>
        </p:txBody>
      </p:sp>
      <p:sp>
        <p:nvSpPr>
          <p:cNvPr id="5" name="Footer Placeholder 4">
            <a:extLst>
              <a:ext uri="{FF2B5EF4-FFF2-40B4-BE49-F238E27FC236}">
                <a16:creationId xmlns:a16="http://schemas.microsoft.com/office/drawing/2014/main" id="{30FCD11C-88FD-30C7-6639-2E47053693A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793FC2A-02C9-6411-3795-C1B912C3553C}"/>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101595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ACDD-AFF4-7C5F-6FED-8CD44BC8F2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5E3390-BD71-6F84-79C4-5AFB30E05250}"/>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FFE1DD-04C8-CDB3-CF8D-A51C5E10AFC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920D7C-05AA-055D-219D-5013E51B8CD0}"/>
              </a:ext>
            </a:extLst>
          </p:cNvPr>
          <p:cNvSpPr>
            <a:spLocks noGrp="1"/>
          </p:cNvSpPr>
          <p:nvPr>
            <p:ph type="dt" sz="half" idx="10"/>
          </p:nvPr>
        </p:nvSpPr>
        <p:spPr>
          <a:xfrm>
            <a:off x="838200" y="6356350"/>
            <a:ext cx="2743200" cy="365125"/>
          </a:xfrm>
          <a:prstGeom prst="rect">
            <a:avLst/>
          </a:prstGeom>
        </p:spPr>
        <p:txBody>
          <a:bodyPr/>
          <a:lstStyle/>
          <a:p>
            <a:fld id="{7532609D-D6D2-4E89-8E66-3BD60E876B8A}" type="datetime1">
              <a:rPr lang="en-IN" smtClean="0"/>
              <a:t>04-11-2025</a:t>
            </a:fld>
            <a:endParaRPr lang="en-IN"/>
          </a:p>
        </p:txBody>
      </p:sp>
      <p:sp>
        <p:nvSpPr>
          <p:cNvPr id="6" name="Footer Placeholder 5">
            <a:extLst>
              <a:ext uri="{FF2B5EF4-FFF2-40B4-BE49-F238E27FC236}">
                <a16:creationId xmlns:a16="http://schemas.microsoft.com/office/drawing/2014/main" id="{5162A2E9-C623-AEEA-DB23-FC0D0031177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502098F0-4E29-9D6E-A00B-F1A15271C414}"/>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404317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E6A0-B36D-D3CA-29C9-8FA12CEA67E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56543C-E128-66BB-4235-378AE049C2D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CEB6A9-E5BF-A6FA-152E-121FC71617F2}"/>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CFE7ED-A0A7-211D-737B-861B2A391DB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2ED069-D9B3-B29A-A52A-31A8BACA07B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43F632-9295-0745-9094-C309C01F2911}"/>
              </a:ext>
            </a:extLst>
          </p:cNvPr>
          <p:cNvSpPr>
            <a:spLocks noGrp="1"/>
          </p:cNvSpPr>
          <p:nvPr>
            <p:ph type="dt" sz="half" idx="10"/>
          </p:nvPr>
        </p:nvSpPr>
        <p:spPr>
          <a:xfrm>
            <a:off x="838200" y="6356350"/>
            <a:ext cx="2743200" cy="365125"/>
          </a:xfrm>
          <a:prstGeom prst="rect">
            <a:avLst/>
          </a:prstGeom>
        </p:spPr>
        <p:txBody>
          <a:bodyPr/>
          <a:lstStyle/>
          <a:p>
            <a:fld id="{419113EB-583C-4F44-B393-8E06A108BE7B}" type="datetime1">
              <a:rPr lang="en-IN" smtClean="0"/>
              <a:t>04-11-2025</a:t>
            </a:fld>
            <a:endParaRPr lang="en-IN"/>
          </a:p>
        </p:txBody>
      </p:sp>
      <p:sp>
        <p:nvSpPr>
          <p:cNvPr id="8" name="Footer Placeholder 7">
            <a:extLst>
              <a:ext uri="{FF2B5EF4-FFF2-40B4-BE49-F238E27FC236}">
                <a16:creationId xmlns:a16="http://schemas.microsoft.com/office/drawing/2014/main" id="{B57A485D-CE43-89CE-34EB-9423EF7985E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B1C78DC3-4A21-FB6D-64EE-826BB1355AF1}"/>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3226716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BDCF-0240-9471-B427-D49571573E4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DBD7C8-D82C-1EE3-8AAC-CC63429DAAD3}"/>
              </a:ext>
            </a:extLst>
          </p:cNvPr>
          <p:cNvSpPr>
            <a:spLocks noGrp="1"/>
          </p:cNvSpPr>
          <p:nvPr>
            <p:ph type="dt" sz="half" idx="10"/>
          </p:nvPr>
        </p:nvSpPr>
        <p:spPr>
          <a:xfrm>
            <a:off x="838200" y="6356350"/>
            <a:ext cx="2743200" cy="365125"/>
          </a:xfrm>
          <a:prstGeom prst="rect">
            <a:avLst/>
          </a:prstGeom>
        </p:spPr>
        <p:txBody>
          <a:bodyPr/>
          <a:lstStyle/>
          <a:p>
            <a:fld id="{9523C5DD-F6B0-4E2C-AFE9-82FBE9249E35}" type="datetime1">
              <a:rPr lang="en-IN" smtClean="0"/>
              <a:t>04-11-2025</a:t>
            </a:fld>
            <a:endParaRPr lang="en-IN"/>
          </a:p>
        </p:txBody>
      </p:sp>
      <p:sp>
        <p:nvSpPr>
          <p:cNvPr id="4" name="Footer Placeholder 3">
            <a:extLst>
              <a:ext uri="{FF2B5EF4-FFF2-40B4-BE49-F238E27FC236}">
                <a16:creationId xmlns:a16="http://schemas.microsoft.com/office/drawing/2014/main" id="{1ECE8FB8-E485-CFFC-EC82-A09FEDDE15C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89F7EE7-5E6B-6CAF-B994-DBC9DEB391C0}"/>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205791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CD25B8-F9B7-1FA4-8B46-F5C774A087AC}"/>
              </a:ext>
            </a:extLst>
          </p:cNvPr>
          <p:cNvSpPr>
            <a:spLocks noGrp="1"/>
          </p:cNvSpPr>
          <p:nvPr>
            <p:ph type="dt" sz="half" idx="10"/>
          </p:nvPr>
        </p:nvSpPr>
        <p:spPr>
          <a:xfrm>
            <a:off x="838200" y="6356350"/>
            <a:ext cx="2743200" cy="365125"/>
          </a:xfrm>
          <a:prstGeom prst="rect">
            <a:avLst/>
          </a:prstGeom>
        </p:spPr>
        <p:txBody>
          <a:bodyPr/>
          <a:lstStyle/>
          <a:p>
            <a:fld id="{D2144DC8-92ED-4299-9E1D-EA90BEC6909E}" type="datetime1">
              <a:rPr lang="en-IN" smtClean="0"/>
              <a:t>04-11-2025</a:t>
            </a:fld>
            <a:endParaRPr lang="en-IN"/>
          </a:p>
        </p:txBody>
      </p:sp>
      <p:sp>
        <p:nvSpPr>
          <p:cNvPr id="3" name="Footer Placeholder 2">
            <a:extLst>
              <a:ext uri="{FF2B5EF4-FFF2-40B4-BE49-F238E27FC236}">
                <a16:creationId xmlns:a16="http://schemas.microsoft.com/office/drawing/2014/main" id="{9F59DC63-DADC-9780-1609-9128B26400E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59B0E5ED-9104-2683-1CC4-AD4E0FADD7AC}"/>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518613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337E-7768-B596-96C0-A0062B2389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CC5511-684B-404C-B147-13B794D0256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E8FC6C-3087-9C36-C152-5409FAEA05E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D658A0-4474-7951-EC7A-838C83CFE53A}"/>
              </a:ext>
            </a:extLst>
          </p:cNvPr>
          <p:cNvSpPr>
            <a:spLocks noGrp="1"/>
          </p:cNvSpPr>
          <p:nvPr>
            <p:ph type="dt" sz="half" idx="10"/>
          </p:nvPr>
        </p:nvSpPr>
        <p:spPr>
          <a:xfrm>
            <a:off x="838200" y="6356350"/>
            <a:ext cx="2743200" cy="365125"/>
          </a:xfrm>
          <a:prstGeom prst="rect">
            <a:avLst/>
          </a:prstGeom>
        </p:spPr>
        <p:txBody>
          <a:bodyPr/>
          <a:lstStyle/>
          <a:p>
            <a:fld id="{A679BCE6-CFE8-48DA-865F-B2BEF8CE9BAF}" type="datetime1">
              <a:rPr lang="en-IN" smtClean="0"/>
              <a:t>04-11-2025</a:t>
            </a:fld>
            <a:endParaRPr lang="en-IN"/>
          </a:p>
        </p:txBody>
      </p:sp>
      <p:sp>
        <p:nvSpPr>
          <p:cNvPr id="6" name="Footer Placeholder 5">
            <a:extLst>
              <a:ext uri="{FF2B5EF4-FFF2-40B4-BE49-F238E27FC236}">
                <a16:creationId xmlns:a16="http://schemas.microsoft.com/office/drawing/2014/main" id="{80490E10-C680-D7B2-6106-FACC102338E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39163EE-D307-A4CC-22E8-2372837F8B03}"/>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2905583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C332B-C170-C7D8-C915-FDDF67DAFB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7465F4-C9D9-CEE9-E8B4-317D37BF111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E8F339-6C37-2D93-917A-E48B76D3E3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A203BA-7FE5-28B8-8612-24CD734A2D74}"/>
              </a:ext>
            </a:extLst>
          </p:cNvPr>
          <p:cNvSpPr>
            <a:spLocks noGrp="1"/>
          </p:cNvSpPr>
          <p:nvPr>
            <p:ph type="dt" sz="half" idx="10"/>
          </p:nvPr>
        </p:nvSpPr>
        <p:spPr>
          <a:xfrm>
            <a:off x="838200" y="6356350"/>
            <a:ext cx="2743200" cy="365125"/>
          </a:xfrm>
          <a:prstGeom prst="rect">
            <a:avLst/>
          </a:prstGeom>
        </p:spPr>
        <p:txBody>
          <a:bodyPr/>
          <a:lstStyle/>
          <a:p>
            <a:fld id="{2AE62CBC-5A59-4591-A58A-C9BD68CC6D95}" type="datetime1">
              <a:rPr lang="en-IN" smtClean="0"/>
              <a:t>04-11-2025</a:t>
            </a:fld>
            <a:endParaRPr lang="en-IN"/>
          </a:p>
        </p:txBody>
      </p:sp>
      <p:sp>
        <p:nvSpPr>
          <p:cNvPr id="6" name="Footer Placeholder 5">
            <a:extLst>
              <a:ext uri="{FF2B5EF4-FFF2-40B4-BE49-F238E27FC236}">
                <a16:creationId xmlns:a16="http://schemas.microsoft.com/office/drawing/2014/main" id="{CA7D8030-EFA3-0B27-477C-9A7926C98FD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682917B-2547-61B0-FC5E-104B0F3C5F37}"/>
              </a:ext>
            </a:extLst>
          </p:cNvPr>
          <p:cNvSpPr>
            <a:spLocks noGrp="1"/>
          </p:cNvSpPr>
          <p:nvPr>
            <p:ph type="sldNum" sz="quarter" idx="12"/>
          </p:nvPr>
        </p:nvSpPr>
        <p:spPr/>
        <p:txBody>
          <a:bodyPr/>
          <a:lstStyle/>
          <a:p>
            <a:fld id="{A63E5F1B-06E8-40D9-B2EF-6EBB58D817FE}" type="slidenum">
              <a:rPr lang="en-IN" smtClean="0"/>
              <a:t>‹#›</a:t>
            </a:fld>
            <a:endParaRPr lang="en-IN"/>
          </a:p>
        </p:txBody>
      </p:sp>
    </p:spTree>
    <p:extLst>
      <p:ext uri="{BB962C8B-B14F-4D97-AF65-F5344CB8AC3E}">
        <p14:creationId xmlns:p14="http://schemas.microsoft.com/office/powerpoint/2010/main" val="2324667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09AC39E-F419-769D-557D-374538D3A7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3E5F1B-06E8-40D9-B2EF-6EBB58D817FE}" type="slidenum">
              <a:rPr lang="en-IN" smtClean="0"/>
              <a:t>‹#›</a:t>
            </a:fld>
            <a:endParaRPr lang="en-IN" dirty="0"/>
          </a:p>
        </p:txBody>
      </p:sp>
    </p:spTree>
    <p:extLst>
      <p:ext uri="{BB962C8B-B14F-4D97-AF65-F5344CB8AC3E}">
        <p14:creationId xmlns:p14="http://schemas.microsoft.com/office/powerpoint/2010/main" val="49916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43BD6-33B2-9DBC-10E8-39EEF7EE23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D5621B-5E76-1303-94C3-5B35768BD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A191B2-057B-D9A5-4577-2DEB4B7781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83B945-F264-4D45-83F5-8BF46323C6F9}" type="datetimeFigureOut">
              <a:rPr lang="en-IN" smtClean="0"/>
              <a:t>04-11-2025</a:t>
            </a:fld>
            <a:endParaRPr lang="en-IN"/>
          </a:p>
        </p:txBody>
      </p:sp>
      <p:sp>
        <p:nvSpPr>
          <p:cNvPr id="5" name="Footer Placeholder 4">
            <a:extLst>
              <a:ext uri="{FF2B5EF4-FFF2-40B4-BE49-F238E27FC236}">
                <a16:creationId xmlns:a16="http://schemas.microsoft.com/office/drawing/2014/main" id="{EF8F2474-BF08-AEE0-357A-B400B14425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7DDE770-32ED-C6AB-9647-3EE266E61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E45B0F-38D5-41CA-9D6A-659E353897C2}" type="slidenum">
              <a:rPr lang="en-IN" smtClean="0"/>
              <a:t>‹#›</a:t>
            </a:fld>
            <a:endParaRPr lang="en-IN"/>
          </a:p>
        </p:txBody>
      </p:sp>
    </p:spTree>
    <p:extLst>
      <p:ext uri="{BB962C8B-B14F-4D97-AF65-F5344CB8AC3E}">
        <p14:creationId xmlns:p14="http://schemas.microsoft.com/office/powerpoint/2010/main" val="2041999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C4462F1-EE34-1421-A257-886B9B3E546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E39F550-36E6-E060-32BD-E0547AFABCC8}"/>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bg1"/>
                </a:solidFill>
                <a:latin typeface="Segoe UI" panose="020B0502040204020203" pitchFamily="34" charset="0"/>
                <a:cs typeface="Segoe UI" panose="020B0502040204020203" pitchFamily="34" charset="0"/>
              </a:rPr>
              <a:t>BASIC INTERVIEW QUESTIONS &amp; ANSWERS</a:t>
            </a:r>
          </a:p>
        </p:txBody>
      </p:sp>
      <p:sp>
        <p:nvSpPr>
          <p:cNvPr id="8" name="Slide Number Placeholder 7">
            <a:extLst>
              <a:ext uri="{FF2B5EF4-FFF2-40B4-BE49-F238E27FC236}">
                <a16:creationId xmlns:a16="http://schemas.microsoft.com/office/drawing/2014/main" id="{70A6A44A-3195-1667-9F7B-8B87298E4DAD}"/>
              </a:ext>
            </a:extLst>
          </p:cNvPr>
          <p:cNvSpPr>
            <a:spLocks noGrp="1"/>
          </p:cNvSpPr>
          <p:nvPr>
            <p:ph type="sldNum" sz="quarter" idx="12"/>
          </p:nvPr>
        </p:nvSpPr>
        <p:spPr/>
        <p:txBody>
          <a:bodyPr/>
          <a:lstStyle/>
          <a:p>
            <a:fld id="{A63E5F1B-06E8-40D9-B2EF-6EBB58D817FE}" type="slidenum">
              <a:rPr lang="en-IN" smtClean="0">
                <a:solidFill>
                  <a:schemeClr val="bg1"/>
                </a:solidFill>
              </a:rPr>
              <a:t>1</a:t>
            </a:fld>
            <a:endParaRPr lang="en-IN">
              <a:solidFill>
                <a:schemeClr val="bg1"/>
              </a:solidFill>
            </a:endParaRPr>
          </a:p>
        </p:txBody>
      </p:sp>
    </p:spTree>
    <p:extLst>
      <p:ext uri="{BB962C8B-B14F-4D97-AF65-F5344CB8AC3E}">
        <p14:creationId xmlns:p14="http://schemas.microsoft.com/office/powerpoint/2010/main" val="2783526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CC7E4-5481-4080-94A0-906310A776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03FEDB-70CA-B2BD-B9C5-4654596427A3}"/>
              </a:ext>
            </a:extLst>
          </p:cNvPr>
          <p:cNvSpPr>
            <a:spLocks noGrp="1"/>
          </p:cNvSpPr>
          <p:nvPr>
            <p:ph type="sldNum" sz="quarter" idx="12"/>
          </p:nvPr>
        </p:nvSpPr>
        <p:spPr/>
        <p:txBody>
          <a:bodyPr/>
          <a:lstStyle/>
          <a:p>
            <a:fld id="{A63E5F1B-06E8-40D9-B2EF-6EBB58D817FE}" type="slidenum">
              <a:rPr lang="en-IN" smtClean="0">
                <a:solidFill>
                  <a:schemeClr val="bg1"/>
                </a:solidFill>
              </a:rPr>
              <a:t>10</a:t>
            </a:fld>
            <a:endParaRPr lang="en-IN">
              <a:solidFill>
                <a:schemeClr val="bg1"/>
              </a:solidFill>
            </a:endParaRPr>
          </a:p>
        </p:txBody>
      </p:sp>
      <p:sp>
        <p:nvSpPr>
          <p:cNvPr id="5" name="Rectangle 4">
            <a:extLst>
              <a:ext uri="{FF2B5EF4-FFF2-40B4-BE49-F238E27FC236}">
                <a16:creationId xmlns:a16="http://schemas.microsoft.com/office/drawing/2014/main" id="{7B50CB6D-B1DB-8130-E3FE-A9DC63366CE5}"/>
              </a:ext>
            </a:extLst>
          </p:cNvPr>
          <p:cNvSpPr/>
          <p:nvPr/>
        </p:nvSpPr>
        <p:spPr>
          <a:xfrm>
            <a:off x="268078" y="364486"/>
            <a:ext cx="5827922" cy="59918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A competitor suddenly drops prices and starts gaining your customers. How would you respond?</a:t>
            </a:r>
          </a:p>
          <a:p>
            <a:pPr algn="just"/>
            <a:r>
              <a:rPr lang="en-US" sz="1200" dirty="0">
                <a:solidFill>
                  <a:schemeClr val="bg1"/>
                </a:solidFill>
                <a:latin typeface="Segoe UI" panose="020B0502040204020203" pitchFamily="34" charset="0"/>
                <a:cs typeface="Segoe UI" panose="020B0502040204020203" pitchFamily="34" charset="0"/>
              </a:rPr>
              <a:t>I would analyze whether the competitor’s pricing is sustainable and assess how much it impacts our core segments. Instead of immediately matching prices, I would highlight our product’s differentiators, explore bundling or loyalty programs, and consider targeted discounts only where needed.</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product adoption is strong initially but user retention is weak. How would you address this?</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analyze usage patterns to identify drop-off points, conduct customer interviews, and review onboarding experience. I would then improve activation flows, add engagement features like reminders or personalization, and strengthen customer support to boost retention.</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 new regulation could impact your product’s compliance. How would you prepare?</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work with legal and compliance teams to understand requirements and timelines. I would assess the product impact, prioritize compliance-related changes in the roadmap, and communicate updates to stakeholders and customers transparently to maintain trust.</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 are launching in a new international market. What factors would you consider?</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assess local user needs, language and cultural preferences, regulations, and pricing expectations. I would ensure product localization, adapt marketing strategies, and consider partnerships with local distributors or service providers for smoother entry.</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 new disruptive technology is emerging that could make your product less relevant. How would you react?</a:t>
            </a:r>
          </a:p>
          <a:p>
            <a:pPr algn="just"/>
            <a:r>
              <a:rPr lang="en-US" sz="1200" dirty="0">
                <a:solidFill>
                  <a:schemeClr val="bg1"/>
                </a:solidFill>
                <a:latin typeface="Segoe UI" panose="020B0502040204020203" pitchFamily="34" charset="0"/>
                <a:cs typeface="Segoe UI" panose="020B0502040204020203" pitchFamily="34" charset="0"/>
              </a:rPr>
              <a:t>I would evaluate the technology’s adoption curve and impact on our industry. I would explore integrating it into our product or pivoting our strategy to leverage it. If necessary, I would start R&amp;D or partnerships to stay competitive.</a:t>
            </a:r>
          </a:p>
        </p:txBody>
      </p:sp>
      <p:sp>
        <p:nvSpPr>
          <p:cNvPr id="2" name="Rectangle 1">
            <a:extLst>
              <a:ext uri="{FF2B5EF4-FFF2-40B4-BE49-F238E27FC236}">
                <a16:creationId xmlns:a16="http://schemas.microsoft.com/office/drawing/2014/main" id="{6F49359E-3929-AD19-3EFC-FB928DD8AB75}"/>
              </a:ext>
            </a:extLst>
          </p:cNvPr>
          <p:cNvSpPr/>
          <p:nvPr/>
        </p:nvSpPr>
        <p:spPr>
          <a:xfrm>
            <a:off x="6096000" y="364484"/>
            <a:ext cx="5827922" cy="5843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Your product launch received negative customer feedback. What would you do?</a:t>
            </a:r>
          </a:p>
          <a:p>
            <a:pPr algn="just"/>
            <a:r>
              <a:rPr lang="en-US" sz="1200" dirty="0">
                <a:solidFill>
                  <a:schemeClr val="bg1"/>
                </a:solidFill>
                <a:latin typeface="Segoe UI" panose="020B0502040204020203" pitchFamily="34" charset="0"/>
                <a:cs typeface="Segoe UI" panose="020B0502040204020203" pitchFamily="34" charset="0"/>
              </a:rPr>
              <a:t>I would analyze the feedback to identify common themes, address critical issues quickly, and release improvements in short cycles. I would communicate openly with customers about fixes and show responsiveness to rebuild trust.</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 need to design a go-to-market strategy for a new feature. How would you approach it?</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define the target customer segment, set positioning and messaging, and align with marketing on campaigns. I would enable sales with collateral and training, monitor adoption metrics post-launch, and adjust strategy based on feedback.</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product has strong features, but market share is not growing. How would you investigate?</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analyze brand awareness, pricing competitiveness, and distribution channels. I would gather customer insights to see if the value proposition is clear. Depending on findings, I would improve marketing, refine positioning, or adjust pricing models.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 key enterprise customer wants a custom feature, but it could derail your broader roadmap. How would you decide?</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assess the revenue potential and strategic importance of the customer against roadmap priorities. If justified, I would negotiate cost-sharing or build it in a scalable way. If not, I would offer alternative solutions while maintaining focus on long-term strategy.</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After months of investment, your product metrics show little improvement. How would you address this?</a:t>
            </a:r>
          </a:p>
          <a:p>
            <a:pPr algn="just"/>
            <a:r>
              <a:rPr lang="en-US" sz="1200" dirty="0">
                <a:solidFill>
                  <a:schemeClr val="bg1"/>
                </a:solidFill>
                <a:latin typeface="Segoe UI" panose="020B0502040204020203" pitchFamily="34" charset="0"/>
                <a:cs typeface="Segoe UI" panose="020B0502040204020203" pitchFamily="34" charset="0"/>
              </a:rPr>
              <a:t>I would revisit assumptions, analyze whether the product solves a real user problem, and validate with customer feedback. I would pivot strategy if needed—focusing on high-impact features, changing positioning, or even rethinking the business model to align better with market demand.</a:t>
            </a:r>
          </a:p>
        </p:txBody>
      </p:sp>
      <p:sp>
        <p:nvSpPr>
          <p:cNvPr id="3" name="Rectangle 2">
            <a:extLst>
              <a:ext uri="{FF2B5EF4-FFF2-40B4-BE49-F238E27FC236}">
                <a16:creationId xmlns:a16="http://schemas.microsoft.com/office/drawing/2014/main" id="{3FB4E1EA-A7FC-6AA2-9CF4-5C4A2F874A4D}"/>
              </a:ext>
            </a:extLst>
          </p:cNvPr>
          <p:cNvSpPr/>
          <p:nvPr/>
        </p:nvSpPr>
        <p:spPr>
          <a:xfrm>
            <a:off x="4198937" y="0"/>
            <a:ext cx="3794125"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egoe UI" panose="020B0502040204020203" pitchFamily="34" charset="0"/>
                <a:cs typeface="Segoe UI" panose="020B0502040204020203" pitchFamily="34" charset="0"/>
              </a:rPr>
              <a:t>MARKET STRATEGY AND ADVANCED SCENARIOS</a:t>
            </a:r>
            <a:endParaRPr lang="en-IN" sz="1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05336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940343-E344-E705-6ED4-B0A04A7FE59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D73396-DD64-2EE9-3394-1A3912FDE688}"/>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100</a:t>
            </a:fld>
            <a:endParaRPr lang="en-IN">
              <a:solidFill>
                <a:schemeClr val="bg1"/>
              </a:solidFill>
            </a:endParaRPr>
          </a:p>
        </p:txBody>
      </p:sp>
      <p:sp>
        <p:nvSpPr>
          <p:cNvPr id="3" name="Rectangle 2">
            <a:extLst>
              <a:ext uri="{FF2B5EF4-FFF2-40B4-BE49-F238E27FC236}">
                <a16:creationId xmlns:a16="http://schemas.microsoft.com/office/drawing/2014/main" id="{ECA6BD53-2382-C853-801D-158EDCF759F2}"/>
              </a:ext>
            </a:extLst>
          </p:cNvPr>
          <p:cNvSpPr/>
          <p:nvPr/>
        </p:nvSpPr>
        <p:spPr>
          <a:xfrm>
            <a:off x="49730" y="67377"/>
            <a:ext cx="12092540" cy="642967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 name="Rectangle 3">
            <a:extLst>
              <a:ext uri="{FF2B5EF4-FFF2-40B4-BE49-F238E27FC236}">
                <a16:creationId xmlns:a16="http://schemas.microsoft.com/office/drawing/2014/main" id="{899372EA-7D2E-A5C1-BF79-8BD0DA83C110}"/>
              </a:ext>
            </a:extLst>
          </p:cNvPr>
          <p:cNvSpPr/>
          <p:nvPr/>
        </p:nvSpPr>
        <p:spPr>
          <a:xfrm>
            <a:off x="285751" y="67377"/>
            <a:ext cx="11856520" cy="1285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5" name="Rectangle 4">
            <a:extLst>
              <a:ext uri="{FF2B5EF4-FFF2-40B4-BE49-F238E27FC236}">
                <a16:creationId xmlns:a16="http://schemas.microsoft.com/office/drawing/2014/main" id="{A6CF7FDD-FA18-6531-703E-0635CD96548A}"/>
              </a:ext>
            </a:extLst>
          </p:cNvPr>
          <p:cNvSpPr/>
          <p:nvPr/>
        </p:nvSpPr>
        <p:spPr>
          <a:xfrm>
            <a:off x="10752667" y="195943"/>
            <a:ext cx="1389603" cy="8877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Rectangle 5">
            <a:extLst>
              <a:ext uri="{FF2B5EF4-FFF2-40B4-BE49-F238E27FC236}">
                <a16:creationId xmlns:a16="http://schemas.microsoft.com/office/drawing/2014/main" id="{5EDBEC82-1D57-4BA0-7BE1-F463C71C9626}"/>
              </a:ext>
            </a:extLst>
          </p:cNvPr>
          <p:cNvSpPr/>
          <p:nvPr/>
        </p:nvSpPr>
        <p:spPr>
          <a:xfrm>
            <a:off x="8085667" y="67377"/>
            <a:ext cx="1389603" cy="8877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8656490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64DF4F-E076-249E-6B7D-E94ACAD861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6E9F2-FE31-3326-C834-AF73762ABD65}"/>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101</a:t>
            </a:fld>
            <a:endParaRPr lang="en-IN"/>
          </a:p>
        </p:txBody>
      </p:sp>
      <p:sp>
        <p:nvSpPr>
          <p:cNvPr id="3" name="Rectangle 2">
            <a:extLst>
              <a:ext uri="{FF2B5EF4-FFF2-40B4-BE49-F238E27FC236}">
                <a16:creationId xmlns:a16="http://schemas.microsoft.com/office/drawing/2014/main" id="{B82339C5-E199-2D89-EC82-026CA4EFC524}"/>
              </a:ext>
            </a:extLst>
          </p:cNvPr>
          <p:cNvSpPr/>
          <p:nvPr/>
        </p:nvSpPr>
        <p:spPr>
          <a:xfrm>
            <a:off x="49730" y="67377"/>
            <a:ext cx="12092540" cy="642967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82394CE-C12D-4F8C-3FF7-2A5FBA1D7380}"/>
              </a:ext>
            </a:extLst>
          </p:cNvPr>
          <p:cNvSpPr/>
          <p:nvPr/>
        </p:nvSpPr>
        <p:spPr>
          <a:xfrm>
            <a:off x="3465095" y="6160168"/>
            <a:ext cx="5678905" cy="511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19276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83B77D9-9FE9-E898-E57D-6D8054F98B7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9D93C32-25FC-F32A-8CDE-83B40D7C3BCB}"/>
              </a:ext>
            </a:extLst>
          </p:cNvPr>
          <p:cNvSpPr/>
          <p:nvPr/>
        </p:nvSpPr>
        <p:spPr>
          <a:xfrm>
            <a:off x="287396" y="330740"/>
            <a:ext cx="11617205" cy="60256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ALIGNING WITH KEY STAKEHOLDERS (CLIENTS + INTERNAL TEAMS) TO GATHER PRODUCT REQUIREMENTS</a:t>
            </a:r>
          </a:p>
          <a:p>
            <a:endParaRPr lang="en-US" sz="1200" b="1" dirty="0">
              <a:solidFill>
                <a:schemeClr val="bg1"/>
              </a:solidFill>
              <a:latin typeface="Segoe UI" panose="020B0502040204020203" pitchFamily="34" charset="0"/>
              <a:cs typeface="Segoe UI" panose="020B0502040204020203" pitchFamily="34" charset="0"/>
            </a:endParaRPr>
          </a:p>
          <a:p>
            <a:pPr marL="228600" indent="-228600">
              <a:buAutoNum type="arabicPeriod"/>
            </a:pPr>
            <a:r>
              <a:rPr lang="en-US" sz="1200" b="1" dirty="0">
                <a:solidFill>
                  <a:schemeClr val="bg1"/>
                </a:solidFill>
                <a:latin typeface="Segoe UI" panose="020B0502040204020203" pitchFamily="34" charset="0"/>
                <a:cs typeface="Segoe UI" panose="020B0502040204020203" pitchFamily="34" charset="0"/>
              </a:rPr>
              <a:t>UNDERSTAND THE BUSINESS CONTEXT</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Research client objectives (brand awareness, performance, ROI uplift).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Study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existing solutions and identify where gaps may exist.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Review campaign performance, market insights, and competitor benchmarks.</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In ad-tech, tie every conversation back to </a:t>
            </a:r>
            <a:r>
              <a:rPr lang="en-US" sz="1200" b="1" dirty="0">
                <a:solidFill>
                  <a:srgbClr val="FFFF00"/>
                </a:solidFill>
                <a:latin typeface="Segoe UI" panose="020B0502040204020203" pitchFamily="34" charset="0"/>
                <a:cs typeface="Segoe UI" panose="020B0502040204020203" pitchFamily="34" charset="0"/>
              </a:rPr>
              <a:t>how the product helps drive campaign outcomes faster, cheaper, &amp; smarter</a:t>
            </a:r>
            <a:r>
              <a:rPr lang="en-US" sz="1200" dirty="0">
                <a:solidFill>
                  <a:srgbClr val="FFFF00"/>
                </a:solidFill>
                <a:latin typeface="Segoe UI" panose="020B0502040204020203" pitchFamily="34" charset="0"/>
                <a:cs typeface="Segoe UI" panose="020B0502040204020203" pitchFamily="34" charset="0"/>
              </a:rPr>
              <a:t>.</a:t>
            </a:r>
          </a:p>
          <a:p>
            <a:endParaRPr lang="en-US"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2. BUILD TRUSTED RELATIONSHIPS WITH STAKEHOLDERS</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Set recurring syncs with internal teams (sales, account managers, traders, analytics).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Meet clients regularly in discovery or QBR-style sessions.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Listen actively and note pain points, not just feature requests.</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 </a:t>
            </a:r>
            <a:r>
              <a:rPr lang="en-US" sz="1200" dirty="0">
                <a:solidFill>
                  <a:schemeClr val="bg1"/>
                </a:solidFill>
                <a:latin typeface="Segoe UI" panose="020B0502040204020203" pitchFamily="34" charset="0"/>
                <a:cs typeface="Segoe UI" panose="020B0502040204020203" pitchFamily="34" charset="0"/>
              </a:rPr>
              <a:t>Relationship equity matters — </a:t>
            </a:r>
            <a:r>
              <a:rPr lang="en-US" sz="1200" b="1" dirty="0">
                <a:solidFill>
                  <a:srgbClr val="FFFF00"/>
                </a:solidFill>
                <a:latin typeface="Segoe UI" panose="020B0502040204020203" pitchFamily="34" charset="0"/>
                <a:cs typeface="Segoe UI" panose="020B0502040204020203" pitchFamily="34" charset="0"/>
              </a:rPr>
              <a:t>don’t only show up when you need requirements; be seen as a partner who understands their business.</a:t>
            </a:r>
          </a:p>
          <a:p>
            <a:endParaRPr lang="en-US"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3. ELICIT BUSINESS NEEDS (NOT JUST FEATURES)</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structured questioning to uncover the “why”:</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“What’s blocking you from hitting your KPIs?”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“If this manual task were automated, what would it free up for you?”</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Document needs as problem statements rather than solution asks.</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Translate vague requests like “better reporting” into </a:t>
            </a:r>
            <a:r>
              <a:rPr lang="en-US" sz="1200" b="1" dirty="0">
                <a:solidFill>
                  <a:srgbClr val="FFFF00"/>
                </a:solidFill>
                <a:latin typeface="Segoe UI" panose="020B0502040204020203" pitchFamily="34" charset="0"/>
                <a:cs typeface="Segoe UI" panose="020B0502040204020203" pitchFamily="34" charset="0"/>
              </a:rPr>
              <a:t>specific measurable needs</a:t>
            </a:r>
            <a:r>
              <a:rPr lang="en-US" sz="1200" dirty="0">
                <a:solidFill>
                  <a:schemeClr val="bg1"/>
                </a:solidFill>
                <a:latin typeface="Segoe UI" panose="020B0502040204020203" pitchFamily="34" charset="0"/>
                <a:cs typeface="Segoe UI" panose="020B0502040204020203" pitchFamily="34" charset="0"/>
              </a:rPr>
              <a:t> (e.g., “reduce report turnaround time from 2 days to 2 hours”).</a:t>
            </a:r>
          </a:p>
        </p:txBody>
      </p:sp>
      <p:sp>
        <p:nvSpPr>
          <p:cNvPr id="2" name="Slide Number Placeholder 1">
            <a:extLst>
              <a:ext uri="{FF2B5EF4-FFF2-40B4-BE49-F238E27FC236}">
                <a16:creationId xmlns:a16="http://schemas.microsoft.com/office/drawing/2014/main" id="{88434E06-2695-368E-7CA1-EE4651FC2EF2}"/>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102</a:t>
            </a:fld>
            <a:endParaRPr lang="en-IN"/>
          </a:p>
        </p:txBody>
      </p:sp>
    </p:spTree>
    <p:extLst>
      <p:ext uri="{BB962C8B-B14F-4D97-AF65-F5344CB8AC3E}">
        <p14:creationId xmlns:p14="http://schemas.microsoft.com/office/powerpoint/2010/main" val="27165361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5D71555-0E52-9943-8241-03F693E4F45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5021CC9-7670-1DD7-AFA4-1DF7A331EB11}"/>
              </a:ext>
            </a:extLst>
          </p:cNvPr>
          <p:cNvSpPr/>
          <p:nvPr/>
        </p:nvSpPr>
        <p:spPr>
          <a:xfrm>
            <a:off x="287396" y="288758"/>
            <a:ext cx="11617205" cy="60675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4. FACILITATE ALIGNMENT SESSIONS ACROSS FUNCTIONS</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Host workshops bringing together clients (business view) and internal teams (feasibility view).</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prioritization frameworks (RICE (Reach, Impact, Confidence, and Effort), </a:t>
            </a:r>
            <a:r>
              <a:rPr lang="en-US" sz="1200" dirty="0" err="1">
                <a:solidFill>
                  <a:schemeClr val="bg1"/>
                </a:solidFill>
                <a:latin typeface="Segoe UI" panose="020B0502040204020203" pitchFamily="34" charset="0"/>
                <a:cs typeface="Segoe UI" panose="020B0502040204020203" pitchFamily="34" charset="0"/>
              </a:rPr>
              <a:t>MoSCoW</a:t>
            </a:r>
            <a:r>
              <a:rPr lang="en-US" sz="1200" dirty="0">
                <a:solidFill>
                  <a:schemeClr val="bg1"/>
                </a:solidFill>
                <a:latin typeface="Segoe UI" panose="020B0502040204020203" pitchFamily="34" charset="0"/>
                <a:cs typeface="Segoe UI" panose="020B0502040204020203" pitchFamily="34" charset="0"/>
              </a:rPr>
              <a:t> (Must have, Should have, Could have, and Won't have)) to weigh impact vs. effort.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Leverage visual tools (journey maps, user story maps) to make discussions concrete.</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Keep alignment sessions short, focused, and data-backed — long unfocused workshops lose buy-in quickly.</a:t>
            </a:r>
          </a:p>
          <a:p>
            <a:endParaRPr lang="en-US"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5. TRANSLATE INTO CLEAR PRODUCT REQUIREMENTS</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Convert needs into </a:t>
            </a:r>
            <a:r>
              <a:rPr lang="en-US" sz="1200" b="1" dirty="0">
                <a:solidFill>
                  <a:schemeClr val="bg1"/>
                </a:solidFill>
                <a:latin typeface="Segoe UI" panose="020B0502040204020203" pitchFamily="34" charset="0"/>
                <a:cs typeface="Segoe UI" panose="020B0502040204020203" pitchFamily="34" charset="0"/>
              </a:rPr>
              <a:t>user stories, acceptance criteria, Product Requirements Document (PRD)</a:t>
            </a:r>
            <a:r>
              <a:rPr lang="en-US" sz="1200" dirty="0">
                <a:solidFill>
                  <a:schemeClr val="bg1"/>
                </a:solidFill>
                <a:latin typeface="Segoe UI" panose="020B0502040204020203" pitchFamily="34" charset="0"/>
                <a:cs typeface="Segoe UI" panose="020B0502040204020203" pitchFamily="34" charset="0"/>
              </a:rPr>
              <a: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Validate these requirements with both business (does it solve the problem?) and tech (is it feasible?).</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Always write requirements in the </a:t>
            </a:r>
            <a:r>
              <a:rPr lang="en-US" sz="1200" b="1" dirty="0">
                <a:solidFill>
                  <a:schemeClr val="bg1"/>
                </a:solidFill>
                <a:latin typeface="Segoe UI" panose="020B0502040204020203" pitchFamily="34" charset="0"/>
                <a:cs typeface="Segoe UI" panose="020B0502040204020203" pitchFamily="34" charset="0"/>
              </a:rPr>
              <a:t>voice of the end-user</a:t>
            </a:r>
            <a:r>
              <a:rPr lang="en-US" sz="1200" dirty="0">
                <a:solidFill>
                  <a:schemeClr val="bg1"/>
                </a:solidFill>
                <a:latin typeface="Segoe UI" panose="020B0502040204020203" pitchFamily="34" charset="0"/>
                <a:cs typeface="Segoe UI" panose="020B0502040204020203" pitchFamily="34" charset="0"/>
              </a:rPr>
              <a:t> (“As a trader, I want to…”), not just in technical terms.</a:t>
            </a:r>
          </a:p>
          <a:p>
            <a:endParaRPr lang="en-US"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6. CLOSE THE FEEDBACK LOOP</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Share back a summary of what you captured to confirm mutual understanding.</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After development, validate with client pilots or internal users.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Measure adoption and report improvements back to stakeholders.</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Showing measurable progress (“we cut campaign setup time by 40%”) builds long-term trust and strengthens alignment.</a:t>
            </a:r>
          </a:p>
        </p:txBody>
      </p:sp>
      <p:sp>
        <p:nvSpPr>
          <p:cNvPr id="2" name="Slide Number Placeholder 1">
            <a:extLst>
              <a:ext uri="{FF2B5EF4-FFF2-40B4-BE49-F238E27FC236}">
                <a16:creationId xmlns:a16="http://schemas.microsoft.com/office/drawing/2014/main" id="{3847E495-6EF0-BB14-8A5F-F4F8CF7BEBB7}"/>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103</a:t>
            </a:fld>
            <a:endParaRPr lang="en-IN"/>
          </a:p>
        </p:txBody>
      </p:sp>
    </p:spTree>
    <p:extLst>
      <p:ext uri="{BB962C8B-B14F-4D97-AF65-F5344CB8AC3E}">
        <p14:creationId xmlns:p14="http://schemas.microsoft.com/office/powerpoint/2010/main" val="25099605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BDBEAF-9353-E07F-D90B-3D706C58A04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760F3B1-8436-F27F-1DF1-680164F50FE0}"/>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bg1"/>
                </a:solidFill>
                <a:latin typeface="Segoe UI" panose="020B0502040204020203" pitchFamily="34" charset="0"/>
                <a:cs typeface="Segoe UI" panose="020B0502040204020203" pitchFamily="34" charset="0"/>
              </a:rPr>
              <a:t>PYTHON</a:t>
            </a:r>
          </a:p>
        </p:txBody>
      </p:sp>
      <p:sp>
        <p:nvSpPr>
          <p:cNvPr id="2" name="Slide Number Placeholder 1">
            <a:extLst>
              <a:ext uri="{FF2B5EF4-FFF2-40B4-BE49-F238E27FC236}">
                <a16:creationId xmlns:a16="http://schemas.microsoft.com/office/drawing/2014/main" id="{941AA156-5723-4BDF-B626-D57A3D118854}"/>
              </a:ext>
            </a:extLst>
          </p:cNvPr>
          <p:cNvSpPr>
            <a:spLocks noGrp="1"/>
          </p:cNvSpPr>
          <p:nvPr>
            <p:ph type="sldNum" sz="quarter" idx="12"/>
          </p:nvPr>
        </p:nvSpPr>
        <p:spPr/>
        <p:txBody>
          <a:bodyPr/>
          <a:lstStyle/>
          <a:p>
            <a:fld id="{A63E5F1B-06E8-40D9-B2EF-6EBB58D817FE}" type="slidenum">
              <a:rPr lang="en-IN" smtClean="0">
                <a:solidFill>
                  <a:schemeClr val="bg1"/>
                </a:solidFill>
              </a:rPr>
              <a:t>104</a:t>
            </a:fld>
            <a:endParaRPr lang="en-IN">
              <a:solidFill>
                <a:schemeClr val="bg1"/>
              </a:solidFill>
            </a:endParaRPr>
          </a:p>
        </p:txBody>
      </p:sp>
    </p:spTree>
    <p:extLst>
      <p:ext uri="{BB962C8B-B14F-4D97-AF65-F5344CB8AC3E}">
        <p14:creationId xmlns:p14="http://schemas.microsoft.com/office/powerpoint/2010/main" val="2580055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44E824-7947-7904-A638-8D28F31EAD44}"/>
              </a:ext>
            </a:extLst>
          </p:cNvPr>
          <p:cNvSpPr>
            <a:spLocks noGrp="1"/>
          </p:cNvSpPr>
          <p:nvPr>
            <p:ph type="sldNum" sz="quarter" idx="12"/>
          </p:nvPr>
        </p:nvSpPr>
        <p:spPr/>
        <p:txBody>
          <a:bodyPr/>
          <a:lstStyle/>
          <a:p>
            <a:fld id="{A63E5F1B-06E8-40D9-B2EF-6EBB58D817FE}" type="slidenum">
              <a:rPr lang="en-IN" smtClean="0">
                <a:solidFill>
                  <a:schemeClr val="bg1"/>
                </a:solidFill>
              </a:rPr>
              <a:t>105</a:t>
            </a:fld>
            <a:endParaRPr lang="en-IN">
              <a:solidFill>
                <a:schemeClr val="bg1"/>
              </a:solidFill>
            </a:endParaRPr>
          </a:p>
        </p:txBody>
      </p:sp>
      <p:graphicFrame>
        <p:nvGraphicFramePr>
          <p:cNvPr id="6" name="Table 5">
            <a:extLst>
              <a:ext uri="{FF2B5EF4-FFF2-40B4-BE49-F238E27FC236}">
                <a16:creationId xmlns:a16="http://schemas.microsoft.com/office/drawing/2014/main" id="{4A839DFF-2079-ADCF-2461-CC7C83A8E6C5}"/>
              </a:ext>
            </a:extLst>
          </p:cNvPr>
          <p:cNvGraphicFramePr>
            <a:graphicFrameLocks noGrp="1"/>
          </p:cNvGraphicFramePr>
          <p:nvPr>
            <p:extLst>
              <p:ext uri="{D42A27DB-BD31-4B8C-83A1-F6EECF244321}">
                <p14:modId xmlns:p14="http://schemas.microsoft.com/office/powerpoint/2010/main" val="1880799549"/>
              </p:ext>
            </p:extLst>
          </p:nvPr>
        </p:nvGraphicFramePr>
        <p:xfrm>
          <a:off x="763604" y="824822"/>
          <a:ext cx="10664792" cy="5372778"/>
        </p:xfrm>
        <a:graphic>
          <a:graphicData uri="http://schemas.openxmlformats.org/drawingml/2006/table">
            <a:tbl>
              <a:tblPr/>
              <a:tblGrid>
                <a:gridCol w="2050182">
                  <a:extLst>
                    <a:ext uri="{9D8B030D-6E8A-4147-A177-3AD203B41FA5}">
                      <a16:colId xmlns:a16="http://schemas.microsoft.com/office/drawing/2014/main" val="3789450308"/>
                    </a:ext>
                  </a:extLst>
                </a:gridCol>
                <a:gridCol w="8614610">
                  <a:extLst>
                    <a:ext uri="{9D8B030D-6E8A-4147-A177-3AD203B41FA5}">
                      <a16:colId xmlns:a16="http://schemas.microsoft.com/office/drawing/2014/main" val="3745112055"/>
                    </a:ext>
                  </a:extLst>
                </a:gridCol>
              </a:tblGrid>
              <a:tr h="50041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TOPIC</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KEY CONCEPTS / DEFINITIONS (ELABORATED WITH SUBTYPES)</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620163505"/>
                  </a:ext>
                </a:extLst>
              </a:tr>
              <a:tr h="199155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Variables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i="0" dirty="0">
                          <a:solidFill>
                            <a:schemeClr val="bg1"/>
                          </a:solidFill>
                          <a:latin typeface="Segoe UI" panose="020B0502040204020203" pitchFamily="34" charset="0"/>
                          <a:cs typeface="Segoe UI" panose="020B0502040204020203" pitchFamily="34" charset="0"/>
                        </a:rPr>
                        <a:t>A variable is a name bound to an object/value. Python is dynamically typed: you don’t declare types; the interpreter figures out type at runtime.</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Mutability vs Immutability</a:t>
                      </a:r>
                      <a:r>
                        <a:rPr lang="en-US" sz="1200" i="0" dirty="0">
                          <a:solidFill>
                            <a:schemeClr val="bg1"/>
                          </a:solidFill>
                          <a:latin typeface="Segoe UI" panose="020B0502040204020203" pitchFamily="34" charset="0"/>
                          <a:cs typeface="Segoe UI" panose="020B0502040204020203" pitchFamily="34" charset="0"/>
                        </a:rPr>
                        <a:t> of the object referenced is important (e.g. </a:t>
                      </a:r>
                      <a:r>
                        <a:rPr lang="en-US" sz="1200" i="0" dirty="0" err="1">
                          <a:solidFill>
                            <a:schemeClr val="bg1"/>
                          </a:solidFill>
                          <a:latin typeface="Segoe UI" panose="020B0502040204020203" pitchFamily="34" charset="0"/>
                          <a:cs typeface="Segoe UI" panose="020B0502040204020203" pitchFamily="34" charset="0"/>
                        </a:rPr>
                        <a:t>ints</a:t>
                      </a:r>
                      <a:r>
                        <a:rPr lang="en-US" sz="1200" i="0" dirty="0">
                          <a:solidFill>
                            <a:schemeClr val="bg1"/>
                          </a:solidFill>
                          <a:latin typeface="Segoe UI" panose="020B0502040204020203" pitchFamily="34" charset="0"/>
                          <a:cs typeface="Segoe UI" panose="020B0502040204020203" pitchFamily="34" charset="0"/>
                        </a:rPr>
                        <a:t>, strings are immutable; lists, </a:t>
                      </a:r>
                      <a:r>
                        <a:rPr lang="en-US" sz="1200" i="0" dirty="0" err="1">
                          <a:solidFill>
                            <a:schemeClr val="bg1"/>
                          </a:solidFill>
                          <a:latin typeface="Segoe UI" panose="020B0502040204020203" pitchFamily="34" charset="0"/>
                          <a:cs typeface="Segoe UI" panose="020B0502040204020203" pitchFamily="34" charset="0"/>
                        </a:rPr>
                        <a:t>dicts</a:t>
                      </a:r>
                      <a:r>
                        <a:rPr lang="en-US" sz="1200" i="0" dirty="0">
                          <a:solidFill>
                            <a:schemeClr val="bg1"/>
                          </a:solidFill>
                          <a:latin typeface="Segoe UI" panose="020B0502040204020203" pitchFamily="34" charset="0"/>
                          <a:cs typeface="Segoe UI" panose="020B0502040204020203" pitchFamily="34" charset="0"/>
                        </a:rPr>
                        <a:t> are mutable).</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Variable scope</a:t>
                      </a:r>
                      <a:r>
                        <a:rPr lang="en-US" sz="1200" i="0" dirty="0">
                          <a:solidFill>
                            <a:schemeClr val="bg1"/>
                          </a:solidFill>
                          <a:latin typeface="Segoe UI" panose="020B0502040204020203" pitchFamily="34" charset="0"/>
                          <a:cs typeface="Segoe UI" panose="020B0502040204020203" pitchFamily="34" charset="0"/>
                        </a:rPr>
                        <a:t>: Global, Local, Enclosing (in nested functions), Built-in.</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Namespace &amp; lifetime</a:t>
                      </a:r>
                      <a:r>
                        <a:rPr lang="en-US" sz="1200" i="0" dirty="0">
                          <a:solidFill>
                            <a:schemeClr val="bg1"/>
                          </a:solidFill>
                          <a:latin typeface="Segoe UI" panose="020B0502040204020203" pitchFamily="34" charset="0"/>
                          <a:cs typeface="Segoe UI" panose="020B0502040204020203" pitchFamily="34" charset="0"/>
                        </a:rPr>
                        <a:t>: local variables exist during function execution; global during program run; built-ins persist. - </a:t>
                      </a:r>
                      <a:r>
                        <a:rPr lang="en-US" sz="1200" b="1" i="0" dirty="0">
                          <a:solidFill>
                            <a:schemeClr val="bg1"/>
                          </a:solidFill>
                          <a:latin typeface="Segoe UI" panose="020B0502040204020203" pitchFamily="34" charset="0"/>
                          <a:cs typeface="Segoe UI" panose="020B0502040204020203" pitchFamily="34" charset="0"/>
                        </a:rPr>
                        <a:t>Multiple assignment</a:t>
                      </a:r>
                      <a:r>
                        <a:rPr lang="en-US" sz="1200" i="0" dirty="0">
                          <a:solidFill>
                            <a:schemeClr val="bg1"/>
                          </a:solidFill>
                          <a:latin typeface="Segoe UI" panose="020B0502040204020203" pitchFamily="34" charset="0"/>
                          <a:cs typeface="Segoe UI" panose="020B0502040204020203" pitchFamily="34" charset="0"/>
                        </a:rPr>
                        <a:t>, tuple unpacking, augmented assignment (e.g. +=) are variations of assignment / variable binding</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Type hints / annotations</a:t>
                      </a:r>
                      <a:r>
                        <a:rPr lang="en-US" sz="1200" i="0" dirty="0">
                          <a:solidFill>
                            <a:schemeClr val="bg1"/>
                          </a:solidFill>
                          <a:latin typeface="Segoe UI" panose="020B0502040204020203" pitchFamily="34" charset="0"/>
                          <a:cs typeface="Segoe UI" panose="020B0502040204020203" pitchFamily="34" charset="0"/>
                        </a:rPr>
                        <a:t> (Python 3.x) though not strictly enforced; static analysis uses them.</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07515981"/>
                  </a:ext>
                </a:extLst>
              </a:tr>
              <a:tr h="66877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Operators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i="0" dirty="0">
                          <a:solidFill>
                            <a:schemeClr val="bg1"/>
                          </a:solidFill>
                          <a:latin typeface="Segoe UI" panose="020B0502040204020203" pitchFamily="34" charset="0"/>
                          <a:cs typeface="Segoe UI" panose="020B0502040204020203" pitchFamily="34" charset="0"/>
                        </a:rPr>
                        <a:t>Operators are special symbols or keywords that carry out operations on values / variables. Subtypes include:</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Arithmetic Operators</a:t>
                      </a:r>
                      <a:r>
                        <a:rPr lang="en-US" sz="1200" i="0" dirty="0">
                          <a:solidFill>
                            <a:schemeClr val="bg1"/>
                          </a:solidFill>
                          <a:latin typeface="Segoe UI" panose="020B0502040204020203" pitchFamily="34" charset="0"/>
                          <a:cs typeface="Segoe UI" panose="020B0502040204020203" pitchFamily="34" charset="0"/>
                        </a:rPr>
                        <a:t>: +, -, *, /, %, // (floor division), ** (exponentiation) etc.</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Assignment Operators</a:t>
                      </a:r>
                      <a:r>
                        <a:rPr lang="en-US" sz="1200" i="0" dirty="0">
                          <a:solidFill>
                            <a:schemeClr val="bg1"/>
                          </a:solidFill>
                          <a:latin typeface="Segoe UI" panose="020B0502040204020203" pitchFamily="34" charset="0"/>
                          <a:cs typeface="Segoe UI" panose="020B0502040204020203" pitchFamily="34" charset="0"/>
                        </a:rPr>
                        <a:t>: =, +=, -=, *=, /=, //=, **=, bitwise assignment (&amp;=, `</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59451135"/>
                  </a:ext>
                </a:extLst>
              </a:tr>
              <a:tr h="2212022">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Keywords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i="0" dirty="0">
                          <a:solidFill>
                            <a:schemeClr val="bg1"/>
                          </a:solidFill>
                          <a:latin typeface="Segoe UI" panose="020B0502040204020203" pitchFamily="34" charset="0"/>
                          <a:cs typeface="Segoe UI" panose="020B0502040204020203" pitchFamily="34" charset="0"/>
                        </a:rPr>
                        <a:t>Keywords are reserved words built into the language; you cannot use them as variable names. Subtypes &amp; examples: - </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Control Flow Keywords</a:t>
                      </a:r>
                      <a:r>
                        <a:rPr lang="en-IN" sz="1200" i="0" dirty="0">
                          <a:solidFill>
                            <a:schemeClr val="bg1"/>
                          </a:solidFill>
                          <a:latin typeface="Segoe UI" panose="020B0502040204020203" pitchFamily="34" charset="0"/>
                          <a:cs typeface="Segoe UI" panose="020B0502040204020203" pitchFamily="34" charset="0"/>
                        </a:rPr>
                        <a:t>: if, </a:t>
                      </a:r>
                      <a:r>
                        <a:rPr lang="en-IN" sz="1200" i="0" dirty="0" err="1">
                          <a:solidFill>
                            <a:schemeClr val="bg1"/>
                          </a:solidFill>
                          <a:latin typeface="Segoe UI" panose="020B0502040204020203" pitchFamily="34" charset="0"/>
                          <a:cs typeface="Segoe UI" panose="020B0502040204020203" pitchFamily="34" charset="0"/>
                        </a:rPr>
                        <a:t>elif</a:t>
                      </a:r>
                      <a:r>
                        <a:rPr lang="en-IN" sz="1200" i="0" dirty="0">
                          <a:solidFill>
                            <a:schemeClr val="bg1"/>
                          </a:solidFill>
                          <a:latin typeface="Segoe UI" panose="020B0502040204020203" pitchFamily="34" charset="0"/>
                          <a:cs typeface="Segoe UI" panose="020B0502040204020203" pitchFamily="34" charset="0"/>
                        </a:rPr>
                        <a:t>, else, for, while, break, continue, pass, return</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Function / Class Definition Keywords</a:t>
                      </a:r>
                      <a:r>
                        <a:rPr lang="en-IN" sz="1200" i="0" dirty="0">
                          <a:solidFill>
                            <a:schemeClr val="bg1"/>
                          </a:solidFill>
                          <a:latin typeface="Segoe UI" panose="020B0502040204020203" pitchFamily="34" charset="0"/>
                          <a:cs typeface="Segoe UI" panose="020B0502040204020203" pitchFamily="34" charset="0"/>
                        </a:rPr>
                        <a:t>: def, class, lambda (anonymous functions)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Exception Handling Keywords</a:t>
                      </a:r>
                      <a:r>
                        <a:rPr lang="en-IN" sz="1200" i="0" dirty="0">
                          <a:solidFill>
                            <a:schemeClr val="bg1"/>
                          </a:solidFill>
                          <a:latin typeface="Segoe UI" panose="020B0502040204020203" pitchFamily="34" charset="0"/>
                          <a:cs typeface="Segoe UI" panose="020B0502040204020203" pitchFamily="34" charset="0"/>
                        </a:rPr>
                        <a:t>: try, except, finally, raise, assert </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Importing &amp; Module Keywords</a:t>
                      </a:r>
                      <a:r>
                        <a:rPr lang="en-IN" sz="1200" i="0" dirty="0">
                          <a:solidFill>
                            <a:schemeClr val="bg1"/>
                          </a:solidFill>
                          <a:latin typeface="Segoe UI" panose="020B0502040204020203" pitchFamily="34" charset="0"/>
                          <a:cs typeface="Segoe UI" panose="020B0502040204020203" pitchFamily="34" charset="0"/>
                        </a:rPr>
                        <a:t>: import, from, as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Boolean / Truth Keywords</a:t>
                      </a:r>
                      <a:r>
                        <a:rPr lang="en-IN" sz="1200" i="0" dirty="0">
                          <a:solidFill>
                            <a:schemeClr val="bg1"/>
                          </a:solidFill>
                          <a:latin typeface="Segoe UI" panose="020B0502040204020203" pitchFamily="34" charset="0"/>
                          <a:cs typeface="Segoe UI" panose="020B0502040204020203" pitchFamily="34" charset="0"/>
                        </a:rPr>
                        <a:t>: True, False, None</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Scope / Namespace Keywords</a:t>
                      </a:r>
                      <a:r>
                        <a:rPr lang="en-IN" sz="1200" i="0" dirty="0">
                          <a:solidFill>
                            <a:schemeClr val="bg1"/>
                          </a:solidFill>
                          <a:latin typeface="Segoe UI" panose="020B0502040204020203" pitchFamily="34" charset="0"/>
                          <a:cs typeface="Segoe UI" panose="020B0502040204020203" pitchFamily="34" charset="0"/>
                        </a:rPr>
                        <a:t>: global, nonlocal </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Concurrency / Async Keywords</a:t>
                      </a:r>
                      <a:r>
                        <a:rPr lang="en-IN" sz="1200" i="0" dirty="0">
                          <a:solidFill>
                            <a:schemeClr val="bg1"/>
                          </a:solidFill>
                          <a:latin typeface="Segoe UI" panose="020B0502040204020203" pitchFamily="34" charset="0"/>
                          <a:cs typeface="Segoe UI" panose="020B0502040204020203" pitchFamily="34" charset="0"/>
                        </a:rPr>
                        <a:t>: async, await (in modern Python versions) </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Other Structural Keywords</a:t>
                      </a:r>
                      <a:r>
                        <a:rPr lang="en-IN" sz="1200" i="0" dirty="0">
                          <a:solidFill>
                            <a:schemeClr val="bg1"/>
                          </a:solidFill>
                          <a:latin typeface="Segoe UI" panose="020B0502040204020203" pitchFamily="34" charset="0"/>
                          <a:cs typeface="Segoe UI" panose="020B0502040204020203" pitchFamily="34" charset="0"/>
                        </a:rPr>
                        <a:t>: with, yield, del Note: The full current list depends on Python version; new keywords may be introduced.</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17605415"/>
                  </a:ext>
                </a:extLst>
              </a:tr>
            </a:tbl>
          </a:graphicData>
        </a:graphic>
      </p:graphicFrame>
    </p:spTree>
    <p:extLst>
      <p:ext uri="{BB962C8B-B14F-4D97-AF65-F5344CB8AC3E}">
        <p14:creationId xmlns:p14="http://schemas.microsoft.com/office/powerpoint/2010/main" val="92189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A4AAC5-17E2-059B-860F-96509AE937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823E74-488D-7E47-155B-7A8E4AFECE76}"/>
              </a:ext>
            </a:extLst>
          </p:cNvPr>
          <p:cNvSpPr>
            <a:spLocks noGrp="1"/>
          </p:cNvSpPr>
          <p:nvPr>
            <p:ph type="sldNum" sz="quarter" idx="12"/>
          </p:nvPr>
        </p:nvSpPr>
        <p:spPr/>
        <p:txBody>
          <a:bodyPr/>
          <a:lstStyle/>
          <a:p>
            <a:fld id="{A63E5F1B-06E8-40D9-B2EF-6EBB58D817FE}" type="slidenum">
              <a:rPr lang="en-IN" smtClean="0">
                <a:solidFill>
                  <a:schemeClr val="bg1"/>
                </a:solidFill>
              </a:rPr>
              <a:t>106</a:t>
            </a:fld>
            <a:endParaRPr lang="en-IN">
              <a:solidFill>
                <a:schemeClr val="bg1"/>
              </a:solidFill>
            </a:endParaRPr>
          </a:p>
        </p:txBody>
      </p:sp>
      <p:graphicFrame>
        <p:nvGraphicFramePr>
          <p:cNvPr id="6" name="Table 5">
            <a:extLst>
              <a:ext uri="{FF2B5EF4-FFF2-40B4-BE49-F238E27FC236}">
                <a16:creationId xmlns:a16="http://schemas.microsoft.com/office/drawing/2014/main" id="{E7D080D6-5B1E-D726-1CE9-E948CD32B2C6}"/>
              </a:ext>
            </a:extLst>
          </p:cNvPr>
          <p:cNvGraphicFramePr>
            <a:graphicFrameLocks noGrp="1"/>
          </p:cNvGraphicFramePr>
          <p:nvPr>
            <p:extLst>
              <p:ext uri="{D42A27DB-BD31-4B8C-83A1-F6EECF244321}">
                <p14:modId xmlns:p14="http://schemas.microsoft.com/office/powerpoint/2010/main" val="1351757361"/>
              </p:ext>
            </p:extLst>
          </p:nvPr>
        </p:nvGraphicFramePr>
        <p:xfrm>
          <a:off x="606391" y="947451"/>
          <a:ext cx="10664792" cy="5285677"/>
        </p:xfrm>
        <a:graphic>
          <a:graphicData uri="http://schemas.openxmlformats.org/drawingml/2006/table">
            <a:tbl>
              <a:tblPr/>
              <a:tblGrid>
                <a:gridCol w="2050182">
                  <a:extLst>
                    <a:ext uri="{9D8B030D-6E8A-4147-A177-3AD203B41FA5}">
                      <a16:colId xmlns:a16="http://schemas.microsoft.com/office/drawing/2014/main" val="3789450308"/>
                    </a:ext>
                  </a:extLst>
                </a:gridCol>
                <a:gridCol w="8614610">
                  <a:extLst>
                    <a:ext uri="{9D8B030D-6E8A-4147-A177-3AD203B41FA5}">
                      <a16:colId xmlns:a16="http://schemas.microsoft.com/office/drawing/2014/main" val="3745112055"/>
                    </a:ext>
                  </a:extLst>
                </a:gridCol>
              </a:tblGrid>
              <a:tr h="473527">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TOPIC</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KEY CONCEPTS / DEFINITIONS (ELABORATED WITH SUBTYPES)</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620163505"/>
                  </a:ext>
                </a:extLst>
              </a:tr>
              <a:tr h="251038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Data Types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i="0" dirty="0">
                          <a:solidFill>
                            <a:schemeClr val="bg1"/>
                          </a:solidFill>
                          <a:latin typeface="Segoe UI" panose="020B0502040204020203" pitchFamily="34" charset="0"/>
                          <a:cs typeface="Segoe UI" panose="020B0502040204020203" pitchFamily="34" charset="0"/>
                        </a:rPr>
                        <a:t>Built-in / standard data types classify what kind of values objects have and what operations are allowed. Subtypes include:</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Numeric Types</a:t>
                      </a:r>
                      <a:r>
                        <a:rPr lang="en-US" sz="1200" i="0" dirty="0">
                          <a:solidFill>
                            <a:schemeClr val="bg1"/>
                          </a:solidFill>
                          <a:latin typeface="Segoe UI" panose="020B0502040204020203" pitchFamily="34" charset="0"/>
                          <a:cs typeface="Segoe UI" panose="020B0502040204020203" pitchFamily="34" charset="0"/>
                        </a:rPr>
                        <a:t>: int (integers), float (floating point), complex (complex numbers with </a:t>
                      </a:r>
                      <a:r>
                        <a:rPr lang="en-US" sz="1200" i="0" dirty="0" err="1">
                          <a:solidFill>
                            <a:schemeClr val="bg1"/>
                          </a:solidFill>
                          <a:latin typeface="Segoe UI" panose="020B0502040204020203" pitchFamily="34" charset="0"/>
                          <a:cs typeface="Segoe UI" panose="020B0502040204020203" pitchFamily="34" charset="0"/>
                        </a:rPr>
                        <a:t>real+imaginary</a:t>
                      </a:r>
                      <a:r>
                        <a:rPr lang="en-US" sz="1200" i="0" dirty="0">
                          <a:solidFill>
                            <a:schemeClr val="bg1"/>
                          </a:solidFill>
                          <a:latin typeface="Segoe UI" panose="020B0502040204020203" pitchFamily="34" charset="0"/>
                          <a:cs typeface="Segoe UI" panose="020B0502040204020203" pitchFamily="34" charset="0"/>
                        </a:rPr>
                        <a:t> parts)</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Boolean Type</a:t>
                      </a:r>
                      <a:r>
                        <a:rPr lang="en-US" sz="1200" i="0" dirty="0">
                          <a:solidFill>
                            <a:schemeClr val="bg1"/>
                          </a:solidFill>
                          <a:latin typeface="Segoe UI" panose="020B0502040204020203" pitchFamily="34" charset="0"/>
                          <a:cs typeface="Segoe UI" panose="020B0502040204020203" pitchFamily="34" charset="0"/>
                        </a:rPr>
                        <a:t>: bool (subclass of int, with only True / False)</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Sequence Types</a:t>
                      </a:r>
                      <a:r>
                        <a:rPr lang="en-US" sz="1200" i="0" dirty="0">
                          <a:solidFill>
                            <a:schemeClr val="bg1"/>
                          </a:solidFill>
                          <a:latin typeface="Segoe UI" panose="020B0502040204020203" pitchFamily="34" charset="0"/>
                          <a:cs typeface="Segoe UI" panose="020B0502040204020203" pitchFamily="34" charset="0"/>
                        </a:rPr>
                        <a:t>: str (string of Unicode characters), list (mutable ordered sequence), tuple (immutable ordered sequence), range (immutable sequence of numbers, often used for iterations)</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Mapping Type</a:t>
                      </a:r>
                      <a:r>
                        <a:rPr lang="en-US" sz="1200" i="0" dirty="0">
                          <a:solidFill>
                            <a:schemeClr val="bg1"/>
                          </a:solidFill>
                          <a:latin typeface="Segoe UI" panose="020B0502040204020203" pitchFamily="34" charset="0"/>
                          <a:cs typeface="Segoe UI" panose="020B0502040204020203" pitchFamily="34" charset="0"/>
                        </a:rPr>
                        <a:t>: </a:t>
                      </a:r>
                      <a:r>
                        <a:rPr lang="en-US" sz="1200" i="0" dirty="0" err="1">
                          <a:solidFill>
                            <a:schemeClr val="bg1"/>
                          </a:solidFill>
                          <a:latin typeface="Segoe UI" panose="020B0502040204020203" pitchFamily="34" charset="0"/>
                          <a:cs typeface="Segoe UI" panose="020B0502040204020203" pitchFamily="34" charset="0"/>
                        </a:rPr>
                        <a:t>dict</a:t>
                      </a:r>
                      <a:r>
                        <a:rPr lang="en-US" sz="1200" i="0" dirty="0">
                          <a:solidFill>
                            <a:schemeClr val="bg1"/>
                          </a:solidFill>
                          <a:latin typeface="Segoe UI" panose="020B0502040204020203" pitchFamily="34" charset="0"/>
                          <a:cs typeface="Segoe UI" panose="020B0502040204020203" pitchFamily="34" charset="0"/>
                        </a:rPr>
                        <a:t> (key‐value mapping, keys must be </a:t>
                      </a:r>
                      <a:r>
                        <a:rPr lang="en-US" sz="1200" i="0" dirty="0" err="1">
                          <a:solidFill>
                            <a:schemeClr val="bg1"/>
                          </a:solidFill>
                          <a:latin typeface="Segoe UI" panose="020B0502040204020203" pitchFamily="34" charset="0"/>
                          <a:cs typeface="Segoe UI" panose="020B0502040204020203" pitchFamily="34" charset="0"/>
                        </a:rPr>
                        <a:t>hashable</a:t>
                      </a:r>
                      <a:r>
                        <a:rPr lang="en-US" sz="1200" i="0" dirty="0">
                          <a:solidFill>
                            <a:schemeClr val="bg1"/>
                          </a:solidFill>
                          <a:latin typeface="Segoe UI" panose="020B0502040204020203" pitchFamily="34" charset="0"/>
                          <a:cs typeface="Segoe UI" panose="020B0502040204020203" pitchFamily="34" charset="0"/>
                        </a:rPr>
                        <a:t>)</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Set Types</a:t>
                      </a:r>
                      <a:r>
                        <a:rPr lang="en-US" sz="1200" i="0" dirty="0">
                          <a:solidFill>
                            <a:schemeClr val="bg1"/>
                          </a:solidFill>
                          <a:latin typeface="Segoe UI" panose="020B0502040204020203" pitchFamily="34" charset="0"/>
                          <a:cs typeface="Segoe UI" panose="020B0502040204020203" pitchFamily="34" charset="0"/>
                        </a:rPr>
                        <a:t>: set (mutable unordered collection of unique elements), </a:t>
                      </a:r>
                      <a:r>
                        <a:rPr lang="en-US" sz="1200" i="0" dirty="0" err="1">
                          <a:solidFill>
                            <a:schemeClr val="bg1"/>
                          </a:solidFill>
                          <a:latin typeface="Segoe UI" panose="020B0502040204020203" pitchFamily="34" charset="0"/>
                          <a:cs typeface="Segoe UI" panose="020B0502040204020203" pitchFamily="34" charset="0"/>
                        </a:rPr>
                        <a:t>frozenset</a:t>
                      </a:r>
                      <a:r>
                        <a:rPr lang="en-US" sz="1200" i="0" dirty="0">
                          <a:solidFill>
                            <a:schemeClr val="bg1"/>
                          </a:solidFill>
                          <a:latin typeface="Segoe UI" panose="020B0502040204020203" pitchFamily="34" charset="0"/>
                          <a:cs typeface="Segoe UI" panose="020B0502040204020203" pitchFamily="34" charset="0"/>
                        </a:rPr>
                        <a:t> (immutable version)</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Binary Types</a:t>
                      </a:r>
                      <a:r>
                        <a:rPr lang="en-US" sz="1200" i="0" dirty="0">
                          <a:solidFill>
                            <a:schemeClr val="bg1"/>
                          </a:solidFill>
                          <a:latin typeface="Segoe UI" panose="020B0502040204020203" pitchFamily="34" charset="0"/>
                          <a:cs typeface="Segoe UI" panose="020B0502040204020203" pitchFamily="34" charset="0"/>
                        </a:rPr>
                        <a:t>: bytes (immutable byte sequences), </a:t>
                      </a:r>
                      <a:r>
                        <a:rPr lang="en-US" sz="1200" i="0" dirty="0" err="1">
                          <a:solidFill>
                            <a:schemeClr val="bg1"/>
                          </a:solidFill>
                          <a:latin typeface="Segoe UI" panose="020B0502040204020203" pitchFamily="34" charset="0"/>
                          <a:cs typeface="Segoe UI" panose="020B0502040204020203" pitchFamily="34" charset="0"/>
                        </a:rPr>
                        <a:t>bytearray</a:t>
                      </a:r>
                      <a:r>
                        <a:rPr lang="en-US" sz="1200" i="0" dirty="0">
                          <a:solidFill>
                            <a:schemeClr val="bg1"/>
                          </a:solidFill>
                          <a:latin typeface="Segoe UI" panose="020B0502040204020203" pitchFamily="34" charset="0"/>
                          <a:cs typeface="Segoe UI" panose="020B0502040204020203" pitchFamily="34" charset="0"/>
                        </a:rPr>
                        <a:t> (mutable), </a:t>
                      </a:r>
                      <a:r>
                        <a:rPr lang="en-US" sz="1200" i="0" dirty="0" err="1">
                          <a:solidFill>
                            <a:schemeClr val="bg1"/>
                          </a:solidFill>
                          <a:latin typeface="Segoe UI" panose="020B0502040204020203" pitchFamily="34" charset="0"/>
                          <a:cs typeface="Segoe UI" panose="020B0502040204020203" pitchFamily="34" charset="0"/>
                        </a:rPr>
                        <a:t>memoryview</a:t>
                      </a:r>
                      <a:r>
                        <a:rPr lang="en-US" sz="1200" i="0" dirty="0">
                          <a:solidFill>
                            <a:schemeClr val="bg1"/>
                          </a:solidFill>
                          <a:latin typeface="Segoe UI" panose="020B0502040204020203" pitchFamily="34" charset="0"/>
                          <a:cs typeface="Segoe UI" panose="020B0502040204020203" pitchFamily="34" charset="0"/>
                        </a:rPr>
                        <a:t> (view on buffer / binary data)</a:t>
                      </a:r>
                    </a:p>
                    <a:p>
                      <a:pPr marL="628650" lvl="1" indent="-171450">
                        <a:buFont typeface="Wingdings" panose="05000000000000000000" pitchFamily="2" charset="2"/>
                        <a:buChar char="§"/>
                      </a:pPr>
                      <a:r>
                        <a:rPr lang="en-US" sz="1200" b="1" i="0" dirty="0" err="1">
                          <a:solidFill>
                            <a:schemeClr val="bg1"/>
                          </a:solidFill>
                          <a:latin typeface="Segoe UI" panose="020B0502040204020203" pitchFamily="34" charset="0"/>
                          <a:cs typeface="Segoe UI" panose="020B0502040204020203" pitchFamily="34" charset="0"/>
                        </a:rPr>
                        <a:t>NoneType</a:t>
                      </a:r>
                      <a:r>
                        <a:rPr lang="en-US" sz="1200" i="0" dirty="0">
                          <a:solidFill>
                            <a:schemeClr val="bg1"/>
                          </a:solidFill>
                          <a:latin typeface="Segoe UI" panose="020B0502040204020203" pitchFamily="34" charset="0"/>
                          <a:cs typeface="Segoe UI" panose="020B0502040204020203" pitchFamily="34" charset="0"/>
                        </a:rPr>
                        <a:t>: the type of None, signifies absence of value</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Other Concepts</a:t>
                      </a:r>
                      <a:r>
                        <a:rPr lang="en-US" sz="1200" i="0" dirty="0">
                          <a:solidFill>
                            <a:schemeClr val="bg1"/>
                          </a:solidFill>
                          <a:latin typeface="Segoe UI" panose="020B0502040204020203" pitchFamily="34" charset="0"/>
                          <a:cs typeface="Segoe UI" panose="020B0502040204020203" pitchFamily="34" charset="0"/>
                        </a:rPr>
                        <a:t>: Type conversion (implicit &amp; explicit), checking types (type(), </a:t>
                      </a:r>
                      <a:r>
                        <a:rPr lang="en-US" sz="1200" i="0" dirty="0" err="1">
                          <a:solidFill>
                            <a:schemeClr val="bg1"/>
                          </a:solidFill>
                          <a:latin typeface="Segoe UI" panose="020B0502040204020203" pitchFamily="34" charset="0"/>
                          <a:cs typeface="Segoe UI" panose="020B0502040204020203" pitchFamily="34" charset="0"/>
                        </a:rPr>
                        <a:t>isinstance</a:t>
                      </a:r>
                      <a:r>
                        <a:rPr lang="en-US" sz="1200" i="0" dirty="0">
                          <a:solidFill>
                            <a:schemeClr val="bg1"/>
                          </a:solidFill>
                          <a:latin typeface="Segoe UI" panose="020B0502040204020203" pitchFamily="34" charset="0"/>
                          <a:cs typeface="Segoe UI" panose="020B0502040204020203" pitchFamily="34" charset="0"/>
                        </a:rPr>
                        <a:t>()), primitive vs non-primitive types (mutability, simplicity)</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75974678"/>
                  </a:ext>
                </a:extLst>
              </a:tr>
              <a:tr h="2301767">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Conditional Statements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i="0" dirty="0">
                          <a:solidFill>
                            <a:schemeClr val="bg1"/>
                          </a:solidFill>
                          <a:latin typeface="Segoe UI" panose="020B0502040204020203" pitchFamily="34" charset="0"/>
                          <a:cs typeface="Segoe UI" panose="020B0502040204020203" pitchFamily="34" charset="0"/>
                        </a:rPr>
                        <a:t>Used to make decisions in code, controlling which code block runs based on conditions. Subtypes &amp; variations:</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Simple if statements</a:t>
                      </a:r>
                      <a:r>
                        <a:rPr lang="en-US" sz="1200" i="0" dirty="0">
                          <a:solidFill>
                            <a:schemeClr val="bg1"/>
                          </a:solidFill>
                          <a:latin typeface="Segoe UI" panose="020B0502040204020203" pitchFamily="34" charset="0"/>
                          <a:cs typeface="Segoe UI" panose="020B0502040204020203" pitchFamily="34" charset="0"/>
                        </a:rPr>
                        <a:t>: if condition:</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if-else</a:t>
                      </a:r>
                      <a:r>
                        <a:rPr lang="en-US" sz="1200" i="0" dirty="0">
                          <a:solidFill>
                            <a:schemeClr val="bg1"/>
                          </a:solidFill>
                          <a:latin typeface="Segoe UI" panose="020B0502040204020203" pitchFamily="34" charset="0"/>
                          <a:cs typeface="Segoe UI" panose="020B0502040204020203" pitchFamily="34" charset="0"/>
                        </a:rPr>
                        <a:t>: if … else …</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if-</a:t>
                      </a:r>
                      <a:r>
                        <a:rPr lang="en-US" sz="1200" b="1" i="0" dirty="0" err="1">
                          <a:solidFill>
                            <a:schemeClr val="bg1"/>
                          </a:solidFill>
                          <a:latin typeface="Segoe UI" panose="020B0502040204020203" pitchFamily="34" charset="0"/>
                          <a:cs typeface="Segoe UI" panose="020B0502040204020203" pitchFamily="34" charset="0"/>
                        </a:rPr>
                        <a:t>elif</a:t>
                      </a:r>
                      <a:r>
                        <a:rPr lang="en-US" sz="1200" b="1" i="0" dirty="0">
                          <a:solidFill>
                            <a:schemeClr val="bg1"/>
                          </a:solidFill>
                          <a:latin typeface="Segoe UI" panose="020B0502040204020203" pitchFamily="34" charset="0"/>
                          <a:cs typeface="Segoe UI" panose="020B0502040204020203" pitchFamily="34" charset="0"/>
                        </a:rPr>
                        <a:t>-else</a:t>
                      </a:r>
                      <a:r>
                        <a:rPr lang="en-US" sz="1200" i="0" dirty="0">
                          <a:solidFill>
                            <a:schemeClr val="bg1"/>
                          </a:solidFill>
                          <a:latin typeface="Segoe UI" panose="020B0502040204020203" pitchFamily="34" charset="0"/>
                          <a:cs typeface="Segoe UI" panose="020B0502040204020203" pitchFamily="34" charset="0"/>
                        </a:rPr>
                        <a:t> chains to test multiple conditions</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Nested conditionals</a:t>
                      </a:r>
                      <a:r>
                        <a:rPr lang="en-US" sz="1200" i="0" dirty="0">
                          <a:solidFill>
                            <a:schemeClr val="bg1"/>
                          </a:solidFill>
                          <a:latin typeface="Segoe UI" panose="020B0502040204020203" pitchFamily="34" charset="0"/>
                          <a:cs typeface="Segoe UI" panose="020B0502040204020203" pitchFamily="34" charset="0"/>
                        </a:rPr>
                        <a:t>: conditionals inside other conditionals</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Conditional Expressions / Ternary Operator</a:t>
                      </a:r>
                      <a:r>
                        <a:rPr lang="en-US" sz="1200" i="0" dirty="0">
                          <a:solidFill>
                            <a:schemeClr val="bg1"/>
                          </a:solidFill>
                          <a:latin typeface="Segoe UI" panose="020B0502040204020203" pitchFamily="34" charset="0"/>
                          <a:cs typeface="Segoe UI" panose="020B0502040204020203" pitchFamily="34" charset="0"/>
                        </a:rPr>
                        <a:t>: </a:t>
                      </a:r>
                      <a:r>
                        <a:rPr lang="en-US" sz="1200" i="0" dirty="0" err="1">
                          <a:solidFill>
                            <a:schemeClr val="bg1"/>
                          </a:solidFill>
                          <a:latin typeface="Segoe UI" panose="020B0502040204020203" pitchFamily="34" charset="0"/>
                          <a:cs typeface="Segoe UI" panose="020B0502040204020203" pitchFamily="34" charset="0"/>
                        </a:rPr>
                        <a:t>value_if_true</a:t>
                      </a:r>
                      <a:r>
                        <a:rPr lang="en-US" sz="1200" i="0" dirty="0">
                          <a:solidFill>
                            <a:schemeClr val="bg1"/>
                          </a:solidFill>
                          <a:latin typeface="Segoe UI" panose="020B0502040204020203" pitchFamily="34" charset="0"/>
                          <a:cs typeface="Segoe UI" panose="020B0502040204020203" pitchFamily="34" charset="0"/>
                        </a:rPr>
                        <a:t> if condition else </a:t>
                      </a:r>
                      <a:r>
                        <a:rPr lang="en-US" sz="1200" i="0" dirty="0" err="1">
                          <a:solidFill>
                            <a:schemeClr val="bg1"/>
                          </a:solidFill>
                          <a:latin typeface="Segoe UI" panose="020B0502040204020203" pitchFamily="34" charset="0"/>
                          <a:cs typeface="Segoe UI" panose="020B0502040204020203" pitchFamily="34" charset="0"/>
                        </a:rPr>
                        <a:t>value_if_false</a:t>
                      </a:r>
                      <a:endParaRPr lang="en-US" sz="1200" i="0" dirty="0">
                        <a:solidFill>
                          <a:schemeClr val="bg1"/>
                        </a:solidFill>
                        <a:latin typeface="Segoe UI" panose="020B0502040204020203" pitchFamily="34" charset="0"/>
                        <a:cs typeface="Segoe UI" panose="020B0502040204020203" pitchFamily="34" charset="0"/>
                      </a:endParaRP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Truthy / </a:t>
                      </a:r>
                      <a:r>
                        <a:rPr lang="en-US" sz="1200" b="1" i="0" dirty="0" err="1">
                          <a:solidFill>
                            <a:schemeClr val="bg1"/>
                          </a:solidFill>
                          <a:latin typeface="Segoe UI" panose="020B0502040204020203" pitchFamily="34" charset="0"/>
                          <a:cs typeface="Segoe UI" panose="020B0502040204020203" pitchFamily="34" charset="0"/>
                        </a:rPr>
                        <a:t>Falsy</a:t>
                      </a:r>
                      <a:r>
                        <a:rPr lang="en-US" sz="1200" b="1" i="0" dirty="0">
                          <a:solidFill>
                            <a:schemeClr val="bg1"/>
                          </a:solidFill>
                          <a:latin typeface="Segoe UI" panose="020B0502040204020203" pitchFamily="34" charset="0"/>
                          <a:cs typeface="Segoe UI" panose="020B0502040204020203" pitchFamily="34" charset="0"/>
                        </a:rPr>
                        <a:t> testing</a:t>
                      </a:r>
                      <a:r>
                        <a:rPr lang="en-US" sz="1200" i="0" dirty="0">
                          <a:solidFill>
                            <a:schemeClr val="bg1"/>
                          </a:solidFill>
                          <a:latin typeface="Segoe UI" panose="020B0502040204020203" pitchFamily="34" charset="0"/>
                          <a:cs typeface="Segoe UI" panose="020B0502040204020203" pitchFamily="34" charset="0"/>
                        </a:rPr>
                        <a:t>: many types have truth value (empty sequences, zero, None → False; non-empty </a:t>
                      </a:r>
                      <a:r>
                        <a:rPr lang="en-US" sz="1200" i="0" dirty="0" err="1">
                          <a:solidFill>
                            <a:schemeClr val="bg1"/>
                          </a:solidFill>
                          <a:latin typeface="Segoe UI" panose="020B0502040204020203" pitchFamily="34" charset="0"/>
                          <a:cs typeface="Segoe UI" panose="020B0502040204020203" pitchFamily="34" charset="0"/>
                        </a:rPr>
                        <a:t>etc</a:t>
                      </a:r>
                      <a:r>
                        <a:rPr lang="en-US" sz="1200" i="0" dirty="0">
                          <a:solidFill>
                            <a:schemeClr val="bg1"/>
                          </a:solidFill>
                          <a:latin typeface="Segoe UI" panose="020B0502040204020203" pitchFamily="34" charset="0"/>
                          <a:cs typeface="Segoe UI" panose="020B0502040204020203" pitchFamily="34" charset="0"/>
                        </a:rPr>
                        <a:t> → True)</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Short-circuiting</a:t>
                      </a:r>
                      <a:r>
                        <a:rPr lang="en-US" sz="1200" i="0" dirty="0">
                          <a:solidFill>
                            <a:schemeClr val="bg1"/>
                          </a:solidFill>
                          <a:latin typeface="Segoe UI" panose="020B0502040204020203" pitchFamily="34" charset="0"/>
                          <a:cs typeface="Segoe UI" panose="020B0502040204020203" pitchFamily="34" charset="0"/>
                        </a:rPr>
                        <a:t>: in logical combinations (e.g. and, or) some parts may not be evaluated</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Comparison chaining</a:t>
                      </a:r>
                      <a:r>
                        <a:rPr lang="en-US" sz="1200" i="0" dirty="0">
                          <a:solidFill>
                            <a:schemeClr val="bg1"/>
                          </a:solidFill>
                          <a:latin typeface="Segoe UI" panose="020B0502040204020203" pitchFamily="34" charset="0"/>
                          <a:cs typeface="Segoe UI" panose="020B0502040204020203" pitchFamily="34" charset="0"/>
                        </a:rPr>
                        <a:t>: e.g. a &lt; b &lt; c</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Use of pass</a:t>
                      </a:r>
                      <a:r>
                        <a:rPr lang="en-US" sz="1200" i="0" dirty="0">
                          <a:solidFill>
                            <a:schemeClr val="bg1"/>
                          </a:solidFill>
                          <a:latin typeface="Segoe UI" panose="020B0502040204020203" pitchFamily="34" charset="0"/>
                          <a:cs typeface="Segoe UI" panose="020B0502040204020203" pitchFamily="34" charset="0"/>
                        </a:rPr>
                        <a:t> to define empty conditional branch</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Edge cases</a:t>
                      </a:r>
                      <a:r>
                        <a:rPr lang="en-US" sz="1200" i="0" dirty="0">
                          <a:solidFill>
                            <a:schemeClr val="bg1"/>
                          </a:solidFill>
                          <a:latin typeface="Segoe UI" panose="020B0502040204020203" pitchFamily="34" charset="0"/>
                          <a:cs typeface="Segoe UI" panose="020B0502040204020203" pitchFamily="34" charset="0"/>
                        </a:rPr>
                        <a:t>: comparisons vs identity vs issues with floating point or None etc.</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4041640"/>
                  </a:ext>
                </a:extLst>
              </a:tr>
            </a:tbl>
          </a:graphicData>
        </a:graphic>
      </p:graphicFrame>
    </p:spTree>
    <p:extLst>
      <p:ext uri="{BB962C8B-B14F-4D97-AF65-F5344CB8AC3E}">
        <p14:creationId xmlns:p14="http://schemas.microsoft.com/office/powerpoint/2010/main" val="3673939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868DFA-854B-91A0-21DE-9EC9443340B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66923D-AEC7-3675-088C-0AAF2151C0C9}"/>
              </a:ext>
            </a:extLst>
          </p:cNvPr>
          <p:cNvSpPr>
            <a:spLocks noGrp="1"/>
          </p:cNvSpPr>
          <p:nvPr>
            <p:ph type="sldNum" sz="quarter" idx="12"/>
          </p:nvPr>
        </p:nvSpPr>
        <p:spPr/>
        <p:txBody>
          <a:bodyPr/>
          <a:lstStyle/>
          <a:p>
            <a:fld id="{A63E5F1B-06E8-40D9-B2EF-6EBB58D817FE}" type="slidenum">
              <a:rPr lang="en-IN" smtClean="0">
                <a:solidFill>
                  <a:schemeClr val="bg1"/>
                </a:solidFill>
              </a:rPr>
              <a:t>107</a:t>
            </a:fld>
            <a:endParaRPr lang="en-IN">
              <a:solidFill>
                <a:schemeClr val="bg1"/>
              </a:solidFill>
            </a:endParaRPr>
          </a:p>
        </p:txBody>
      </p:sp>
      <p:graphicFrame>
        <p:nvGraphicFramePr>
          <p:cNvPr id="6" name="Table 5">
            <a:extLst>
              <a:ext uri="{FF2B5EF4-FFF2-40B4-BE49-F238E27FC236}">
                <a16:creationId xmlns:a16="http://schemas.microsoft.com/office/drawing/2014/main" id="{7C73EAD6-D578-BE7B-50B0-B342192066A1}"/>
              </a:ext>
            </a:extLst>
          </p:cNvPr>
          <p:cNvGraphicFramePr>
            <a:graphicFrameLocks noGrp="1"/>
          </p:cNvGraphicFramePr>
          <p:nvPr>
            <p:extLst>
              <p:ext uri="{D42A27DB-BD31-4B8C-83A1-F6EECF244321}">
                <p14:modId xmlns:p14="http://schemas.microsoft.com/office/powerpoint/2010/main" val="3847065587"/>
              </p:ext>
            </p:extLst>
          </p:nvPr>
        </p:nvGraphicFramePr>
        <p:xfrm>
          <a:off x="606391" y="718172"/>
          <a:ext cx="10664792" cy="5374156"/>
        </p:xfrm>
        <a:graphic>
          <a:graphicData uri="http://schemas.openxmlformats.org/drawingml/2006/table">
            <a:tbl>
              <a:tblPr/>
              <a:tblGrid>
                <a:gridCol w="2050182">
                  <a:extLst>
                    <a:ext uri="{9D8B030D-6E8A-4147-A177-3AD203B41FA5}">
                      <a16:colId xmlns:a16="http://schemas.microsoft.com/office/drawing/2014/main" val="3789450308"/>
                    </a:ext>
                  </a:extLst>
                </a:gridCol>
                <a:gridCol w="8614610">
                  <a:extLst>
                    <a:ext uri="{9D8B030D-6E8A-4147-A177-3AD203B41FA5}">
                      <a16:colId xmlns:a16="http://schemas.microsoft.com/office/drawing/2014/main" val="3745112055"/>
                    </a:ext>
                  </a:extLst>
                </a:gridCol>
              </a:tblGrid>
              <a:tr h="522715">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TOPIC</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KEY CONCEPTS / DEFINITIONS (ELABORATED WITH SUBTYPES)</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620163505"/>
                  </a:ext>
                </a:extLst>
              </a:tr>
              <a:tr h="2080291">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Loops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i="0" dirty="0">
                          <a:solidFill>
                            <a:schemeClr val="bg1"/>
                          </a:solidFill>
                          <a:latin typeface="Segoe UI" panose="020B0502040204020203" pitchFamily="34" charset="0"/>
                          <a:cs typeface="Segoe UI" panose="020B0502040204020203" pitchFamily="34" charset="0"/>
                        </a:rPr>
                        <a:t>Loops let you repeat code. Subtypes &amp; patterns: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for loops</a:t>
                      </a:r>
                      <a:r>
                        <a:rPr lang="en-IN" sz="1200" i="0" dirty="0">
                          <a:solidFill>
                            <a:schemeClr val="bg1"/>
                          </a:solidFill>
                          <a:latin typeface="Segoe UI" panose="020B0502040204020203" pitchFamily="34" charset="0"/>
                          <a:cs typeface="Segoe UI" panose="020B0502040204020203" pitchFamily="34" charset="0"/>
                        </a:rPr>
                        <a:t>: iterate over sequence (list, tuple, string, </a:t>
                      </a:r>
                      <a:r>
                        <a:rPr lang="en-IN" sz="1200" i="0" dirty="0" err="1">
                          <a:solidFill>
                            <a:schemeClr val="bg1"/>
                          </a:solidFill>
                          <a:latin typeface="Segoe UI" panose="020B0502040204020203" pitchFamily="34" charset="0"/>
                          <a:cs typeface="Segoe UI" panose="020B0502040204020203" pitchFamily="34" charset="0"/>
                        </a:rPr>
                        <a:t>dict</a:t>
                      </a:r>
                      <a:r>
                        <a:rPr lang="en-IN" sz="1200" i="0" dirty="0">
                          <a:solidFill>
                            <a:schemeClr val="bg1"/>
                          </a:solidFill>
                          <a:latin typeface="Segoe UI" panose="020B0502040204020203" pitchFamily="34" charset="0"/>
                          <a:cs typeface="Segoe UI" panose="020B0502040204020203" pitchFamily="34" charset="0"/>
                        </a:rPr>
                        <a:t> keys, values, etc.), over range object</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while loops</a:t>
                      </a:r>
                      <a:r>
                        <a:rPr lang="en-IN" sz="1200" i="0" dirty="0">
                          <a:solidFill>
                            <a:schemeClr val="bg1"/>
                          </a:solidFill>
                          <a:latin typeface="Segoe UI" panose="020B0502040204020203" pitchFamily="34" charset="0"/>
                          <a:cs typeface="Segoe UI" panose="020B0502040204020203" pitchFamily="34" charset="0"/>
                        </a:rPr>
                        <a:t>: repeat until condition becomes False</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Nested loops</a:t>
                      </a:r>
                      <a:r>
                        <a:rPr lang="en-IN" sz="1200" i="0" dirty="0">
                          <a:solidFill>
                            <a:schemeClr val="bg1"/>
                          </a:solidFill>
                          <a:latin typeface="Segoe UI" panose="020B0502040204020203" pitchFamily="34" charset="0"/>
                          <a:cs typeface="Segoe UI" panose="020B0502040204020203" pitchFamily="34" charset="0"/>
                        </a:rPr>
                        <a:t>: loops inside loops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Loop control statements</a:t>
                      </a:r>
                      <a:r>
                        <a:rPr lang="en-IN" sz="1200" i="0" dirty="0">
                          <a:solidFill>
                            <a:schemeClr val="bg1"/>
                          </a:solidFill>
                          <a:latin typeface="Segoe UI" panose="020B0502040204020203" pitchFamily="34" charset="0"/>
                          <a:cs typeface="Segoe UI" panose="020B0502040204020203" pitchFamily="34" charset="0"/>
                        </a:rPr>
                        <a:t>: break (exit loop), continue (skip to next iteration), else in loops (runs if loop didn’t break)</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Iterators &amp; Generators</a:t>
                      </a:r>
                      <a:r>
                        <a:rPr lang="en-IN" sz="1200" i="0" dirty="0">
                          <a:solidFill>
                            <a:schemeClr val="bg1"/>
                          </a:solidFill>
                          <a:latin typeface="Segoe UI" panose="020B0502040204020203" pitchFamily="34" charset="0"/>
                          <a:cs typeface="Segoe UI" panose="020B0502040204020203" pitchFamily="34" charset="0"/>
                        </a:rPr>
                        <a:t>: ability to iterate via iterator protocol (__iter__, __next__) and generate values on the fly - </a:t>
                      </a:r>
                      <a:r>
                        <a:rPr lang="en-IN" sz="1200" b="1" i="0" dirty="0">
                          <a:solidFill>
                            <a:schemeClr val="bg1"/>
                          </a:solidFill>
                          <a:latin typeface="Segoe UI" panose="020B0502040204020203" pitchFamily="34" charset="0"/>
                          <a:cs typeface="Segoe UI" panose="020B0502040204020203" pitchFamily="34" charset="0"/>
                        </a:rPr>
                        <a:t>Comprehensions</a:t>
                      </a:r>
                      <a:r>
                        <a:rPr lang="en-IN" sz="1200" i="0" dirty="0">
                          <a:solidFill>
                            <a:schemeClr val="bg1"/>
                          </a:solidFill>
                          <a:latin typeface="Segoe UI" panose="020B0502040204020203" pitchFamily="34" charset="0"/>
                          <a:cs typeface="Segoe UI" panose="020B0502040204020203" pitchFamily="34" charset="0"/>
                        </a:rPr>
                        <a:t> (list / set / </a:t>
                      </a:r>
                      <a:r>
                        <a:rPr lang="en-IN" sz="1200" i="0" dirty="0" err="1">
                          <a:solidFill>
                            <a:schemeClr val="bg1"/>
                          </a:solidFill>
                          <a:latin typeface="Segoe UI" panose="020B0502040204020203" pitchFamily="34" charset="0"/>
                          <a:cs typeface="Segoe UI" panose="020B0502040204020203" pitchFamily="34" charset="0"/>
                        </a:rPr>
                        <a:t>dict</a:t>
                      </a:r>
                      <a:r>
                        <a:rPr lang="en-IN" sz="1200" i="0" dirty="0">
                          <a:solidFill>
                            <a:schemeClr val="bg1"/>
                          </a:solidFill>
                          <a:latin typeface="Segoe UI" panose="020B0502040204020203" pitchFamily="34" charset="0"/>
                          <a:cs typeface="Segoe UI" panose="020B0502040204020203" pitchFamily="34" charset="0"/>
                        </a:rPr>
                        <a:t>) as compact loop</a:t>
                      </a:r>
                      <a:endParaRPr lang="en-IN" sz="1200" b="0" i="0" dirty="0">
                        <a:solidFill>
                          <a:schemeClr val="bg1"/>
                        </a:solidFill>
                        <a:latin typeface="Segoe UI" panose="020B0502040204020203" pitchFamily="34" charset="0"/>
                        <a:cs typeface="Segoe UI" panose="020B0502040204020203" pitchFamily="34" charset="0"/>
                      </a:endParaRP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Performance considerations</a:t>
                      </a:r>
                      <a:r>
                        <a:rPr lang="en-IN" sz="1200" i="0" dirty="0">
                          <a:solidFill>
                            <a:schemeClr val="bg1"/>
                          </a:solidFill>
                          <a:latin typeface="Segoe UI" panose="020B0502040204020203" pitchFamily="34" charset="0"/>
                          <a:cs typeface="Segoe UI" panose="020B0502040204020203" pitchFamily="34" charset="0"/>
                        </a:rPr>
                        <a:t>: avoid heavy nested loops, prefer comprehension/generator when possible</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Edge cases</a:t>
                      </a:r>
                      <a:r>
                        <a:rPr lang="en-IN" sz="1200" i="0" dirty="0">
                          <a:solidFill>
                            <a:schemeClr val="bg1"/>
                          </a:solidFill>
                          <a:latin typeface="Segoe UI" panose="020B0502040204020203" pitchFamily="34" charset="0"/>
                          <a:cs typeface="Segoe UI" panose="020B0502040204020203" pitchFamily="34" charset="0"/>
                        </a:rPr>
                        <a:t>: infinite loops (mis-written while), modifying collections during iteration.</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62454285"/>
                  </a:ext>
                </a:extLst>
              </a:tr>
              <a:tr h="2771150">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Functions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i="0" dirty="0">
                          <a:solidFill>
                            <a:schemeClr val="bg1"/>
                          </a:solidFill>
                          <a:latin typeface="Segoe UI" panose="020B0502040204020203" pitchFamily="34" charset="0"/>
                          <a:cs typeface="Segoe UI" panose="020B0502040204020203" pitchFamily="34" charset="0"/>
                        </a:rPr>
                        <a:t>Encapsulating reusable code. Subtypes and details: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Defining functions with def</a:t>
                      </a:r>
                      <a:r>
                        <a:rPr lang="en-IN" sz="1200" i="0" dirty="0">
                          <a:solidFill>
                            <a:schemeClr val="bg1"/>
                          </a:solidFill>
                          <a:latin typeface="Segoe UI" panose="020B0502040204020203" pitchFamily="34" charset="0"/>
                          <a:cs typeface="Segoe UI" panose="020B0502040204020203" pitchFamily="34" charset="0"/>
                        </a:rPr>
                        <a:t> including parameters and return values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Parameter types</a:t>
                      </a:r>
                      <a:r>
                        <a:rPr lang="en-IN" sz="1200" i="0" dirty="0">
                          <a:solidFill>
                            <a:schemeClr val="bg1"/>
                          </a:solidFill>
                          <a:latin typeface="Segoe UI" panose="020B0502040204020203" pitchFamily="34" charset="0"/>
                          <a:cs typeface="Segoe UI" panose="020B0502040204020203" pitchFamily="34" charset="0"/>
                        </a:rPr>
                        <a:t>: positional, keyword arguments, default arguments, variable positional (*</a:t>
                      </a:r>
                      <a:r>
                        <a:rPr lang="en-IN" sz="1200" i="0" dirty="0" err="1">
                          <a:solidFill>
                            <a:schemeClr val="bg1"/>
                          </a:solidFill>
                          <a:latin typeface="Segoe UI" panose="020B0502040204020203" pitchFamily="34" charset="0"/>
                          <a:cs typeface="Segoe UI" panose="020B0502040204020203" pitchFamily="34" charset="0"/>
                        </a:rPr>
                        <a:t>args</a:t>
                      </a:r>
                      <a:r>
                        <a:rPr lang="en-IN" sz="1200" i="0" dirty="0">
                          <a:solidFill>
                            <a:schemeClr val="bg1"/>
                          </a:solidFill>
                          <a:latin typeface="Segoe UI" panose="020B0502040204020203" pitchFamily="34" charset="0"/>
                          <a:cs typeface="Segoe UI" panose="020B0502040204020203" pitchFamily="34" charset="0"/>
                        </a:rPr>
                        <a:t>), variable keyword (**</a:t>
                      </a:r>
                      <a:r>
                        <a:rPr lang="en-IN" sz="1200" i="0" dirty="0" err="1">
                          <a:solidFill>
                            <a:schemeClr val="bg1"/>
                          </a:solidFill>
                          <a:latin typeface="Segoe UI" panose="020B0502040204020203" pitchFamily="34" charset="0"/>
                          <a:cs typeface="Segoe UI" panose="020B0502040204020203" pitchFamily="34" charset="0"/>
                        </a:rPr>
                        <a:t>kwargs</a:t>
                      </a:r>
                      <a:r>
                        <a:rPr lang="en-IN" sz="1200" i="0" dirty="0">
                          <a:solidFill>
                            <a:schemeClr val="bg1"/>
                          </a:solidFill>
                          <a:latin typeface="Segoe UI" panose="020B0502040204020203" pitchFamily="34" charset="0"/>
                          <a:cs typeface="Segoe UI" panose="020B0502040204020203" pitchFamily="34" charset="0"/>
                        </a:rPr>
                        <a:t>), keyword-only </a:t>
                      </a:r>
                      <a:r>
                        <a:rPr lang="en-IN" sz="1200" i="0" dirty="0" err="1">
                          <a:solidFill>
                            <a:schemeClr val="bg1"/>
                          </a:solidFill>
                          <a:latin typeface="Segoe UI" panose="020B0502040204020203" pitchFamily="34" charset="0"/>
                          <a:cs typeface="Segoe UI" panose="020B0502040204020203" pitchFamily="34" charset="0"/>
                        </a:rPr>
                        <a:t>args</a:t>
                      </a:r>
                      <a:r>
                        <a:rPr lang="en-IN" sz="1200" i="0" dirty="0">
                          <a:solidFill>
                            <a:schemeClr val="bg1"/>
                          </a:solidFill>
                          <a:latin typeface="Segoe UI" panose="020B0502040204020203" pitchFamily="34" charset="0"/>
                          <a:cs typeface="Segoe UI" panose="020B0502040204020203" pitchFamily="34" charset="0"/>
                        </a:rPr>
                        <a:t> (after *)</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Anonymous functions</a:t>
                      </a:r>
                      <a:r>
                        <a:rPr lang="en-IN" sz="1200" i="0" dirty="0">
                          <a:solidFill>
                            <a:schemeClr val="bg1"/>
                          </a:solidFill>
                          <a:latin typeface="Segoe UI" panose="020B0502040204020203" pitchFamily="34" charset="0"/>
                          <a:cs typeface="Segoe UI" panose="020B0502040204020203" pitchFamily="34" charset="0"/>
                        </a:rPr>
                        <a:t> via lambda (single expression)</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Function scope</a:t>
                      </a:r>
                      <a:r>
                        <a:rPr lang="en-IN" sz="1200" i="0" dirty="0">
                          <a:solidFill>
                            <a:schemeClr val="bg1"/>
                          </a:solidFill>
                          <a:latin typeface="Segoe UI" panose="020B0502040204020203" pitchFamily="34" charset="0"/>
                          <a:cs typeface="Segoe UI" panose="020B0502040204020203" pitchFamily="34" charset="0"/>
                        </a:rPr>
                        <a:t>: local variables; global; closure; nonlocal keyword for nested functions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Returning values</a:t>
                      </a:r>
                      <a:r>
                        <a:rPr lang="en-IN" sz="1200" i="0" dirty="0">
                          <a:solidFill>
                            <a:schemeClr val="bg1"/>
                          </a:solidFill>
                          <a:latin typeface="Segoe UI" panose="020B0502040204020203" pitchFamily="34" charset="0"/>
                          <a:cs typeface="Segoe UI" panose="020B0502040204020203" pitchFamily="34" charset="0"/>
                        </a:rPr>
                        <a:t>: explicit return; if no return → returns None</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Docstrings</a:t>
                      </a:r>
                      <a:r>
                        <a:rPr lang="en-IN" sz="1200" i="0" dirty="0">
                          <a:solidFill>
                            <a:schemeClr val="bg1"/>
                          </a:solidFill>
                          <a:latin typeface="Segoe UI" panose="020B0502040204020203" pitchFamily="34" charset="0"/>
                          <a:cs typeface="Segoe UI" panose="020B0502040204020203" pitchFamily="34" charset="0"/>
                        </a:rPr>
                        <a:t>: for documentation</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Higher-order functions</a:t>
                      </a:r>
                      <a:r>
                        <a:rPr lang="en-IN" sz="1200" i="0" dirty="0">
                          <a:solidFill>
                            <a:schemeClr val="bg1"/>
                          </a:solidFill>
                          <a:latin typeface="Segoe UI" panose="020B0502040204020203" pitchFamily="34" charset="0"/>
                          <a:cs typeface="Segoe UI" panose="020B0502040204020203" pitchFamily="34" charset="0"/>
                        </a:rPr>
                        <a:t>: passing functions as arguments, returning functions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Decorators</a:t>
                      </a:r>
                      <a:r>
                        <a:rPr lang="en-IN" sz="1200" i="0" dirty="0">
                          <a:solidFill>
                            <a:schemeClr val="bg1"/>
                          </a:solidFill>
                          <a:latin typeface="Segoe UI" panose="020B0502040204020203" pitchFamily="34" charset="0"/>
                          <a:cs typeface="Segoe UI" panose="020B0502040204020203" pitchFamily="34" charset="0"/>
                        </a:rPr>
                        <a:t>, nested/inner functions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Recursion</a:t>
                      </a:r>
                      <a:r>
                        <a:rPr lang="en-IN" sz="1200" i="0" dirty="0">
                          <a:solidFill>
                            <a:schemeClr val="bg1"/>
                          </a:solidFill>
                          <a:latin typeface="Segoe UI" panose="020B0502040204020203" pitchFamily="34" charset="0"/>
                          <a:cs typeface="Segoe UI" panose="020B0502040204020203" pitchFamily="34" charset="0"/>
                        </a:rPr>
                        <a:t> (overlaps with topic H)</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Side effects vs purity</a:t>
                      </a:r>
                      <a:r>
                        <a:rPr lang="en-IN" sz="1200" i="0" dirty="0">
                          <a:solidFill>
                            <a:schemeClr val="bg1"/>
                          </a:solidFill>
                          <a:latin typeface="Segoe UI" panose="020B0502040204020203" pitchFamily="34" charset="0"/>
                          <a:cs typeface="Segoe UI" panose="020B0502040204020203" pitchFamily="34" charset="0"/>
                        </a:rPr>
                        <a:t>; idempotence; function side behaviour.</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56798708"/>
                  </a:ext>
                </a:extLst>
              </a:tr>
            </a:tbl>
          </a:graphicData>
        </a:graphic>
      </p:graphicFrame>
    </p:spTree>
    <p:extLst>
      <p:ext uri="{BB962C8B-B14F-4D97-AF65-F5344CB8AC3E}">
        <p14:creationId xmlns:p14="http://schemas.microsoft.com/office/powerpoint/2010/main" val="1447803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314E48-5B75-44C7-C027-BA6823C9A6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25C673-1F54-FE08-5512-DF8F21AEB675}"/>
              </a:ext>
            </a:extLst>
          </p:cNvPr>
          <p:cNvSpPr>
            <a:spLocks noGrp="1"/>
          </p:cNvSpPr>
          <p:nvPr>
            <p:ph type="sldNum" sz="quarter" idx="12"/>
          </p:nvPr>
        </p:nvSpPr>
        <p:spPr/>
        <p:txBody>
          <a:bodyPr/>
          <a:lstStyle/>
          <a:p>
            <a:fld id="{A63E5F1B-06E8-40D9-B2EF-6EBB58D817FE}" type="slidenum">
              <a:rPr lang="en-IN" smtClean="0">
                <a:solidFill>
                  <a:schemeClr val="bg1"/>
                </a:solidFill>
              </a:rPr>
              <a:t>108</a:t>
            </a:fld>
            <a:endParaRPr lang="en-IN">
              <a:solidFill>
                <a:schemeClr val="bg1"/>
              </a:solidFill>
            </a:endParaRPr>
          </a:p>
        </p:txBody>
      </p:sp>
      <p:graphicFrame>
        <p:nvGraphicFramePr>
          <p:cNvPr id="6" name="Table 5">
            <a:extLst>
              <a:ext uri="{FF2B5EF4-FFF2-40B4-BE49-F238E27FC236}">
                <a16:creationId xmlns:a16="http://schemas.microsoft.com/office/drawing/2014/main" id="{271DC03C-2EFC-AFC3-0B36-F105A64FC881}"/>
              </a:ext>
            </a:extLst>
          </p:cNvPr>
          <p:cNvGraphicFramePr>
            <a:graphicFrameLocks noGrp="1"/>
          </p:cNvGraphicFramePr>
          <p:nvPr>
            <p:extLst>
              <p:ext uri="{D42A27DB-BD31-4B8C-83A1-F6EECF244321}">
                <p14:modId xmlns:p14="http://schemas.microsoft.com/office/powerpoint/2010/main" val="3387966139"/>
              </p:ext>
            </p:extLst>
          </p:nvPr>
        </p:nvGraphicFramePr>
        <p:xfrm>
          <a:off x="606390" y="342900"/>
          <a:ext cx="11103009" cy="6013449"/>
        </p:xfrm>
        <a:graphic>
          <a:graphicData uri="http://schemas.openxmlformats.org/drawingml/2006/table">
            <a:tbl>
              <a:tblPr/>
              <a:tblGrid>
                <a:gridCol w="2134424">
                  <a:extLst>
                    <a:ext uri="{9D8B030D-6E8A-4147-A177-3AD203B41FA5}">
                      <a16:colId xmlns:a16="http://schemas.microsoft.com/office/drawing/2014/main" val="3789450308"/>
                    </a:ext>
                  </a:extLst>
                </a:gridCol>
                <a:gridCol w="8968585">
                  <a:extLst>
                    <a:ext uri="{9D8B030D-6E8A-4147-A177-3AD203B41FA5}">
                      <a16:colId xmlns:a16="http://schemas.microsoft.com/office/drawing/2014/main" val="3745112055"/>
                    </a:ext>
                  </a:extLst>
                </a:gridCol>
              </a:tblGrid>
              <a:tr h="44943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TOPIC</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KEY CONCEPTS / DEFINITIONS (ELABORATED WITH SUBTYPES)</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620163505"/>
                  </a:ext>
                </a:extLst>
              </a:tr>
              <a:tr h="178866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Recursion</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i="0" dirty="0">
                          <a:solidFill>
                            <a:schemeClr val="bg1"/>
                          </a:solidFill>
                          <a:latin typeface="Segoe UI" panose="020B0502040204020203" pitchFamily="34" charset="0"/>
                          <a:cs typeface="Segoe UI" panose="020B0502040204020203" pitchFamily="34" charset="0"/>
                        </a:rPr>
                        <a:t>Calling a function from itself. Subtypes / concerns: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Base case vs recursive case</a:t>
                      </a:r>
                      <a:r>
                        <a:rPr lang="en-IN" sz="1200" i="0" dirty="0">
                          <a:solidFill>
                            <a:schemeClr val="bg1"/>
                          </a:solidFill>
                          <a:latin typeface="Segoe UI" panose="020B0502040204020203" pitchFamily="34" charset="0"/>
                          <a:cs typeface="Segoe UI" panose="020B0502040204020203" pitchFamily="34" charset="0"/>
                        </a:rPr>
                        <a:t>: base case to stop recursion or infinite recursion results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Direct recursion</a:t>
                      </a:r>
                      <a:r>
                        <a:rPr lang="en-IN" sz="1200" i="0" dirty="0">
                          <a:solidFill>
                            <a:schemeClr val="bg1"/>
                          </a:solidFill>
                          <a:latin typeface="Segoe UI" panose="020B0502040204020203" pitchFamily="34" charset="0"/>
                          <a:cs typeface="Segoe UI" panose="020B0502040204020203" pitchFamily="34" charset="0"/>
                        </a:rPr>
                        <a:t> vs </a:t>
                      </a:r>
                      <a:r>
                        <a:rPr lang="en-IN" sz="1200" b="1" i="0" dirty="0">
                          <a:solidFill>
                            <a:schemeClr val="bg1"/>
                          </a:solidFill>
                          <a:latin typeface="Segoe UI" panose="020B0502040204020203" pitchFamily="34" charset="0"/>
                          <a:cs typeface="Segoe UI" panose="020B0502040204020203" pitchFamily="34" charset="0"/>
                        </a:rPr>
                        <a:t>indirect recursion</a:t>
                      </a:r>
                      <a:r>
                        <a:rPr lang="en-IN" sz="1200" i="0" dirty="0">
                          <a:solidFill>
                            <a:schemeClr val="bg1"/>
                          </a:solidFill>
                          <a:latin typeface="Segoe UI" panose="020B0502040204020203" pitchFamily="34" charset="0"/>
                          <a:cs typeface="Segoe UI" panose="020B0502040204020203" pitchFamily="34" charset="0"/>
                        </a:rPr>
                        <a:t> (function A calls B, B calls A)</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Tail recursion</a:t>
                      </a:r>
                      <a:r>
                        <a:rPr lang="en-IN" sz="1200" i="0" dirty="0">
                          <a:solidFill>
                            <a:schemeClr val="bg1"/>
                          </a:solidFill>
                          <a:latin typeface="Segoe UI" panose="020B0502040204020203" pitchFamily="34" charset="0"/>
                          <a:cs typeface="Segoe UI" panose="020B0502040204020203" pitchFamily="34" charset="0"/>
                        </a:rPr>
                        <a:t>: a style where recursive call is last action – note: Python does </a:t>
                      </a:r>
                      <a:r>
                        <a:rPr lang="en-IN" sz="1200" b="1" i="0" dirty="0">
                          <a:solidFill>
                            <a:schemeClr val="bg1"/>
                          </a:solidFill>
                          <a:latin typeface="Segoe UI" panose="020B0502040204020203" pitchFamily="34" charset="0"/>
                          <a:cs typeface="Segoe UI" panose="020B0502040204020203" pitchFamily="34" charset="0"/>
                        </a:rPr>
                        <a:t>not</a:t>
                      </a:r>
                      <a:r>
                        <a:rPr lang="en-IN" sz="1200" i="0" dirty="0">
                          <a:solidFill>
                            <a:schemeClr val="bg1"/>
                          </a:solidFill>
                          <a:latin typeface="Segoe UI" panose="020B0502040204020203" pitchFamily="34" charset="0"/>
                          <a:cs typeface="Segoe UI" panose="020B0502040204020203" pitchFamily="34" charset="0"/>
                        </a:rPr>
                        <a:t> optimize tail recursion by default – </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Working with recursion for factorial, Fibonacci, tree traversals, backtracking etc.</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Stack depth limit</a:t>
                      </a:r>
                      <a:r>
                        <a:rPr lang="en-IN" sz="1200" i="0" dirty="0">
                          <a:solidFill>
                            <a:schemeClr val="bg1"/>
                          </a:solidFill>
                          <a:latin typeface="Segoe UI" panose="020B0502040204020203" pitchFamily="34" charset="0"/>
                          <a:cs typeface="Segoe UI" panose="020B0502040204020203" pitchFamily="34" charset="0"/>
                        </a:rPr>
                        <a:t>: Python has maximum recursion depth; too deep causes </a:t>
                      </a:r>
                      <a:r>
                        <a:rPr lang="en-IN" sz="1200" i="0" dirty="0" err="1">
                          <a:solidFill>
                            <a:schemeClr val="bg1"/>
                          </a:solidFill>
                          <a:latin typeface="Segoe UI" panose="020B0502040204020203" pitchFamily="34" charset="0"/>
                          <a:cs typeface="Segoe UI" panose="020B0502040204020203" pitchFamily="34" charset="0"/>
                        </a:rPr>
                        <a:t>RecursionError</a:t>
                      </a:r>
                      <a:endParaRPr lang="en-IN" sz="1200" i="0" dirty="0">
                        <a:solidFill>
                          <a:schemeClr val="bg1"/>
                        </a:solidFill>
                        <a:latin typeface="Segoe UI" panose="020B0502040204020203" pitchFamily="34" charset="0"/>
                        <a:cs typeface="Segoe UI" panose="020B0502040204020203" pitchFamily="34" charset="0"/>
                      </a:endParaRP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Performance</a:t>
                      </a:r>
                      <a:r>
                        <a:rPr lang="en-IN" sz="1200" i="0" dirty="0">
                          <a:solidFill>
                            <a:schemeClr val="bg1"/>
                          </a:solidFill>
                          <a:latin typeface="Segoe UI" panose="020B0502040204020203" pitchFamily="34" charset="0"/>
                          <a:cs typeface="Segoe UI" panose="020B0502040204020203" pitchFamily="34" charset="0"/>
                        </a:rPr>
                        <a:t>: many recursive algorithms are expensive (exponential) if overlapping subproblems – can be optimized using </a:t>
                      </a:r>
                      <a:r>
                        <a:rPr lang="en-IN" sz="1200" i="0" dirty="0" err="1">
                          <a:solidFill>
                            <a:schemeClr val="bg1"/>
                          </a:solidFill>
                          <a:latin typeface="Segoe UI" panose="020B0502040204020203" pitchFamily="34" charset="0"/>
                          <a:cs typeface="Segoe UI" panose="020B0502040204020203" pitchFamily="34" charset="0"/>
                        </a:rPr>
                        <a:t>memoization</a:t>
                      </a:r>
                      <a:r>
                        <a:rPr lang="en-IN" sz="1200" i="0" dirty="0">
                          <a:solidFill>
                            <a:schemeClr val="bg1"/>
                          </a:solidFill>
                          <a:latin typeface="Segoe UI" panose="020B0502040204020203" pitchFamily="34" charset="0"/>
                          <a:cs typeface="Segoe UI" panose="020B0502040204020203" pitchFamily="34" charset="0"/>
                        </a:rPr>
                        <a:t> or converting to iteration</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Memory overhead</a:t>
                      </a:r>
                      <a:r>
                        <a:rPr lang="en-IN" sz="1200" i="0" dirty="0">
                          <a:solidFill>
                            <a:schemeClr val="bg1"/>
                          </a:solidFill>
                          <a:latin typeface="Segoe UI" panose="020B0502040204020203" pitchFamily="34" charset="0"/>
                          <a:cs typeface="Segoe UI" panose="020B0502040204020203" pitchFamily="34" charset="0"/>
                        </a:rPr>
                        <a:t> of call stack.</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67438808"/>
                  </a:ext>
                </a:extLst>
              </a:tr>
              <a:tr h="198667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Lambda</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i="0" dirty="0">
                          <a:solidFill>
                            <a:schemeClr val="bg1"/>
                          </a:solidFill>
                          <a:latin typeface="Segoe UI" panose="020B0502040204020203" pitchFamily="34" charset="0"/>
                          <a:cs typeface="Segoe UI" panose="020B0502040204020203" pitchFamily="34" charset="0"/>
                        </a:rPr>
                        <a:t>Anonymous function expression. Subtypes / constraints: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Defined using keyword lambda, syntax lambda </a:t>
                      </a:r>
                      <a:r>
                        <a:rPr lang="en-US" sz="1200" i="0" dirty="0" err="1">
                          <a:solidFill>
                            <a:schemeClr val="bg1"/>
                          </a:solidFill>
                          <a:latin typeface="Segoe UI" panose="020B0502040204020203" pitchFamily="34" charset="0"/>
                          <a:cs typeface="Segoe UI" panose="020B0502040204020203" pitchFamily="34" charset="0"/>
                        </a:rPr>
                        <a:t>args</a:t>
                      </a:r>
                      <a:r>
                        <a:rPr lang="en-US" sz="1200" i="0" dirty="0">
                          <a:solidFill>
                            <a:schemeClr val="bg1"/>
                          </a:solidFill>
                          <a:latin typeface="Segoe UI" panose="020B0502040204020203" pitchFamily="34" charset="0"/>
                          <a:cs typeface="Segoe UI" panose="020B0502040204020203" pitchFamily="34" charset="0"/>
                        </a:rPr>
                        <a:t>: expression</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Only a single expression allowed, no statements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Useful for small, throw-away functions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often passed to map, filter, sorted(key=…), etc.</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Can take multiple arguments, including default values, but complex logic is discouraged</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Return value is the expression result</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Readability issues; debugging harder</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Comparison with def functions: lambdas are limited; def can include multi-line code and statements; lambdas are objects too; scope rules apply.</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61648255"/>
                  </a:ext>
                </a:extLst>
              </a:tr>
              <a:tr h="178866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Strings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i="0" dirty="0">
                          <a:solidFill>
                            <a:schemeClr val="bg1"/>
                          </a:solidFill>
                          <a:latin typeface="Segoe UI" panose="020B0502040204020203" pitchFamily="34" charset="0"/>
                          <a:cs typeface="Segoe UI" panose="020B0502040204020203" pitchFamily="34" charset="0"/>
                        </a:rPr>
                        <a:t>Immutable sequences of Unicode characters. Subtypes / operations:</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Literal definitions: single quotes '…', double quotes "…", triple quotes '''…''' or """…""" (multi-line strings)</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Escape sequences (e.g. \n, \t, \\) and raw strings (r"…")</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String methods: lower, upper, strip, replace, find, split, join, format, f-strings (modern), .</a:t>
                      </a:r>
                      <a:r>
                        <a:rPr lang="en-IN" sz="1200" i="0" dirty="0" err="1">
                          <a:solidFill>
                            <a:schemeClr val="bg1"/>
                          </a:solidFill>
                          <a:latin typeface="Segoe UI" panose="020B0502040204020203" pitchFamily="34" charset="0"/>
                          <a:cs typeface="Segoe UI" panose="020B0502040204020203" pitchFamily="34" charset="0"/>
                        </a:rPr>
                        <a:t>startswith</a:t>
                      </a:r>
                      <a:r>
                        <a:rPr lang="en-IN" sz="1200" i="0" dirty="0">
                          <a:solidFill>
                            <a:schemeClr val="bg1"/>
                          </a:solidFill>
                          <a:latin typeface="Segoe UI" panose="020B0502040204020203" pitchFamily="34" charset="0"/>
                          <a:cs typeface="Segoe UI" panose="020B0502040204020203" pitchFamily="34" charset="0"/>
                        </a:rPr>
                        <a:t>(), .</a:t>
                      </a:r>
                      <a:r>
                        <a:rPr lang="en-IN" sz="1200" i="0" dirty="0" err="1">
                          <a:solidFill>
                            <a:schemeClr val="bg1"/>
                          </a:solidFill>
                          <a:latin typeface="Segoe UI" panose="020B0502040204020203" pitchFamily="34" charset="0"/>
                          <a:cs typeface="Segoe UI" panose="020B0502040204020203" pitchFamily="34" charset="0"/>
                        </a:rPr>
                        <a:t>endswith</a:t>
                      </a:r>
                      <a:r>
                        <a:rPr lang="en-IN" sz="1200" i="0" dirty="0">
                          <a:solidFill>
                            <a:schemeClr val="bg1"/>
                          </a:solidFill>
                          <a:latin typeface="Segoe UI" panose="020B0502040204020203" pitchFamily="34" charset="0"/>
                          <a:cs typeface="Segoe UI" panose="020B0502040204020203" pitchFamily="34" charset="0"/>
                        </a:rPr>
                        <a:t>(), etc</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Slicing and indexing; immutable so slicing returns new string</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Concatenation (using +) and repetition (using *)</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Immutability means modifying a character is not possible</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you create new strings - Encoding / decoding: encode(), decode(), Unicode, bytes conversion</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Edge cases: </a:t>
                      </a:r>
                      <a:r>
                        <a:rPr lang="en-IN" sz="1200" i="0" dirty="0">
                          <a:solidFill>
                            <a:schemeClr val="bg1"/>
                          </a:solidFill>
                          <a:latin typeface="Segoe UI" panose="020B0502040204020203" pitchFamily="34" charset="0"/>
                          <a:cs typeface="Segoe UI" panose="020B0502040204020203" pitchFamily="34" charset="0"/>
                        </a:rPr>
                        <a:t>Unicode combining characters, surrogate pairs, normalization.</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49244941"/>
                  </a:ext>
                </a:extLst>
              </a:tr>
            </a:tbl>
          </a:graphicData>
        </a:graphic>
      </p:graphicFrame>
    </p:spTree>
    <p:extLst>
      <p:ext uri="{BB962C8B-B14F-4D97-AF65-F5344CB8AC3E}">
        <p14:creationId xmlns:p14="http://schemas.microsoft.com/office/powerpoint/2010/main" val="2162327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E7C9B4-B996-5E36-A355-B6A76F13E64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35CD71-0F3F-4A6B-16D3-4EDD95EAF193}"/>
              </a:ext>
            </a:extLst>
          </p:cNvPr>
          <p:cNvSpPr>
            <a:spLocks noGrp="1"/>
          </p:cNvSpPr>
          <p:nvPr>
            <p:ph type="sldNum" sz="quarter" idx="12"/>
          </p:nvPr>
        </p:nvSpPr>
        <p:spPr/>
        <p:txBody>
          <a:bodyPr/>
          <a:lstStyle/>
          <a:p>
            <a:fld id="{A63E5F1B-06E8-40D9-B2EF-6EBB58D817FE}" type="slidenum">
              <a:rPr lang="en-IN" smtClean="0">
                <a:solidFill>
                  <a:schemeClr val="bg1"/>
                </a:solidFill>
              </a:rPr>
              <a:t>109</a:t>
            </a:fld>
            <a:endParaRPr lang="en-IN">
              <a:solidFill>
                <a:schemeClr val="bg1"/>
              </a:solidFill>
            </a:endParaRPr>
          </a:p>
        </p:txBody>
      </p:sp>
      <p:graphicFrame>
        <p:nvGraphicFramePr>
          <p:cNvPr id="6" name="Table 5">
            <a:extLst>
              <a:ext uri="{FF2B5EF4-FFF2-40B4-BE49-F238E27FC236}">
                <a16:creationId xmlns:a16="http://schemas.microsoft.com/office/drawing/2014/main" id="{B929DBF8-0B8E-50FB-D662-154E1823EE27}"/>
              </a:ext>
            </a:extLst>
          </p:cNvPr>
          <p:cNvGraphicFramePr>
            <a:graphicFrameLocks noGrp="1"/>
          </p:cNvGraphicFramePr>
          <p:nvPr>
            <p:extLst>
              <p:ext uri="{D42A27DB-BD31-4B8C-83A1-F6EECF244321}">
                <p14:modId xmlns:p14="http://schemas.microsoft.com/office/powerpoint/2010/main" val="3384486477"/>
              </p:ext>
            </p:extLst>
          </p:nvPr>
        </p:nvGraphicFramePr>
        <p:xfrm>
          <a:off x="606391" y="286438"/>
          <a:ext cx="10664792" cy="6069911"/>
        </p:xfrm>
        <a:graphic>
          <a:graphicData uri="http://schemas.openxmlformats.org/drawingml/2006/table">
            <a:tbl>
              <a:tblPr/>
              <a:tblGrid>
                <a:gridCol w="2050182">
                  <a:extLst>
                    <a:ext uri="{9D8B030D-6E8A-4147-A177-3AD203B41FA5}">
                      <a16:colId xmlns:a16="http://schemas.microsoft.com/office/drawing/2014/main" val="3789450308"/>
                    </a:ext>
                  </a:extLst>
                </a:gridCol>
                <a:gridCol w="8614610">
                  <a:extLst>
                    <a:ext uri="{9D8B030D-6E8A-4147-A177-3AD203B41FA5}">
                      <a16:colId xmlns:a16="http://schemas.microsoft.com/office/drawing/2014/main" val="3745112055"/>
                    </a:ext>
                  </a:extLst>
                </a:gridCol>
              </a:tblGrid>
              <a:tr h="469105">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TOPIC</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KEY CONCEPTS / DEFINITIONS (ELABORATED WITH SUBTYPES)</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620163505"/>
                  </a:ext>
                </a:extLst>
              </a:tr>
              <a:tr h="207360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Lists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i="0" dirty="0">
                          <a:solidFill>
                            <a:schemeClr val="bg1"/>
                          </a:solidFill>
                          <a:latin typeface="Segoe UI" panose="020B0502040204020203" pitchFamily="34" charset="0"/>
                          <a:cs typeface="Segoe UI" panose="020B0502040204020203" pitchFamily="34" charset="0"/>
                        </a:rPr>
                        <a:t>Mutable ordered sequence container. Subtypes / operations:</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Creation: literal [ ], list constructor list(…)</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Access: indexing, slicing - Adding / deleting: append(), extend(), insert(), remove(), pop(), clear()</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Other list methods: sort(), reverse(), count(), index()</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Nested lists (list of lists)</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Copying: shallow copy vs deep copy</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Iteration: simple loops, comprehensions, enumerate()</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Use in stack or queue patterns</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Performance: random access O(1), insertion/deletion at end O(1), in middle O(n) etc.</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Memory overlap if aliasing (two variables refer to same list).</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9734202"/>
                  </a:ext>
                </a:extLst>
              </a:tr>
              <a:tr h="1453600">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Tuples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i="0" dirty="0">
                          <a:solidFill>
                            <a:schemeClr val="bg1"/>
                          </a:solidFill>
                          <a:latin typeface="Segoe UI" panose="020B0502040204020203" pitchFamily="34" charset="0"/>
                          <a:cs typeface="Segoe UI" panose="020B0502040204020203" pitchFamily="34" charset="0"/>
                        </a:rPr>
                        <a:t>Immutable ordered sequence. Subtypes / operations:</a:t>
                      </a: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Creation:</a:t>
                      </a:r>
                      <a:r>
                        <a:rPr lang="en-US" sz="1200" i="0" dirty="0">
                          <a:solidFill>
                            <a:schemeClr val="bg1"/>
                          </a:solidFill>
                          <a:latin typeface="Segoe UI" panose="020B0502040204020203" pitchFamily="34" charset="0"/>
                          <a:cs typeface="Segoe UI" panose="020B0502040204020203" pitchFamily="34" charset="0"/>
                        </a:rPr>
                        <a:t> literal ( … ), single-element tuple needs trailing comma (x,)</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Access via indexing, slicing - Unlike list, no append or remove (immutable)</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Can contain heterogeneous types; can nest other tuples or mutable objects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Useful for fixed collections of data, multiple return values from functions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Tuples can be used as keys in </a:t>
                      </a:r>
                      <a:r>
                        <a:rPr lang="en-US" sz="1200" i="0" dirty="0" err="1">
                          <a:solidFill>
                            <a:schemeClr val="bg1"/>
                          </a:solidFill>
                          <a:latin typeface="Segoe UI" panose="020B0502040204020203" pitchFamily="34" charset="0"/>
                          <a:cs typeface="Segoe UI" panose="020B0502040204020203" pitchFamily="34" charset="0"/>
                        </a:rPr>
                        <a:t>dicts</a:t>
                      </a:r>
                      <a:r>
                        <a:rPr lang="en-US" sz="1200" i="0" dirty="0">
                          <a:solidFill>
                            <a:schemeClr val="bg1"/>
                          </a:solidFill>
                          <a:latin typeface="Segoe UI" panose="020B0502040204020203" pitchFamily="34" charset="0"/>
                          <a:cs typeface="Segoe UI" panose="020B0502040204020203" pitchFamily="34" charset="0"/>
                        </a:rPr>
                        <a:t> if all elements are </a:t>
                      </a:r>
                      <a:r>
                        <a:rPr lang="en-US" sz="1200" i="0" dirty="0" err="1">
                          <a:solidFill>
                            <a:schemeClr val="bg1"/>
                          </a:solidFill>
                          <a:latin typeface="Segoe UI" panose="020B0502040204020203" pitchFamily="34" charset="0"/>
                          <a:cs typeface="Segoe UI" panose="020B0502040204020203" pitchFamily="34" charset="0"/>
                        </a:rPr>
                        <a:t>hashable</a:t>
                      </a:r>
                      <a:endParaRPr lang="en-US" sz="1200" i="0" dirty="0">
                        <a:solidFill>
                          <a:schemeClr val="bg1"/>
                        </a:solidFill>
                        <a:latin typeface="Segoe UI" panose="020B0502040204020203" pitchFamily="34" charset="0"/>
                        <a:cs typeface="Segoe UI" panose="020B0502040204020203" pitchFamily="34" charset="0"/>
                      </a:endParaRPr>
                    </a:p>
                    <a:p>
                      <a:pPr marL="628650" lvl="1" indent="-171450">
                        <a:buFont typeface="Wingdings" panose="05000000000000000000" pitchFamily="2" charset="2"/>
                        <a:buChar char="§"/>
                      </a:pPr>
                      <a:r>
                        <a:rPr lang="en-US" sz="1200" b="1" i="0" dirty="0">
                          <a:solidFill>
                            <a:schemeClr val="bg1"/>
                          </a:solidFill>
                          <a:latin typeface="Segoe UI" panose="020B0502040204020203" pitchFamily="34" charset="0"/>
                          <a:cs typeface="Segoe UI" panose="020B0502040204020203" pitchFamily="34" charset="0"/>
                        </a:rPr>
                        <a:t>Memory and performance:</a:t>
                      </a:r>
                      <a:r>
                        <a:rPr lang="en-US" sz="1200" i="0" dirty="0">
                          <a:solidFill>
                            <a:schemeClr val="bg1"/>
                          </a:solidFill>
                          <a:latin typeface="Segoe UI" panose="020B0502040204020203" pitchFamily="34" charset="0"/>
                          <a:cs typeface="Segoe UI" panose="020B0502040204020203" pitchFamily="34" charset="0"/>
                        </a:rPr>
                        <a:t> smaller than lists generally; safer when no modifications needed.</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2624211"/>
                  </a:ext>
                </a:extLst>
              </a:tr>
              <a:tr h="207360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Dictionaries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i="0" dirty="0">
                          <a:solidFill>
                            <a:schemeClr val="bg1"/>
                          </a:solidFill>
                          <a:latin typeface="Segoe UI" panose="020B0502040204020203" pitchFamily="34" charset="0"/>
                          <a:cs typeface="Segoe UI" panose="020B0502040204020203" pitchFamily="34" charset="0"/>
                        </a:rPr>
                        <a:t>Key-value mapping type. Subtypes / important details:</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Keys: must be </a:t>
                      </a:r>
                      <a:r>
                        <a:rPr lang="en-IN" sz="1200" i="0" dirty="0" err="1">
                          <a:solidFill>
                            <a:schemeClr val="bg1"/>
                          </a:solidFill>
                          <a:latin typeface="Segoe UI" panose="020B0502040204020203" pitchFamily="34" charset="0"/>
                          <a:cs typeface="Segoe UI" panose="020B0502040204020203" pitchFamily="34" charset="0"/>
                        </a:rPr>
                        <a:t>hashable</a:t>
                      </a:r>
                      <a:r>
                        <a:rPr lang="en-IN" sz="1200" i="0" dirty="0">
                          <a:solidFill>
                            <a:schemeClr val="bg1"/>
                          </a:solidFill>
                          <a:latin typeface="Segoe UI" panose="020B0502040204020203" pitchFamily="34" charset="0"/>
                          <a:cs typeface="Segoe UI" panose="020B0502040204020203" pitchFamily="34" charset="0"/>
                        </a:rPr>
                        <a:t> types (immutable types, e.g. strings, numbers, tuples of </a:t>
                      </a:r>
                      <a:r>
                        <a:rPr lang="en-IN" sz="1200" i="0" dirty="0" err="1">
                          <a:solidFill>
                            <a:schemeClr val="bg1"/>
                          </a:solidFill>
                          <a:latin typeface="Segoe UI" panose="020B0502040204020203" pitchFamily="34" charset="0"/>
                          <a:cs typeface="Segoe UI" panose="020B0502040204020203" pitchFamily="34" charset="0"/>
                        </a:rPr>
                        <a:t>immutables</a:t>
                      </a:r>
                      <a:r>
                        <a:rPr lang="en-IN" sz="1200" i="0" dirty="0">
                          <a:solidFill>
                            <a:schemeClr val="bg1"/>
                          </a:solidFill>
                          <a:latin typeface="Segoe UI" panose="020B0502040204020203" pitchFamily="34" charset="0"/>
                          <a:cs typeface="Segoe UI" panose="020B0502040204020203" pitchFamily="34" charset="0"/>
                        </a:rPr>
                        <a:t>)</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Values: any type</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Creation: literal {key: </a:t>
                      </a:r>
                      <a:r>
                        <a:rPr lang="en-IN" sz="1200" i="0" dirty="0" err="1">
                          <a:solidFill>
                            <a:schemeClr val="bg1"/>
                          </a:solidFill>
                          <a:latin typeface="Segoe UI" panose="020B0502040204020203" pitchFamily="34" charset="0"/>
                          <a:cs typeface="Segoe UI" panose="020B0502040204020203" pitchFamily="34" charset="0"/>
                        </a:rPr>
                        <a:t>val</a:t>
                      </a:r>
                      <a:r>
                        <a:rPr lang="en-IN" sz="1200" i="0" dirty="0">
                          <a:solidFill>
                            <a:schemeClr val="bg1"/>
                          </a:solidFill>
                          <a:latin typeface="Segoe UI" panose="020B0502040204020203" pitchFamily="34" charset="0"/>
                          <a:cs typeface="Segoe UI" panose="020B0502040204020203" pitchFamily="34" charset="0"/>
                        </a:rPr>
                        <a:t>, …}, </a:t>
                      </a:r>
                      <a:r>
                        <a:rPr lang="en-IN" sz="1200" i="0" dirty="0" err="1">
                          <a:solidFill>
                            <a:schemeClr val="bg1"/>
                          </a:solidFill>
                          <a:latin typeface="Segoe UI" panose="020B0502040204020203" pitchFamily="34" charset="0"/>
                          <a:cs typeface="Segoe UI" panose="020B0502040204020203" pitchFamily="34" charset="0"/>
                        </a:rPr>
                        <a:t>dict</a:t>
                      </a:r>
                      <a:r>
                        <a:rPr lang="en-IN" sz="1200" i="0" dirty="0">
                          <a:solidFill>
                            <a:schemeClr val="bg1"/>
                          </a:solidFill>
                          <a:latin typeface="Segoe UI" panose="020B0502040204020203" pitchFamily="34" charset="0"/>
                          <a:cs typeface="Segoe UI" panose="020B0502040204020203" pitchFamily="34" charset="0"/>
                        </a:rPr>
                        <a:t>() constructor, comprehension {k: v for ...}</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Access: indexing via </a:t>
                      </a:r>
                      <a:r>
                        <a:rPr lang="en-IN" sz="1200" i="0" dirty="0" err="1">
                          <a:solidFill>
                            <a:schemeClr val="bg1"/>
                          </a:solidFill>
                          <a:latin typeface="Segoe UI" panose="020B0502040204020203" pitchFamily="34" charset="0"/>
                          <a:cs typeface="Segoe UI" panose="020B0502040204020203" pitchFamily="34" charset="0"/>
                        </a:rPr>
                        <a:t>dict</a:t>
                      </a:r>
                      <a:r>
                        <a:rPr lang="en-IN" sz="1200" i="0" dirty="0">
                          <a:solidFill>
                            <a:schemeClr val="bg1"/>
                          </a:solidFill>
                          <a:latin typeface="Segoe UI" panose="020B0502040204020203" pitchFamily="34" charset="0"/>
                          <a:cs typeface="Segoe UI" panose="020B0502040204020203" pitchFamily="34" charset="0"/>
                        </a:rPr>
                        <a:t>[key], or .get(key, default)</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Modifying: add/update via </a:t>
                      </a:r>
                      <a:r>
                        <a:rPr lang="en-IN" sz="1200" i="0" dirty="0" err="1">
                          <a:solidFill>
                            <a:schemeClr val="bg1"/>
                          </a:solidFill>
                          <a:latin typeface="Segoe UI" panose="020B0502040204020203" pitchFamily="34" charset="0"/>
                          <a:cs typeface="Segoe UI" panose="020B0502040204020203" pitchFamily="34" charset="0"/>
                        </a:rPr>
                        <a:t>dict</a:t>
                      </a:r>
                      <a:r>
                        <a:rPr lang="en-IN" sz="1200" i="0" dirty="0">
                          <a:solidFill>
                            <a:schemeClr val="bg1"/>
                          </a:solidFill>
                          <a:latin typeface="Segoe UI" panose="020B0502040204020203" pitchFamily="34" charset="0"/>
                          <a:cs typeface="Segoe UI" panose="020B0502040204020203" pitchFamily="34" charset="0"/>
                        </a:rPr>
                        <a:t>[key] = </a:t>
                      </a:r>
                      <a:r>
                        <a:rPr lang="en-IN" sz="1200" i="0" dirty="0" err="1">
                          <a:solidFill>
                            <a:schemeClr val="bg1"/>
                          </a:solidFill>
                          <a:latin typeface="Segoe UI" panose="020B0502040204020203" pitchFamily="34" charset="0"/>
                          <a:cs typeface="Segoe UI" panose="020B0502040204020203" pitchFamily="34" charset="0"/>
                        </a:rPr>
                        <a:t>val</a:t>
                      </a:r>
                      <a:r>
                        <a:rPr lang="en-IN" sz="1200" i="0" dirty="0">
                          <a:solidFill>
                            <a:schemeClr val="bg1"/>
                          </a:solidFill>
                          <a:latin typeface="Segoe UI" panose="020B0502040204020203" pitchFamily="34" charset="0"/>
                          <a:cs typeface="Segoe UI" panose="020B0502040204020203" pitchFamily="34" charset="0"/>
                        </a:rPr>
                        <a:t>, delete via del, .pop(), .clear()</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Iteration: .keys(), .values(), .items()</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Order: insertion order preserved in Python 3.7+; older versions did not guarantee this</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Use cases: lookups, grouping, JSON data, frequency counting</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Memory &amp; performance: average O(1) lookup times; large dictionaries have overhead.</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4888560"/>
                  </a:ext>
                </a:extLst>
              </a:tr>
            </a:tbl>
          </a:graphicData>
        </a:graphic>
      </p:graphicFrame>
    </p:spTree>
    <p:extLst>
      <p:ext uri="{BB962C8B-B14F-4D97-AF65-F5344CB8AC3E}">
        <p14:creationId xmlns:p14="http://schemas.microsoft.com/office/powerpoint/2010/main" val="380964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EA8756B-E707-DA23-E72B-E84A8E322B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15370A-C95D-7CE6-9AB3-07EF778DC3A9}"/>
              </a:ext>
            </a:extLst>
          </p:cNvPr>
          <p:cNvSpPr>
            <a:spLocks noGrp="1"/>
          </p:cNvSpPr>
          <p:nvPr>
            <p:ph type="sldNum" sz="quarter" idx="12"/>
          </p:nvPr>
        </p:nvSpPr>
        <p:spPr/>
        <p:txBody>
          <a:bodyPr/>
          <a:lstStyle/>
          <a:p>
            <a:fld id="{A63E5F1B-06E8-40D9-B2EF-6EBB58D817FE}" type="slidenum">
              <a:rPr lang="en-IN" smtClean="0">
                <a:solidFill>
                  <a:schemeClr val="bg1"/>
                </a:solidFill>
              </a:rPr>
              <a:t>11</a:t>
            </a:fld>
            <a:endParaRPr lang="en-IN">
              <a:solidFill>
                <a:schemeClr val="bg1"/>
              </a:solidFill>
            </a:endParaRPr>
          </a:p>
        </p:txBody>
      </p:sp>
      <p:sp>
        <p:nvSpPr>
          <p:cNvPr id="2" name="Rectangle 1">
            <a:extLst>
              <a:ext uri="{FF2B5EF4-FFF2-40B4-BE49-F238E27FC236}">
                <a16:creationId xmlns:a16="http://schemas.microsoft.com/office/drawing/2014/main" id="{64CAEFD5-A6E1-9389-40DD-4B86B3B9365F}"/>
              </a:ext>
            </a:extLst>
          </p:cNvPr>
          <p:cNvSpPr/>
          <p:nvPr/>
        </p:nvSpPr>
        <p:spPr>
          <a:xfrm>
            <a:off x="203889" y="639523"/>
            <a:ext cx="11784222" cy="5716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1. Explain how a product goes from concept to launch.</a:t>
            </a:r>
          </a:p>
          <a:p>
            <a:pPr algn="just"/>
            <a:r>
              <a:rPr lang="en-US" sz="1200" dirty="0">
                <a:solidFill>
                  <a:schemeClr val="bg1"/>
                </a:solidFill>
                <a:latin typeface="Segoe UI" panose="020B0502040204020203" pitchFamily="34" charset="0"/>
                <a:cs typeface="Segoe UI" panose="020B0502040204020203" pitchFamily="34" charset="0"/>
              </a:rPr>
              <a:t>A successful product journey begins with identifying a market problem or opportunity through user research, competitive analysis, and stakeholder conversations. For example, to enhance programmatic campaign </a:t>
            </a:r>
            <a:r>
              <a:rPr lang="en-US" sz="1200" dirty="0" err="1">
                <a:solidFill>
                  <a:schemeClr val="bg1"/>
                </a:solidFill>
                <a:latin typeface="Segoe UI" panose="020B0502040204020203" pitchFamily="34" charset="0"/>
                <a:cs typeface="Segoe UI" panose="020B0502040204020203" pitchFamily="34" charset="0"/>
              </a:rPr>
              <a:t>optimisation</a:t>
            </a:r>
            <a:r>
              <a:rPr lang="en-US" sz="1200" dirty="0">
                <a:solidFill>
                  <a:schemeClr val="bg1"/>
                </a:solidFill>
                <a:latin typeface="Segoe UI" panose="020B0502040204020203" pitchFamily="34" charset="0"/>
                <a:cs typeface="Segoe UI" panose="020B0502040204020203" pitchFamily="34" charset="0"/>
              </a:rPr>
              <a:t>, I’d first validate the problem and define personas by gathering input from traders, marketers, and sales. Next, I’d work collaboratively to develop a requirements document, clarifying the value proposition and success metrics (like improvement in </a:t>
            </a:r>
            <a:r>
              <a:rPr lang="en-US" sz="1200" dirty="0" err="1">
                <a:solidFill>
                  <a:schemeClr val="bg1"/>
                </a:solidFill>
                <a:latin typeface="Segoe UI" panose="020B0502040204020203" pitchFamily="34" charset="0"/>
                <a:cs typeface="Segoe UI" panose="020B0502040204020203" pitchFamily="34" charset="0"/>
              </a:rPr>
              <a:t>optimisation</a:t>
            </a:r>
            <a:r>
              <a:rPr lang="en-US" sz="1200" dirty="0">
                <a:solidFill>
                  <a:schemeClr val="bg1"/>
                </a:solidFill>
                <a:latin typeface="Segoe UI" panose="020B0502040204020203" pitchFamily="34" charset="0"/>
                <a:cs typeface="Segoe UI" panose="020B0502040204020203" pitchFamily="34" charset="0"/>
              </a:rPr>
              <a:t> efficacy or user adoption). Then, I would coordinate ideation sessions with cross-functional teams—engineering, data science, UX/UI—to refine solutions and ensure technical feasibility.​​ After agreeing on a feature set and roadmap based on impact and effort, I’d oversee the agile development process, holding regular sprint reviews and incorporating stakeholder feedback. Ensuring thorough QA and running A/B pilots are critical before a phased launch and full go-live. Post-launch, I’d rigorously monitor product analytics, track adoption/KPIs, and iterate rapidly using learnings for further enhancements.​​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2. How do you prioritize features for a new product or update?</a:t>
            </a:r>
          </a:p>
          <a:p>
            <a:pPr algn="just"/>
            <a:r>
              <a:rPr lang="en-US" sz="1200" dirty="0">
                <a:solidFill>
                  <a:schemeClr val="bg1"/>
                </a:solidFill>
                <a:latin typeface="Segoe UI" panose="020B0502040204020203" pitchFamily="34" charset="0"/>
                <a:cs typeface="Segoe UI" panose="020B0502040204020203" pitchFamily="34" charset="0"/>
              </a:rPr>
              <a:t>I use a data-driven prioritization approach involving frameworks like RICE (Reach, Impact, Confidence, Effort) and </a:t>
            </a:r>
            <a:r>
              <a:rPr lang="en-US" sz="1200" dirty="0" err="1">
                <a:solidFill>
                  <a:schemeClr val="bg1"/>
                </a:solidFill>
                <a:latin typeface="Segoe UI" panose="020B0502040204020203" pitchFamily="34" charset="0"/>
                <a:cs typeface="Segoe UI" panose="020B0502040204020203" pitchFamily="34" charset="0"/>
              </a:rPr>
              <a:t>MoSCoW</a:t>
            </a:r>
            <a:r>
              <a:rPr lang="en-US" sz="1200" dirty="0">
                <a:solidFill>
                  <a:schemeClr val="bg1"/>
                </a:solidFill>
                <a:latin typeface="Segoe UI" panose="020B0502040204020203" pitchFamily="34" charset="0"/>
                <a:cs typeface="Segoe UI" panose="020B0502040204020203" pitchFamily="34" charset="0"/>
              </a:rPr>
              <a:t> (Must have, Should have, Could have, Won’t have). I start with stakeholder interviews (product leads, end users, sales), documenting each need and associating business value—for example, anticipated lift in campaign performance. Quantitative metrics such as user impact, revenue potential, resourcing needs, and technical complexity are assigned scores. Decisions are made transparently—features that reduce operational bottlenecks or enable significant </a:t>
            </a:r>
            <a:r>
              <a:rPr lang="en-US" sz="1200" dirty="0" err="1">
                <a:solidFill>
                  <a:schemeClr val="bg1"/>
                </a:solidFill>
                <a:latin typeface="Segoe UI" panose="020B0502040204020203" pitchFamily="34" charset="0"/>
                <a:cs typeface="Segoe UI" panose="020B0502040204020203" pitchFamily="34" charset="0"/>
              </a:rPr>
              <a:t>optimisation</a:t>
            </a:r>
            <a:r>
              <a:rPr lang="en-US" sz="1200" dirty="0">
                <a:solidFill>
                  <a:schemeClr val="bg1"/>
                </a:solidFill>
                <a:latin typeface="Segoe UI" panose="020B0502040204020203" pitchFamily="34" charset="0"/>
                <a:cs typeface="Segoe UI" panose="020B0502040204020203" pitchFamily="34" charset="0"/>
              </a:rPr>
              <a:t> improvements are prioritized. For example, if building an AI-driven bidding strategy promises the highest return, it moves forward, while minor UI tweaks are deprioritized. I iterate the roadmap monthly, ensuring alignment with business OKRs (Objectives and Key Results), and always communicate trade-offs with stakeholders.​​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3. How do you handle conflicting priorities between different teams?</a:t>
            </a:r>
          </a:p>
          <a:p>
            <a:pPr algn="just"/>
            <a:r>
              <a:rPr lang="en-US" sz="1200" dirty="0">
                <a:solidFill>
                  <a:schemeClr val="bg1"/>
                </a:solidFill>
                <a:latin typeface="Segoe UI" panose="020B0502040204020203" pitchFamily="34" charset="0"/>
                <a:cs typeface="Segoe UI" panose="020B0502040204020203" pitchFamily="34" charset="0"/>
              </a:rPr>
              <a:t>When faced with conflicting priorities, such as engineering needing to address tech debt while sales pushes for new features, I first ensure open dialogue. I gather data to frame the trade-offs—quantifying lost revenue due to tech debt versus potential incremental sales from new features. Facilitating a workshop with both teams, I use data and business impact to mediate and reach consensus. If the conflict persists, I escalate strategically, presenting options and their business implications to leadership for a decision, always maintaining transparency. I document rationale for decisions to build trust, and ensure both teams feel heard and aligned to overall product goals. This approach balances short-term gains with long-term product health.​​</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4. Describe your experience with analytics in product management.</a:t>
            </a:r>
          </a:p>
          <a:p>
            <a:pPr algn="just"/>
            <a:r>
              <a:rPr lang="en-US" sz="1200" dirty="0">
                <a:solidFill>
                  <a:schemeClr val="bg1"/>
                </a:solidFill>
                <a:latin typeface="Segoe UI" panose="020B0502040204020203" pitchFamily="34" charset="0"/>
                <a:cs typeface="Segoe UI" panose="020B0502040204020203" pitchFamily="34" charset="0"/>
              </a:rPr>
              <a:t>Analytics is central to every product decision I make. In past projects, I used data to monitor key KPIs, such as CTR, ROAS, and feature adoption metrics, ensuring features directly tied to measurable outcomes. For example, when launching an </a:t>
            </a:r>
            <a:r>
              <a:rPr lang="en-US" sz="1200" dirty="0" err="1">
                <a:solidFill>
                  <a:schemeClr val="bg1"/>
                </a:solidFill>
                <a:latin typeface="Segoe UI" panose="020B0502040204020203" pitchFamily="34" charset="0"/>
                <a:cs typeface="Segoe UI" panose="020B0502040204020203" pitchFamily="34" charset="0"/>
              </a:rPr>
              <a:t>optimisation</a:t>
            </a:r>
            <a:r>
              <a:rPr lang="en-US" sz="1200" dirty="0">
                <a:solidFill>
                  <a:schemeClr val="bg1"/>
                </a:solidFill>
                <a:latin typeface="Segoe UI" panose="020B0502040204020203" pitchFamily="34" charset="0"/>
                <a:cs typeface="Segoe UI" panose="020B0502040204020203" pitchFamily="34" charset="0"/>
              </a:rPr>
              <a:t> automation tool, I defined baseline metrics, designed dashboard tracking with the data team, and set up weekly reviews to quickly pivot based on data insights. I am proficient with SQL, Excel, and BI tools for exploring user cohort behavior, running A/B tests, and generating actionable insights. In one instance, analytics revealed a drop in adoption post-update; deeper exploration attributed it to UX friction, leading to targeted redesigns that reversed the trend.​​</a:t>
            </a:r>
          </a:p>
        </p:txBody>
      </p:sp>
      <p:sp>
        <p:nvSpPr>
          <p:cNvPr id="3" name="Rectangle 2">
            <a:extLst>
              <a:ext uri="{FF2B5EF4-FFF2-40B4-BE49-F238E27FC236}">
                <a16:creationId xmlns:a16="http://schemas.microsoft.com/office/drawing/2014/main" id="{B36E6784-E069-3B96-18E7-472BD979D574}"/>
              </a:ext>
            </a:extLst>
          </p:cNvPr>
          <p:cNvSpPr/>
          <p:nvPr/>
        </p:nvSpPr>
        <p:spPr>
          <a:xfrm>
            <a:off x="4419600" y="143221"/>
            <a:ext cx="3352800"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egoe UI" panose="020B0502040204020203" pitchFamily="34" charset="0"/>
                <a:cs typeface="Segoe UI" panose="020B0502040204020203" pitchFamily="34" charset="0"/>
              </a:rPr>
              <a:t>TECHNICAL 1</a:t>
            </a:r>
            <a:endParaRPr lang="en-IN" sz="1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41910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0169A9-E9DF-A7EE-8CD1-9993619977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22DC7D-3AE9-F445-3856-4BAD316BDC68}"/>
              </a:ext>
            </a:extLst>
          </p:cNvPr>
          <p:cNvSpPr>
            <a:spLocks noGrp="1"/>
          </p:cNvSpPr>
          <p:nvPr>
            <p:ph type="sldNum" sz="quarter" idx="12"/>
          </p:nvPr>
        </p:nvSpPr>
        <p:spPr/>
        <p:txBody>
          <a:bodyPr/>
          <a:lstStyle/>
          <a:p>
            <a:fld id="{A63E5F1B-06E8-40D9-B2EF-6EBB58D817FE}" type="slidenum">
              <a:rPr lang="en-IN" smtClean="0">
                <a:solidFill>
                  <a:schemeClr val="bg1"/>
                </a:solidFill>
              </a:rPr>
              <a:t>110</a:t>
            </a:fld>
            <a:endParaRPr lang="en-IN">
              <a:solidFill>
                <a:schemeClr val="bg1"/>
              </a:solidFill>
            </a:endParaRPr>
          </a:p>
        </p:txBody>
      </p:sp>
      <p:graphicFrame>
        <p:nvGraphicFramePr>
          <p:cNvPr id="6" name="Table 5">
            <a:extLst>
              <a:ext uri="{FF2B5EF4-FFF2-40B4-BE49-F238E27FC236}">
                <a16:creationId xmlns:a16="http://schemas.microsoft.com/office/drawing/2014/main" id="{218EBF36-1852-E68E-DDBF-E8108C90F8E5}"/>
              </a:ext>
            </a:extLst>
          </p:cNvPr>
          <p:cNvGraphicFramePr>
            <a:graphicFrameLocks noGrp="1"/>
          </p:cNvGraphicFramePr>
          <p:nvPr>
            <p:extLst>
              <p:ext uri="{D42A27DB-BD31-4B8C-83A1-F6EECF244321}">
                <p14:modId xmlns:p14="http://schemas.microsoft.com/office/powerpoint/2010/main" val="2567699390"/>
              </p:ext>
            </p:extLst>
          </p:nvPr>
        </p:nvGraphicFramePr>
        <p:xfrm>
          <a:off x="606391" y="718171"/>
          <a:ext cx="10664792" cy="5307243"/>
        </p:xfrm>
        <a:graphic>
          <a:graphicData uri="http://schemas.openxmlformats.org/drawingml/2006/table">
            <a:tbl>
              <a:tblPr/>
              <a:tblGrid>
                <a:gridCol w="2050182">
                  <a:extLst>
                    <a:ext uri="{9D8B030D-6E8A-4147-A177-3AD203B41FA5}">
                      <a16:colId xmlns:a16="http://schemas.microsoft.com/office/drawing/2014/main" val="3789450308"/>
                    </a:ext>
                  </a:extLst>
                </a:gridCol>
                <a:gridCol w="8614610">
                  <a:extLst>
                    <a:ext uri="{9D8B030D-6E8A-4147-A177-3AD203B41FA5}">
                      <a16:colId xmlns:a16="http://schemas.microsoft.com/office/drawing/2014/main" val="3745112055"/>
                    </a:ext>
                  </a:extLst>
                </a:gridCol>
              </a:tblGrid>
              <a:tr h="515466">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TOPIC</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KEY CONCEPTS / DEFINITIONS (ELABORATED WITH SUBTYPES)</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620163505"/>
                  </a:ext>
                </a:extLst>
              </a:tr>
              <a:tr h="915981">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Sets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i="0" dirty="0">
                          <a:solidFill>
                            <a:schemeClr val="bg1"/>
                          </a:solidFill>
                          <a:latin typeface="Segoe UI" panose="020B0502040204020203" pitchFamily="34" charset="0"/>
                          <a:cs typeface="Segoe UI" panose="020B0502040204020203" pitchFamily="34" charset="0"/>
                        </a:rPr>
                        <a:t>Unordered collection of unique elements. Subtypes / variations:</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Mutable set, immutable </a:t>
                      </a:r>
                      <a:r>
                        <a:rPr lang="en-IN" sz="1200" i="0" dirty="0" err="1">
                          <a:solidFill>
                            <a:schemeClr val="bg1"/>
                          </a:solidFill>
                          <a:latin typeface="Segoe UI" panose="020B0502040204020203" pitchFamily="34" charset="0"/>
                          <a:cs typeface="Segoe UI" panose="020B0502040204020203" pitchFamily="34" charset="0"/>
                        </a:rPr>
                        <a:t>frozenset</a:t>
                      </a:r>
                      <a:endParaRPr lang="en-IN" sz="1200" i="0" dirty="0">
                        <a:solidFill>
                          <a:schemeClr val="bg1"/>
                        </a:solidFill>
                        <a:latin typeface="Segoe UI" panose="020B0502040204020203" pitchFamily="34" charset="0"/>
                        <a:cs typeface="Segoe UI" panose="020B0502040204020203" pitchFamily="34" charset="0"/>
                      </a:endParaRP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Creation: literal {…}, set(</a:t>
                      </a:r>
                      <a:r>
                        <a:rPr lang="en-IN" sz="1200" i="0" dirty="0" err="1">
                          <a:solidFill>
                            <a:schemeClr val="bg1"/>
                          </a:solidFill>
                          <a:latin typeface="Segoe UI" panose="020B0502040204020203" pitchFamily="34" charset="0"/>
                          <a:cs typeface="Segoe UI" panose="020B0502040204020203" pitchFamily="34" charset="0"/>
                        </a:rPr>
                        <a:t>iterable</a:t>
                      </a:r>
                      <a:r>
                        <a:rPr lang="en-IN" sz="1200" i="0" dirty="0">
                          <a:solidFill>
                            <a:schemeClr val="bg1"/>
                          </a:solidFill>
                          <a:latin typeface="Segoe UI" panose="020B0502040204020203" pitchFamily="34" charset="0"/>
                          <a:cs typeface="Segoe UI" panose="020B0502040204020203" pitchFamily="34" charset="0"/>
                        </a:rPr>
                        <a:t>), </a:t>
                      </a:r>
                      <a:r>
                        <a:rPr lang="en-IN" sz="1200" i="0" dirty="0" err="1">
                          <a:solidFill>
                            <a:schemeClr val="bg1"/>
                          </a:solidFill>
                          <a:latin typeface="Segoe UI" panose="020B0502040204020203" pitchFamily="34" charset="0"/>
                          <a:cs typeface="Segoe UI" panose="020B0502040204020203" pitchFamily="34" charset="0"/>
                        </a:rPr>
                        <a:t>frozenset</a:t>
                      </a:r>
                      <a:r>
                        <a:rPr lang="en-IN" sz="1200" i="0" dirty="0">
                          <a:solidFill>
                            <a:schemeClr val="bg1"/>
                          </a:solidFill>
                          <a:latin typeface="Segoe UI" panose="020B0502040204020203" pitchFamily="34" charset="0"/>
                          <a:cs typeface="Segoe UI" panose="020B0502040204020203" pitchFamily="34" charset="0"/>
                        </a:rPr>
                        <a:t>(</a:t>
                      </a:r>
                      <a:r>
                        <a:rPr lang="en-IN" sz="1200" i="0" dirty="0" err="1">
                          <a:solidFill>
                            <a:schemeClr val="bg1"/>
                          </a:solidFill>
                          <a:latin typeface="Segoe UI" panose="020B0502040204020203" pitchFamily="34" charset="0"/>
                          <a:cs typeface="Segoe UI" panose="020B0502040204020203" pitchFamily="34" charset="0"/>
                        </a:rPr>
                        <a:t>iterable</a:t>
                      </a:r>
                      <a:r>
                        <a:rPr lang="en-IN" sz="1200" i="0" dirty="0">
                          <a:solidFill>
                            <a:schemeClr val="bg1"/>
                          </a:solidFill>
                          <a:latin typeface="Segoe UI" panose="020B0502040204020203" pitchFamily="34" charset="0"/>
                          <a:cs typeface="Segoe UI" panose="020B0502040204020203" pitchFamily="34" charset="0"/>
                        </a:rPr>
                        <a:t>)</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Operations: membership testing, addition (.add()), removal (.remove(), .discard()), set arithmetic: union (`</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56538281"/>
                  </a:ext>
                </a:extLst>
              </a:tr>
              <a:tr h="159725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Arrays</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i="0" dirty="0">
                          <a:solidFill>
                            <a:schemeClr val="bg1"/>
                          </a:solidFill>
                          <a:latin typeface="Segoe UI" panose="020B0502040204020203" pitchFamily="34" charset="0"/>
                          <a:cs typeface="Segoe UI" panose="020B0502040204020203" pitchFamily="34" charset="0"/>
                        </a:rPr>
                        <a:t>“Array” meaning different things depending on context in Python. Subtypes / differences: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Built-in list often used like arrays (dynamic, heterogeneous)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array module: typed arrays (elements of same numeric type), more efficient for large number of numeric elements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Third-party libraries: e.g. </a:t>
                      </a:r>
                      <a:r>
                        <a:rPr lang="en-US" sz="1200" b="1" i="0" dirty="0">
                          <a:solidFill>
                            <a:schemeClr val="bg1"/>
                          </a:solidFill>
                          <a:latin typeface="Segoe UI" panose="020B0502040204020203" pitchFamily="34" charset="0"/>
                          <a:cs typeface="Segoe UI" panose="020B0502040204020203" pitchFamily="34" charset="0"/>
                        </a:rPr>
                        <a:t>NumPy arrays</a:t>
                      </a:r>
                      <a:r>
                        <a:rPr lang="en-US" sz="1200" i="0" dirty="0">
                          <a:solidFill>
                            <a:schemeClr val="bg1"/>
                          </a:solidFill>
                          <a:latin typeface="Segoe UI" panose="020B0502040204020203" pitchFamily="34" charset="0"/>
                          <a:cs typeface="Segoe UI" panose="020B0502040204020203" pitchFamily="34" charset="0"/>
                        </a:rPr>
                        <a:t> with fixed size, homogeneous type, vectorized operations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Memory views / buffers when dealing with binary data</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Use cases: performance-sensitive numeric computations, large datasets</a:t>
                      </a:r>
                    </a:p>
                    <a:p>
                      <a:pPr marL="628650" lvl="1" indent="-171450">
                        <a:buFont typeface="Wingdings" panose="05000000000000000000" pitchFamily="2" charset="2"/>
                        <a:buChar char="§"/>
                      </a:pPr>
                      <a:r>
                        <a:rPr lang="en-US" sz="1200" i="0" dirty="0">
                          <a:solidFill>
                            <a:schemeClr val="bg1"/>
                          </a:solidFill>
                          <a:latin typeface="Segoe UI" panose="020B0502040204020203" pitchFamily="34" charset="0"/>
                          <a:cs typeface="Segoe UI" panose="020B0502040204020203" pitchFamily="34" charset="0"/>
                        </a:rPr>
                        <a:t>Differences: list operations vs array operations; broadcasting </a:t>
                      </a:r>
                      <a:r>
                        <a:rPr lang="en-US" sz="1200" i="0" dirty="0" err="1">
                          <a:solidFill>
                            <a:schemeClr val="bg1"/>
                          </a:solidFill>
                          <a:latin typeface="Segoe UI" panose="020B0502040204020203" pitchFamily="34" charset="0"/>
                          <a:cs typeface="Segoe UI" panose="020B0502040204020203" pitchFamily="34" charset="0"/>
                        </a:rPr>
                        <a:t>etc</a:t>
                      </a:r>
                      <a:r>
                        <a:rPr lang="en-US" sz="1200" i="0" dirty="0">
                          <a:solidFill>
                            <a:schemeClr val="bg1"/>
                          </a:solidFill>
                          <a:latin typeface="Segoe UI" panose="020B0502040204020203" pitchFamily="34" charset="0"/>
                          <a:cs typeface="Segoe UI" panose="020B0502040204020203" pitchFamily="34" charset="0"/>
                        </a:rPr>
                        <a:t> in NumPy; trade off flexibility vs speed.</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6286610"/>
                  </a:ext>
                </a:extLst>
              </a:tr>
              <a:tr h="2278537">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Python List Comprehension</a:t>
                      </a:r>
                      <a:endParaRPr lang="en-IN" sz="1200" dirty="0">
                        <a:solidFill>
                          <a:schemeClr val="bg1"/>
                        </a:solidFill>
                        <a:latin typeface="Segoe UI" panose="020B0502040204020203" pitchFamily="34" charset="0"/>
                        <a:cs typeface="Segoe UI" panose="020B0502040204020203" pitchFamily="34" charset="0"/>
                      </a:endParaRP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i="0" dirty="0">
                          <a:solidFill>
                            <a:schemeClr val="bg1"/>
                          </a:solidFill>
                          <a:latin typeface="Segoe UI" panose="020B0502040204020203" pitchFamily="34" charset="0"/>
                          <a:cs typeface="Segoe UI" panose="020B0502040204020203" pitchFamily="34" charset="0"/>
                        </a:rPr>
                        <a:t>Compact syntax to generate new lists. Key subtypes / variations: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Basic comprehension: </a:t>
                      </a:r>
                      <a:r>
                        <a:rPr lang="en-IN" sz="1200" i="0" dirty="0">
                          <a:solidFill>
                            <a:schemeClr val="bg1"/>
                          </a:solidFill>
                          <a:latin typeface="Segoe UI" panose="020B0502040204020203" pitchFamily="34" charset="0"/>
                          <a:cs typeface="Segoe UI" panose="020B0502040204020203" pitchFamily="34" charset="0"/>
                        </a:rPr>
                        <a:t>[ expression for item in </a:t>
                      </a:r>
                      <a:r>
                        <a:rPr lang="en-IN" sz="1200" i="0" dirty="0" err="1">
                          <a:solidFill>
                            <a:schemeClr val="bg1"/>
                          </a:solidFill>
                          <a:latin typeface="Segoe UI" panose="020B0502040204020203" pitchFamily="34" charset="0"/>
                          <a:cs typeface="Segoe UI" panose="020B0502040204020203" pitchFamily="34" charset="0"/>
                        </a:rPr>
                        <a:t>iterable</a:t>
                      </a:r>
                      <a:r>
                        <a:rPr lang="en-IN" sz="1200" i="0" dirty="0">
                          <a:solidFill>
                            <a:schemeClr val="bg1"/>
                          </a:solidFill>
                          <a:latin typeface="Segoe UI" panose="020B0502040204020203" pitchFamily="34" charset="0"/>
                          <a:cs typeface="Segoe UI" panose="020B0502040204020203" pitchFamily="34" charset="0"/>
                        </a:rPr>
                        <a:t> ]</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With condition / filter:</a:t>
                      </a:r>
                      <a:r>
                        <a:rPr lang="en-IN" sz="1200" i="0" dirty="0">
                          <a:solidFill>
                            <a:schemeClr val="bg1"/>
                          </a:solidFill>
                          <a:latin typeface="Segoe UI" panose="020B0502040204020203" pitchFamily="34" charset="0"/>
                          <a:cs typeface="Segoe UI" panose="020B0502040204020203" pitchFamily="34" charset="0"/>
                        </a:rPr>
                        <a:t> [ expression for item in </a:t>
                      </a:r>
                      <a:r>
                        <a:rPr lang="en-IN" sz="1200" i="0" dirty="0" err="1">
                          <a:solidFill>
                            <a:schemeClr val="bg1"/>
                          </a:solidFill>
                          <a:latin typeface="Segoe UI" panose="020B0502040204020203" pitchFamily="34" charset="0"/>
                          <a:cs typeface="Segoe UI" panose="020B0502040204020203" pitchFamily="34" charset="0"/>
                        </a:rPr>
                        <a:t>iterable</a:t>
                      </a:r>
                      <a:r>
                        <a:rPr lang="en-IN" sz="1200" i="0" dirty="0">
                          <a:solidFill>
                            <a:schemeClr val="bg1"/>
                          </a:solidFill>
                          <a:latin typeface="Segoe UI" panose="020B0502040204020203" pitchFamily="34" charset="0"/>
                          <a:cs typeface="Segoe UI" panose="020B0502040204020203" pitchFamily="34" charset="0"/>
                        </a:rPr>
                        <a:t> if condition ]</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Nested comprehensions: </a:t>
                      </a:r>
                      <a:r>
                        <a:rPr lang="en-IN" sz="1200" i="0" dirty="0">
                          <a:solidFill>
                            <a:schemeClr val="bg1"/>
                          </a:solidFill>
                          <a:latin typeface="Segoe UI" panose="020B0502040204020203" pitchFamily="34" charset="0"/>
                          <a:cs typeface="Segoe UI" panose="020B0502040204020203" pitchFamily="34" charset="0"/>
                        </a:rPr>
                        <a:t>comprehension inside comprehension (e.g. flattening nested lists)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Using multiple </a:t>
                      </a:r>
                      <a:r>
                        <a:rPr lang="en-IN" sz="1200" b="1" i="0" dirty="0" err="1">
                          <a:solidFill>
                            <a:schemeClr val="bg1"/>
                          </a:solidFill>
                          <a:latin typeface="Segoe UI" panose="020B0502040204020203" pitchFamily="34" charset="0"/>
                          <a:cs typeface="Segoe UI" panose="020B0502040204020203" pitchFamily="34" charset="0"/>
                        </a:rPr>
                        <a:t>iterables</a:t>
                      </a:r>
                      <a:r>
                        <a:rPr lang="en-IN" sz="1200" b="1" i="0" dirty="0">
                          <a:solidFill>
                            <a:schemeClr val="bg1"/>
                          </a:solidFill>
                          <a:latin typeface="Segoe UI" panose="020B0502040204020203" pitchFamily="34" charset="0"/>
                          <a:cs typeface="Segoe UI" panose="020B0502040204020203" pitchFamily="34" charset="0"/>
                        </a:rPr>
                        <a:t>: </a:t>
                      </a:r>
                      <a:r>
                        <a:rPr lang="en-IN" sz="1200" i="0" dirty="0">
                          <a:solidFill>
                            <a:schemeClr val="bg1"/>
                          </a:solidFill>
                          <a:latin typeface="Segoe UI" panose="020B0502040204020203" pitchFamily="34" charset="0"/>
                          <a:cs typeface="Segoe UI" panose="020B0502040204020203" pitchFamily="34" charset="0"/>
                        </a:rPr>
                        <a:t>[ f(x, y) for x in list1 for y in list2 ]</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Comprehension vs map/filter vs loop:</a:t>
                      </a:r>
                      <a:r>
                        <a:rPr lang="en-IN" sz="1200" i="0" dirty="0">
                          <a:solidFill>
                            <a:schemeClr val="bg1"/>
                          </a:solidFill>
                          <a:latin typeface="Segoe UI" panose="020B0502040204020203" pitchFamily="34" charset="0"/>
                          <a:cs typeface="Segoe UI" panose="020B0502040204020203" pitchFamily="34" charset="0"/>
                        </a:rPr>
                        <a:t> readability, performance trade-offs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Other comprehension types:</a:t>
                      </a:r>
                      <a:r>
                        <a:rPr lang="en-IN" sz="1200" i="0" dirty="0">
                          <a:solidFill>
                            <a:schemeClr val="bg1"/>
                          </a:solidFill>
                          <a:latin typeface="Segoe UI" panose="020B0502040204020203" pitchFamily="34" charset="0"/>
                          <a:cs typeface="Segoe UI" panose="020B0502040204020203" pitchFamily="34" charset="0"/>
                        </a:rPr>
                        <a:t> set comprehensions { … }, </a:t>
                      </a:r>
                      <a:r>
                        <a:rPr lang="en-IN" sz="1200" i="0" dirty="0" err="1">
                          <a:solidFill>
                            <a:schemeClr val="bg1"/>
                          </a:solidFill>
                          <a:latin typeface="Segoe UI" panose="020B0502040204020203" pitchFamily="34" charset="0"/>
                          <a:cs typeface="Segoe UI" panose="020B0502040204020203" pitchFamily="34" charset="0"/>
                        </a:rPr>
                        <a:t>dict</a:t>
                      </a:r>
                      <a:r>
                        <a:rPr lang="en-IN" sz="1200" i="0" dirty="0">
                          <a:solidFill>
                            <a:schemeClr val="bg1"/>
                          </a:solidFill>
                          <a:latin typeface="Segoe UI" panose="020B0502040204020203" pitchFamily="34" charset="0"/>
                          <a:cs typeface="Segoe UI" panose="020B0502040204020203" pitchFamily="34" charset="0"/>
                        </a:rPr>
                        <a:t> comprehensions {</a:t>
                      </a:r>
                      <a:r>
                        <a:rPr lang="en-IN" sz="1200" i="0" dirty="0" err="1">
                          <a:solidFill>
                            <a:schemeClr val="bg1"/>
                          </a:solidFill>
                          <a:latin typeface="Segoe UI" panose="020B0502040204020203" pitchFamily="34" charset="0"/>
                          <a:cs typeface="Segoe UI" panose="020B0502040204020203" pitchFamily="34" charset="0"/>
                        </a:rPr>
                        <a:t>key_expr</a:t>
                      </a:r>
                      <a:r>
                        <a:rPr lang="en-IN" sz="1200" i="0" dirty="0">
                          <a:solidFill>
                            <a:schemeClr val="bg1"/>
                          </a:solidFill>
                          <a:latin typeface="Segoe UI" panose="020B0502040204020203" pitchFamily="34" charset="0"/>
                          <a:cs typeface="Segoe UI" panose="020B0502040204020203" pitchFamily="34" charset="0"/>
                        </a:rPr>
                        <a:t>: </a:t>
                      </a:r>
                      <a:r>
                        <a:rPr lang="en-IN" sz="1200" i="0" dirty="0" err="1">
                          <a:solidFill>
                            <a:schemeClr val="bg1"/>
                          </a:solidFill>
                          <a:latin typeface="Segoe UI" panose="020B0502040204020203" pitchFamily="34" charset="0"/>
                          <a:cs typeface="Segoe UI" panose="020B0502040204020203" pitchFamily="34" charset="0"/>
                        </a:rPr>
                        <a:t>value_expr</a:t>
                      </a:r>
                      <a:r>
                        <a:rPr lang="en-IN" sz="1200" i="0" dirty="0">
                          <a:solidFill>
                            <a:schemeClr val="bg1"/>
                          </a:solidFill>
                          <a:latin typeface="Segoe UI" panose="020B0502040204020203" pitchFamily="34" charset="0"/>
                          <a:cs typeface="Segoe UI" panose="020B0502040204020203" pitchFamily="34" charset="0"/>
                        </a:rPr>
                        <a:t> for …}, generator expressions ( … ) (similar syntax but lazy evaluation)</a:t>
                      </a:r>
                    </a:p>
                    <a:p>
                      <a:pPr marL="628650" lvl="1" indent="-171450">
                        <a:buFont typeface="Wingdings" panose="05000000000000000000" pitchFamily="2" charset="2"/>
                        <a:buChar char="§"/>
                      </a:pPr>
                      <a:r>
                        <a:rPr lang="en-IN" sz="1200" i="0" dirty="0">
                          <a:solidFill>
                            <a:schemeClr val="bg1"/>
                          </a:solidFill>
                          <a:latin typeface="Segoe UI" panose="020B0502040204020203" pitchFamily="34" charset="0"/>
                          <a:cs typeface="Segoe UI" panose="020B0502040204020203" pitchFamily="34" charset="0"/>
                        </a:rPr>
                        <a:t>Side effects discouraged inside comprehensions; best for pure expressions</a:t>
                      </a:r>
                    </a:p>
                    <a:p>
                      <a:pPr marL="628650" lvl="1" indent="-171450">
                        <a:buFont typeface="Wingdings" panose="05000000000000000000" pitchFamily="2" charset="2"/>
                        <a:buChar char="§"/>
                      </a:pPr>
                      <a:r>
                        <a:rPr lang="en-IN" sz="1200" b="1" i="0" dirty="0">
                          <a:solidFill>
                            <a:schemeClr val="bg1"/>
                          </a:solidFill>
                          <a:latin typeface="Segoe UI" panose="020B0502040204020203" pitchFamily="34" charset="0"/>
                          <a:cs typeface="Segoe UI" panose="020B0502040204020203" pitchFamily="34" charset="0"/>
                        </a:rPr>
                        <a:t>Memory usage:</a:t>
                      </a:r>
                      <a:r>
                        <a:rPr lang="en-IN" sz="1200" i="0" dirty="0">
                          <a:solidFill>
                            <a:schemeClr val="bg1"/>
                          </a:solidFill>
                          <a:latin typeface="Segoe UI" panose="020B0502040204020203" pitchFamily="34" charset="0"/>
                          <a:cs typeface="Segoe UI" panose="020B0502040204020203" pitchFamily="34" charset="0"/>
                        </a:rPr>
                        <a:t> comprehension builds full list; generator expression or iterators may help for large sizes.</a:t>
                      </a:r>
                    </a:p>
                  </a:txBody>
                  <a:tcPr marL="6129" marR="6129" marT="3064" marB="306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03007835"/>
                  </a:ext>
                </a:extLst>
              </a:tr>
            </a:tbl>
          </a:graphicData>
        </a:graphic>
      </p:graphicFrame>
    </p:spTree>
    <p:extLst>
      <p:ext uri="{BB962C8B-B14F-4D97-AF65-F5344CB8AC3E}">
        <p14:creationId xmlns:p14="http://schemas.microsoft.com/office/powerpoint/2010/main" val="2371800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BBC4A4-44F6-4D72-226F-3A8FBF2B89E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00658D7-B893-B9D0-44BB-6797704D08D0}"/>
              </a:ext>
            </a:extLst>
          </p:cNvPr>
          <p:cNvSpPr/>
          <p:nvPr/>
        </p:nvSpPr>
        <p:spPr>
          <a:xfrm>
            <a:off x="113841" y="286351"/>
            <a:ext cx="11964318" cy="62852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3BD1125D-4E75-DC7A-E9F5-8BFCD31E41BB}"/>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111</a:t>
            </a:fld>
            <a:endParaRPr lang="en-IN"/>
          </a:p>
        </p:txBody>
      </p:sp>
    </p:spTree>
    <p:extLst>
      <p:ext uri="{BB962C8B-B14F-4D97-AF65-F5344CB8AC3E}">
        <p14:creationId xmlns:p14="http://schemas.microsoft.com/office/powerpoint/2010/main" val="37367464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F95FDD-1350-5B3C-6930-09F78E04429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97EC195-BE85-F1E7-254E-9D4169DA2159}"/>
              </a:ext>
            </a:extLst>
          </p:cNvPr>
          <p:cNvSpPr/>
          <p:nvPr/>
        </p:nvSpPr>
        <p:spPr>
          <a:xfrm>
            <a:off x="190958" y="286351"/>
            <a:ext cx="11810083" cy="62852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B84B65A2-0650-3307-9AA2-98C8FBF94A97}"/>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112</a:t>
            </a:fld>
            <a:endParaRPr lang="en-IN"/>
          </a:p>
        </p:txBody>
      </p:sp>
    </p:spTree>
    <p:extLst>
      <p:ext uri="{BB962C8B-B14F-4D97-AF65-F5344CB8AC3E}">
        <p14:creationId xmlns:p14="http://schemas.microsoft.com/office/powerpoint/2010/main" val="6548776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9A9119B-F07A-15B2-B513-F26D6439B1F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889F2ED-BA9F-3278-2A56-CA0A56B50F25}"/>
              </a:ext>
            </a:extLst>
          </p:cNvPr>
          <p:cNvSpPr/>
          <p:nvPr/>
        </p:nvSpPr>
        <p:spPr>
          <a:xfrm>
            <a:off x="174434" y="286351"/>
            <a:ext cx="11843132" cy="62852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57343A60-99A7-789E-7B83-CFAECEB011F9}"/>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113</a:t>
            </a:fld>
            <a:endParaRPr lang="en-IN"/>
          </a:p>
        </p:txBody>
      </p:sp>
    </p:spTree>
    <p:extLst>
      <p:ext uri="{BB962C8B-B14F-4D97-AF65-F5344CB8AC3E}">
        <p14:creationId xmlns:p14="http://schemas.microsoft.com/office/powerpoint/2010/main" val="35810503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ECB7AC-7D87-2A4A-E6A9-B9AD611B758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31ADF42-C7CE-87BF-4585-0E10282E66EA}"/>
              </a:ext>
            </a:extLst>
          </p:cNvPr>
          <p:cNvSpPr/>
          <p:nvPr/>
        </p:nvSpPr>
        <p:spPr>
          <a:xfrm>
            <a:off x="0" y="0"/>
            <a:ext cx="12192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Slide Number Placeholder 1">
            <a:extLst>
              <a:ext uri="{FF2B5EF4-FFF2-40B4-BE49-F238E27FC236}">
                <a16:creationId xmlns:a16="http://schemas.microsoft.com/office/drawing/2014/main" id="{4393A38D-57CB-AA5E-25BE-416282115813}"/>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tx1"/>
                </a:solidFill>
              </a:rPr>
              <a:t>114</a:t>
            </a:fld>
            <a:endParaRPr lang="en-IN">
              <a:solidFill>
                <a:schemeClr val="tx1"/>
              </a:solidFill>
            </a:endParaRPr>
          </a:p>
        </p:txBody>
      </p:sp>
    </p:spTree>
    <p:extLst>
      <p:ext uri="{BB962C8B-B14F-4D97-AF65-F5344CB8AC3E}">
        <p14:creationId xmlns:p14="http://schemas.microsoft.com/office/powerpoint/2010/main" val="3762971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43C340-6889-1E3F-21A1-A726D913EF9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E6EFBD8-B8E8-E0A7-715C-61D5BF21E119}"/>
              </a:ext>
            </a:extLst>
          </p:cNvPr>
          <p:cNvSpPr/>
          <p:nvPr/>
        </p:nvSpPr>
        <p:spPr>
          <a:xfrm>
            <a:off x="0" y="0"/>
            <a:ext cx="12192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Slide Number Placeholder 1">
            <a:extLst>
              <a:ext uri="{FF2B5EF4-FFF2-40B4-BE49-F238E27FC236}">
                <a16:creationId xmlns:a16="http://schemas.microsoft.com/office/drawing/2014/main" id="{C1F2005F-84AD-B51A-57BC-7921F180646F}"/>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tx1"/>
                </a:solidFill>
              </a:rPr>
              <a:t>115</a:t>
            </a:fld>
            <a:endParaRPr lang="en-IN">
              <a:solidFill>
                <a:schemeClr val="tx1"/>
              </a:solidFill>
            </a:endParaRPr>
          </a:p>
        </p:txBody>
      </p:sp>
    </p:spTree>
    <p:extLst>
      <p:ext uri="{BB962C8B-B14F-4D97-AF65-F5344CB8AC3E}">
        <p14:creationId xmlns:p14="http://schemas.microsoft.com/office/powerpoint/2010/main" val="9896036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602C7B5-0DA3-32D3-725B-A1094B348EC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04D4B9-573D-DA42-C399-CC678173F56C}"/>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116</a:t>
            </a:fld>
            <a:endParaRPr lang="en-IN">
              <a:solidFill>
                <a:schemeClr val="bg1"/>
              </a:solidFill>
            </a:endParaRPr>
          </a:p>
        </p:txBody>
      </p:sp>
      <p:sp>
        <p:nvSpPr>
          <p:cNvPr id="3" name="Rectangle 2">
            <a:extLst>
              <a:ext uri="{FF2B5EF4-FFF2-40B4-BE49-F238E27FC236}">
                <a16:creationId xmlns:a16="http://schemas.microsoft.com/office/drawing/2014/main" id="{94B8121A-9B12-F3E3-FD03-58425277A0D0}"/>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LIBRARIES										(1/2)</a:t>
            </a:r>
          </a:p>
        </p:txBody>
      </p:sp>
      <p:graphicFrame>
        <p:nvGraphicFramePr>
          <p:cNvPr id="4" name="Table 3">
            <a:extLst>
              <a:ext uri="{FF2B5EF4-FFF2-40B4-BE49-F238E27FC236}">
                <a16:creationId xmlns:a16="http://schemas.microsoft.com/office/drawing/2014/main" id="{377462F8-6B06-D4AB-D4B1-6C2C61EB80F6}"/>
              </a:ext>
            </a:extLst>
          </p:cNvPr>
          <p:cNvGraphicFramePr>
            <a:graphicFrameLocks noGrp="1"/>
          </p:cNvGraphicFramePr>
          <p:nvPr>
            <p:extLst>
              <p:ext uri="{D42A27DB-BD31-4B8C-83A1-F6EECF244321}">
                <p14:modId xmlns:p14="http://schemas.microsoft.com/office/powerpoint/2010/main" val="2527032551"/>
              </p:ext>
            </p:extLst>
          </p:nvPr>
        </p:nvGraphicFramePr>
        <p:xfrm>
          <a:off x="308472" y="881350"/>
          <a:ext cx="11578730" cy="5387247"/>
        </p:xfrm>
        <a:graphic>
          <a:graphicData uri="http://schemas.openxmlformats.org/drawingml/2006/table">
            <a:tbl>
              <a:tblPr/>
              <a:tblGrid>
                <a:gridCol w="1454227">
                  <a:extLst>
                    <a:ext uri="{9D8B030D-6E8A-4147-A177-3AD203B41FA5}">
                      <a16:colId xmlns:a16="http://schemas.microsoft.com/office/drawing/2014/main" val="1742732941"/>
                    </a:ext>
                  </a:extLst>
                </a:gridCol>
                <a:gridCol w="2985571">
                  <a:extLst>
                    <a:ext uri="{9D8B030D-6E8A-4147-A177-3AD203B41FA5}">
                      <a16:colId xmlns:a16="http://schemas.microsoft.com/office/drawing/2014/main" val="2046292208"/>
                    </a:ext>
                  </a:extLst>
                </a:gridCol>
                <a:gridCol w="2258458">
                  <a:extLst>
                    <a:ext uri="{9D8B030D-6E8A-4147-A177-3AD203B41FA5}">
                      <a16:colId xmlns:a16="http://schemas.microsoft.com/office/drawing/2014/main" val="2259501418"/>
                    </a:ext>
                  </a:extLst>
                </a:gridCol>
                <a:gridCol w="2280491">
                  <a:extLst>
                    <a:ext uri="{9D8B030D-6E8A-4147-A177-3AD203B41FA5}">
                      <a16:colId xmlns:a16="http://schemas.microsoft.com/office/drawing/2014/main" val="3354242202"/>
                    </a:ext>
                  </a:extLst>
                </a:gridCol>
                <a:gridCol w="2599983">
                  <a:extLst>
                    <a:ext uri="{9D8B030D-6E8A-4147-A177-3AD203B41FA5}">
                      <a16:colId xmlns:a16="http://schemas.microsoft.com/office/drawing/2014/main" val="2246780849"/>
                    </a:ext>
                  </a:extLst>
                </a:gridCol>
              </a:tblGrid>
              <a:tr h="4996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LIBRARY</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TYPICAL USES</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 SYNTAX</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AI ADVERTISEMENT USE CASES</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441671132"/>
                  </a:ext>
                </a:extLst>
              </a:tr>
              <a:tr h="699514">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NumPy</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Multi-dimensional arrays; mathematical operations; underpins scientific computing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Data preprocessing, batch data operations, numeric analytics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b="0">
                          <a:solidFill>
                            <a:schemeClr val="bg1"/>
                          </a:solidFill>
                          <a:effectLst/>
                          <a:latin typeface="Segoe UI" panose="020B0502040204020203" pitchFamily="34" charset="0"/>
                          <a:cs typeface="Segoe UI" panose="020B0502040204020203" pitchFamily="34" charset="0"/>
                        </a:rPr>
                        <a:t>import numpy as np</a:t>
                      </a:r>
                      <a:br>
                        <a:rPr lang="en-US" sz="1200">
                          <a:solidFill>
                            <a:schemeClr val="bg1"/>
                          </a:solidFill>
                          <a:effectLst/>
                          <a:latin typeface="Segoe UI" panose="020B0502040204020203" pitchFamily="34" charset="0"/>
                          <a:cs typeface="Segoe UI" panose="020B0502040204020203" pitchFamily="34" charset="0"/>
                        </a:rPr>
                      </a:br>
                      <a:r>
                        <a:rPr lang="en-US" sz="1200" b="0">
                          <a:solidFill>
                            <a:schemeClr val="bg1"/>
                          </a:solidFill>
                          <a:effectLst/>
                          <a:latin typeface="Segoe UI" panose="020B0502040204020203" pitchFamily="34" charset="0"/>
                          <a:cs typeface="Segoe UI" panose="020B0502040204020203" pitchFamily="34" charset="0"/>
                        </a:rPr>
                        <a:t>arr = np.array([1,2,3])</a:t>
                      </a:r>
                      <a:endParaRPr lang="en-US" sz="120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Fast processing of clickstream and impression logs; feature extraction for ad targeting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74397528"/>
                  </a:ext>
                </a:extLst>
              </a:tr>
              <a:tr h="699514">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Pandas</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Data manipulation &amp; analysis, structured data (</a:t>
                      </a:r>
                      <a:r>
                        <a:rPr lang="en-US" sz="1200" dirty="0" err="1">
                          <a:solidFill>
                            <a:schemeClr val="bg1"/>
                          </a:solidFill>
                          <a:effectLst/>
                          <a:latin typeface="Segoe UI" panose="020B0502040204020203" pitchFamily="34" charset="0"/>
                          <a:cs typeface="Segoe UI" panose="020B0502040204020203" pitchFamily="34" charset="0"/>
                        </a:rPr>
                        <a:t>DataFrames</a:t>
                      </a:r>
                      <a:r>
                        <a:rPr lang="en-US" sz="1200" dirty="0">
                          <a:solidFill>
                            <a:schemeClr val="bg1"/>
                          </a:solidFill>
                          <a:effectLst/>
                          <a:latin typeface="Segoe UI" panose="020B0502040204020203" pitchFamily="34" charset="0"/>
                          <a:cs typeface="Segoe UI" panose="020B0502040204020203" pitchFamily="34" charset="0"/>
                        </a:rPr>
                        <a:t>)</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ETL, reporting, KPI dashboards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b="0" dirty="0">
                          <a:solidFill>
                            <a:schemeClr val="bg1"/>
                          </a:solidFill>
                          <a:effectLst/>
                          <a:latin typeface="Segoe UI" panose="020B0502040204020203" pitchFamily="34" charset="0"/>
                          <a:cs typeface="Segoe UI" panose="020B0502040204020203" pitchFamily="34" charset="0"/>
                        </a:rPr>
                        <a:t>import pandas as pd</a:t>
                      </a:r>
                      <a:br>
                        <a:rPr lang="en-US" sz="1200" dirty="0">
                          <a:solidFill>
                            <a:schemeClr val="bg1"/>
                          </a:solidFill>
                          <a:effectLst/>
                          <a:latin typeface="Segoe UI" panose="020B0502040204020203" pitchFamily="34" charset="0"/>
                          <a:cs typeface="Segoe UI" panose="020B0502040204020203" pitchFamily="34" charset="0"/>
                        </a:rPr>
                      </a:br>
                      <a:r>
                        <a:rPr lang="en-US" sz="1200" b="0" dirty="0" err="1">
                          <a:solidFill>
                            <a:schemeClr val="bg1"/>
                          </a:solidFill>
                          <a:effectLst/>
                          <a:latin typeface="Segoe UI" panose="020B0502040204020203" pitchFamily="34" charset="0"/>
                          <a:cs typeface="Segoe UI" panose="020B0502040204020203" pitchFamily="34" charset="0"/>
                        </a:rPr>
                        <a:t>df</a:t>
                      </a:r>
                      <a:r>
                        <a:rPr lang="en-US" sz="1200" b="0" dirty="0">
                          <a:solidFill>
                            <a:schemeClr val="bg1"/>
                          </a:solidFill>
                          <a:effectLst/>
                          <a:latin typeface="Segoe UI" panose="020B0502040204020203" pitchFamily="34" charset="0"/>
                          <a:cs typeface="Segoe UI" panose="020B0502040204020203" pitchFamily="34" charset="0"/>
                        </a:rPr>
                        <a:t> = </a:t>
                      </a:r>
                      <a:r>
                        <a:rPr lang="en-US" sz="1200" b="0" dirty="0" err="1">
                          <a:solidFill>
                            <a:schemeClr val="bg1"/>
                          </a:solidFill>
                          <a:effectLst/>
                          <a:latin typeface="Segoe UI" panose="020B0502040204020203" pitchFamily="34" charset="0"/>
                          <a:cs typeface="Segoe UI" panose="020B0502040204020203" pitchFamily="34" charset="0"/>
                        </a:rPr>
                        <a:t>pd.read_csv</a:t>
                      </a:r>
                      <a:r>
                        <a:rPr lang="en-US" sz="1200" b="0" dirty="0">
                          <a:solidFill>
                            <a:schemeClr val="bg1"/>
                          </a:solidFill>
                          <a:effectLst/>
                          <a:latin typeface="Segoe UI" panose="020B0502040204020203" pitchFamily="34" charset="0"/>
                          <a:cs typeface="Segoe UI" panose="020B0502040204020203" pitchFamily="34" charset="0"/>
                        </a:rPr>
                        <a:t>('ad_data.csv')</a:t>
                      </a:r>
                      <a:endParaRPr lang="en-US"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Audience segmentation; user/event logs processing; joining anonymized datasets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78637111"/>
                  </a:ext>
                </a:extLst>
              </a:tr>
              <a:tr h="929699">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Matplotlib</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Plotting library for static/animated visualizations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Charts, data exploration, analytic reports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b="0">
                          <a:solidFill>
                            <a:schemeClr val="bg1"/>
                          </a:solidFill>
                          <a:effectLst/>
                          <a:latin typeface="Segoe UI" panose="020B0502040204020203" pitchFamily="34" charset="0"/>
                          <a:cs typeface="Segoe UI" panose="020B0502040204020203" pitchFamily="34" charset="0"/>
                        </a:rPr>
                        <a:t>import matplotlib.pyplot as plt</a:t>
                      </a:r>
                      <a:br>
                        <a:rPr lang="en-IN" sz="1200">
                          <a:solidFill>
                            <a:schemeClr val="bg1"/>
                          </a:solidFill>
                          <a:effectLst/>
                          <a:latin typeface="Segoe UI" panose="020B0502040204020203" pitchFamily="34" charset="0"/>
                          <a:cs typeface="Segoe UI" panose="020B0502040204020203" pitchFamily="34" charset="0"/>
                        </a:rPr>
                      </a:br>
                      <a:r>
                        <a:rPr lang="en-IN" sz="1200" b="0">
                          <a:solidFill>
                            <a:schemeClr val="bg1"/>
                          </a:solidFill>
                          <a:effectLst/>
                          <a:latin typeface="Segoe UI" panose="020B0502040204020203" pitchFamily="34" charset="0"/>
                          <a:cs typeface="Segoe UI" panose="020B0502040204020203" pitchFamily="34" charset="0"/>
                        </a:rPr>
                        <a:t>plt.plot(x, y)</a:t>
                      </a:r>
                      <a:endParaRPr lang="en-IN" sz="120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Visualizing campaign performance (CTR, spend, conversions); model performance metrics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6964291"/>
                  </a:ext>
                </a:extLst>
              </a:tr>
              <a:tr h="699514">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Seaborn</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High-level interface for statistical data visualization (built on Matplotlib)</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Statistical analysis, pattern discovery</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b="0" dirty="0">
                          <a:solidFill>
                            <a:schemeClr val="bg1"/>
                          </a:solidFill>
                          <a:effectLst/>
                          <a:latin typeface="Segoe UI" panose="020B0502040204020203" pitchFamily="34" charset="0"/>
                          <a:cs typeface="Segoe UI" panose="020B0502040204020203" pitchFamily="34" charset="0"/>
                        </a:rPr>
                        <a:t>import seaborn as </a:t>
                      </a:r>
                      <a:r>
                        <a:rPr lang="en-US" sz="1200" b="0" dirty="0" err="1">
                          <a:solidFill>
                            <a:schemeClr val="bg1"/>
                          </a:solidFill>
                          <a:effectLst/>
                          <a:latin typeface="Segoe UI" panose="020B0502040204020203" pitchFamily="34" charset="0"/>
                          <a:cs typeface="Segoe UI" panose="020B0502040204020203" pitchFamily="34" charset="0"/>
                        </a:rPr>
                        <a:t>sns</a:t>
                      </a:r>
                      <a:br>
                        <a:rPr lang="en-US" sz="1200" dirty="0">
                          <a:solidFill>
                            <a:schemeClr val="bg1"/>
                          </a:solidFill>
                          <a:effectLst/>
                          <a:latin typeface="Segoe UI" panose="020B0502040204020203" pitchFamily="34" charset="0"/>
                          <a:cs typeface="Segoe UI" panose="020B0502040204020203" pitchFamily="34" charset="0"/>
                        </a:rPr>
                      </a:br>
                      <a:r>
                        <a:rPr lang="en-US" sz="1200" b="0" dirty="0" err="1">
                          <a:solidFill>
                            <a:schemeClr val="bg1"/>
                          </a:solidFill>
                          <a:effectLst/>
                          <a:latin typeface="Segoe UI" panose="020B0502040204020203" pitchFamily="34" charset="0"/>
                          <a:cs typeface="Segoe UI" panose="020B0502040204020203" pitchFamily="34" charset="0"/>
                        </a:rPr>
                        <a:t>sns.barplot</a:t>
                      </a:r>
                      <a:r>
                        <a:rPr lang="en-US" sz="1200" b="0" dirty="0">
                          <a:solidFill>
                            <a:schemeClr val="bg1"/>
                          </a:solidFill>
                          <a:effectLst/>
                          <a:latin typeface="Segoe UI" panose="020B0502040204020203" pitchFamily="34" charset="0"/>
                          <a:cs typeface="Segoe UI" panose="020B0502040204020203" pitchFamily="34" charset="0"/>
                        </a:rPr>
                        <a:t>(x, y)</a:t>
                      </a:r>
                      <a:endParaRPr lang="en-US"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Heatmaps of ad engagement by demographic/region; funnel visualization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79227358"/>
                  </a:ext>
                </a:extLst>
              </a:tr>
              <a:tr h="699514">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SciPy</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Advanced scientific and technical computing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Optimization, signal processing, statistics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b="0">
                          <a:solidFill>
                            <a:schemeClr val="bg1"/>
                          </a:solidFill>
                          <a:effectLst/>
                          <a:latin typeface="Segoe UI" panose="020B0502040204020203" pitchFamily="34" charset="0"/>
                          <a:cs typeface="Segoe UI" panose="020B0502040204020203" pitchFamily="34" charset="0"/>
                        </a:rPr>
                        <a:t>from scipy import stats</a:t>
                      </a:r>
                      <a:br>
                        <a:rPr lang="en-US" sz="1200">
                          <a:solidFill>
                            <a:schemeClr val="bg1"/>
                          </a:solidFill>
                          <a:effectLst/>
                          <a:latin typeface="Segoe UI" panose="020B0502040204020203" pitchFamily="34" charset="0"/>
                          <a:cs typeface="Segoe UI" panose="020B0502040204020203" pitchFamily="34" charset="0"/>
                        </a:rPr>
                      </a:br>
                      <a:r>
                        <a:rPr lang="en-US" sz="1200" b="0">
                          <a:solidFill>
                            <a:schemeClr val="bg1"/>
                          </a:solidFill>
                          <a:effectLst/>
                          <a:latin typeface="Segoe UI" panose="020B0502040204020203" pitchFamily="34" charset="0"/>
                          <a:cs typeface="Segoe UI" panose="020B0502040204020203" pitchFamily="34" charset="0"/>
                        </a:rPr>
                        <a:t>stats.ttest_ind(a, b)</a:t>
                      </a:r>
                      <a:endParaRPr lang="en-US" sz="120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A/B test analytics for creatives; conversion rate experiment analysis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48417259"/>
                  </a:ext>
                </a:extLst>
              </a:tr>
              <a:tr h="1159883">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Scikit-learn</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Machine learning algorithms for classification, regression, clustering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Model training, evaluation, and feature engineering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b="0">
                          <a:solidFill>
                            <a:schemeClr val="bg1"/>
                          </a:solidFill>
                          <a:effectLst/>
                          <a:latin typeface="Segoe UI" panose="020B0502040204020203" pitchFamily="34" charset="0"/>
                          <a:cs typeface="Segoe UI" panose="020B0502040204020203" pitchFamily="34" charset="0"/>
                        </a:rPr>
                        <a:t>from sklearn.ensemble import RandomForestClassifier</a:t>
                      </a:r>
                      <a:br>
                        <a:rPr lang="en-IN" sz="1200">
                          <a:solidFill>
                            <a:schemeClr val="bg1"/>
                          </a:solidFill>
                          <a:effectLst/>
                          <a:latin typeface="Segoe UI" panose="020B0502040204020203" pitchFamily="34" charset="0"/>
                          <a:cs typeface="Segoe UI" panose="020B0502040204020203" pitchFamily="34" charset="0"/>
                        </a:rPr>
                      </a:br>
                      <a:r>
                        <a:rPr lang="en-IN" sz="1200" b="0">
                          <a:solidFill>
                            <a:schemeClr val="bg1"/>
                          </a:solidFill>
                          <a:effectLst/>
                          <a:latin typeface="Segoe UI" panose="020B0502040204020203" pitchFamily="34" charset="0"/>
                          <a:cs typeface="Segoe UI" panose="020B0502040204020203" pitchFamily="34" charset="0"/>
                        </a:rPr>
                        <a:t>clf = RandomForestClassifier()</a:t>
                      </a:r>
                      <a:endParaRPr lang="en-IN" sz="120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Predicting click-through or conversion rates; lookalike modeling for targeting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74049969"/>
                  </a:ext>
                </a:extLst>
              </a:tr>
            </a:tbl>
          </a:graphicData>
        </a:graphic>
      </p:graphicFrame>
    </p:spTree>
    <p:extLst>
      <p:ext uri="{BB962C8B-B14F-4D97-AF65-F5344CB8AC3E}">
        <p14:creationId xmlns:p14="http://schemas.microsoft.com/office/powerpoint/2010/main" val="36620775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AF8B53-40DB-697F-D6B6-60EF3B03F63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2577D-803E-959D-1C7A-5D0D59BD001B}"/>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117</a:t>
            </a:fld>
            <a:endParaRPr lang="en-IN">
              <a:solidFill>
                <a:schemeClr val="bg1"/>
              </a:solidFill>
            </a:endParaRPr>
          </a:p>
        </p:txBody>
      </p:sp>
      <p:sp>
        <p:nvSpPr>
          <p:cNvPr id="3" name="Rectangle 2">
            <a:extLst>
              <a:ext uri="{FF2B5EF4-FFF2-40B4-BE49-F238E27FC236}">
                <a16:creationId xmlns:a16="http://schemas.microsoft.com/office/drawing/2014/main" id="{B3738BE9-08FA-841D-D073-AD889F3B15EE}"/>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LIBRARIES										(2/3)</a:t>
            </a:r>
          </a:p>
        </p:txBody>
      </p:sp>
      <p:graphicFrame>
        <p:nvGraphicFramePr>
          <p:cNvPr id="4" name="Table 3">
            <a:extLst>
              <a:ext uri="{FF2B5EF4-FFF2-40B4-BE49-F238E27FC236}">
                <a16:creationId xmlns:a16="http://schemas.microsoft.com/office/drawing/2014/main" id="{9F795AD7-089B-A368-7A56-510FDD7231EC}"/>
              </a:ext>
            </a:extLst>
          </p:cNvPr>
          <p:cNvGraphicFramePr>
            <a:graphicFrameLocks noGrp="1"/>
          </p:cNvGraphicFramePr>
          <p:nvPr>
            <p:extLst>
              <p:ext uri="{D42A27DB-BD31-4B8C-83A1-F6EECF244321}">
                <p14:modId xmlns:p14="http://schemas.microsoft.com/office/powerpoint/2010/main" val="4130425738"/>
              </p:ext>
            </p:extLst>
          </p:nvPr>
        </p:nvGraphicFramePr>
        <p:xfrm>
          <a:off x="308472" y="881350"/>
          <a:ext cx="11578730" cy="5475001"/>
        </p:xfrm>
        <a:graphic>
          <a:graphicData uri="http://schemas.openxmlformats.org/drawingml/2006/table">
            <a:tbl>
              <a:tblPr/>
              <a:tblGrid>
                <a:gridCol w="1454227">
                  <a:extLst>
                    <a:ext uri="{9D8B030D-6E8A-4147-A177-3AD203B41FA5}">
                      <a16:colId xmlns:a16="http://schemas.microsoft.com/office/drawing/2014/main" val="1742732941"/>
                    </a:ext>
                  </a:extLst>
                </a:gridCol>
                <a:gridCol w="2985571">
                  <a:extLst>
                    <a:ext uri="{9D8B030D-6E8A-4147-A177-3AD203B41FA5}">
                      <a16:colId xmlns:a16="http://schemas.microsoft.com/office/drawing/2014/main" val="2046292208"/>
                    </a:ext>
                  </a:extLst>
                </a:gridCol>
                <a:gridCol w="2258458">
                  <a:extLst>
                    <a:ext uri="{9D8B030D-6E8A-4147-A177-3AD203B41FA5}">
                      <a16:colId xmlns:a16="http://schemas.microsoft.com/office/drawing/2014/main" val="2259501418"/>
                    </a:ext>
                  </a:extLst>
                </a:gridCol>
                <a:gridCol w="2280491">
                  <a:extLst>
                    <a:ext uri="{9D8B030D-6E8A-4147-A177-3AD203B41FA5}">
                      <a16:colId xmlns:a16="http://schemas.microsoft.com/office/drawing/2014/main" val="3354242202"/>
                    </a:ext>
                  </a:extLst>
                </a:gridCol>
                <a:gridCol w="2599983">
                  <a:extLst>
                    <a:ext uri="{9D8B030D-6E8A-4147-A177-3AD203B41FA5}">
                      <a16:colId xmlns:a16="http://schemas.microsoft.com/office/drawing/2014/main" val="2246780849"/>
                    </a:ext>
                  </a:extLst>
                </a:gridCol>
              </a:tblGrid>
              <a:tr h="613646">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LIBRARY</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TYPICAL USES</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 SYNTAX</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AI ADVERTISEMENT USE CASES</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441671132"/>
                  </a:ext>
                </a:extLst>
              </a:tr>
              <a:tr h="1141906">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TensorFlow</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Deep learning, neural networks, and distributed ML</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High-performance AI model building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b="0">
                          <a:solidFill>
                            <a:schemeClr val="bg1"/>
                          </a:solidFill>
                          <a:effectLst/>
                          <a:latin typeface="Segoe UI" panose="020B0502040204020203" pitchFamily="34" charset="0"/>
                          <a:cs typeface="Segoe UI" panose="020B0502040204020203" pitchFamily="34" charset="0"/>
                        </a:rPr>
                        <a:t>import tensorflow as tf</a:t>
                      </a:r>
                      <a:br>
                        <a:rPr lang="en-US" sz="1200">
                          <a:solidFill>
                            <a:schemeClr val="bg1"/>
                          </a:solidFill>
                          <a:effectLst/>
                          <a:latin typeface="Segoe UI" panose="020B0502040204020203" pitchFamily="34" charset="0"/>
                          <a:cs typeface="Segoe UI" panose="020B0502040204020203" pitchFamily="34" charset="0"/>
                        </a:rPr>
                      </a:br>
                      <a:r>
                        <a:rPr lang="en-US" sz="1200" b="0">
                          <a:solidFill>
                            <a:schemeClr val="bg1"/>
                          </a:solidFill>
                          <a:effectLst/>
                          <a:latin typeface="Segoe UI" panose="020B0502040204020203" pitchFamily="34" charset="0"/>
                          <a:cs typeface="Segoe UI" panose="020B0502040204020203" pitchFamily="34" charset="0"/>
                        </a:rPr>
                        <a:t>model = tf.keras.Sequential([...])</a:t>
                      </a:r>
                      <a:endParaRPr lang="en-US" sz="120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Large-scale behavioral prediction; real-time bidding optimization; personalization models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1057531"/>
                  </a:ext>
                </a:extLst>
              </a:tr>
              <a:tr h="859181">
                <a:tc>
                  <a:txBody>
                    <a:bodyPr/>
                    <a:lstStyle/>
                    <a:p>
                      <a:pPr lvl="1" algn="l" fontAlgn="base" latinLnBrk="0">
                        <a:buNone/>
                      </a:pPr>
                      <a:r>
                        <a:rPr lang="en-IN" sz="1200" b="0" dirty="0" err="1">
                          <a:solidFill>
                            <a:schemeClr val="bg1"/>
                          </a:solidFill>
                          <a:effectLst/>
                          <a:latin typeface="Segoe UI" panose="020B0502040204020203" pitchFamily="34" charset="0"/>
                          <a:cs typeface="Segoe UI" panose="020B0502040204020203" pitchFamily="34" charset="0"/>
                        </a:rPr>
                        <a:t>PyTorch</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Flexible, dynamic deep learning; research and production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Neural network experiments, rapid prototyping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b="0">
                          <a:solidFill>
                            <a:schemeClr val="bg1"/>
                          </a:solidFill>
                          <a:effectLst/>
                          <a:latin typeface="Segoe UI" panose="020B0502040204020203" pitchFamily="34" charset="0"/>
                          <a:cs typeface="Segoe UI" panose="020B0502040204020203" pitchFamily="34" charset="0"/>
                        </a:rPr>
                        <a:t>import torch</a:t>
                      </a:r>
                      <a:br>
                        <a:rPr lang="en-IN" sz="1200">
                          <a:solidFill>
                            <a:schemeClr val="bg1"/>
                          </a:solidFill>
                          <a:effectLst/>
                          <a:latin typeface="Segoe UI" panose="020B0502040204020203" pitchFamily="34" charset="0"/>
                          <a:cs typeface="Segoe UI" panose="020B0502040204020203" pitchFamily="34" charset="0"/>
                        </a:rPr>
                      </a:br>
                      <a:r>
                        <a:rPr lang="en-IN" sz="1200" b="0">
                          <a:solidFill>
                            <a:schemeClr val="bg1"/>
                          </a:solidFill>
                          <a:effectLst/>
                          <a:latin typeface="Segoe UI" panose="020B0502040204020203" pitchFamily="34" charset="0"/>
                          <a:cs typeface="Segoe UI" panose="020B0502040204020203" pitchFamily="34" charset="0"/>
                        </a:rPr>
                        <a:t>x = torch.tensor([1.,2.,3.])</a:t>
                      </a:r>
                      <a:endParaRPr lang="en-IN" sz="120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Natural Language Processing for ad creatives; deep CTR prediction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10055940"/>
                  </a:ext>
                </a:extLst>
              </a:tr>
              <a:tr h="859181">
                <a:tc>
                  <a:txBody>
                    <a:bodyPr/>
                    <a:lstStyle/>
                    <a:p>
                      <a:pPr lvl="1" algn="l" fontAlgn="base" latinLnBrk="0">
                        <a:buNone/>
                      </a:pPr>
                      <a:r>
                        <a:rPr lang="en-IN" sz="1200" b="0" dirty="0" err="1">
                          <a:solidFill>
                            <a:schemeClr val="bg1"/>
                          </a:solidFill>
                          <a:effectLst/>
                          <a:latin typeface="Segoe UI" panose="020B0502040204020203" pitchFamily="34" charset="0"/>
                          <a:cs typeface="Segoe UI" panose="020B0502040204020203" pitchFamily="34" charset="0"/>
                        </a:rPr>
                        <a:t>Keras</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High-level neural networks API (runs on TensorFlow)</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Prototyping deep learning models, rapid iteration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b="0">
                          <a:solidFill>
                            <a:schemeClr val="bg1"/>
                          </a:solidFill>
                          <a:effectLst/>
                          <a:latin typeface="Segoe UI" panose="020B0502040204020203" pitchFamily="34" charset="0"/>
                          <a:cs typeface="Segoe UI" panose="020B0502040204020203" pitchFamily="34" charset="0"/>
                        </a:rPr>
                        <a:t>from tensorflow import keras</a:t>
                      </a:r>
                      <a:br>
                        <a:rPr lang="en-US" sz="1200">
                          <a:solidFill>
                            <a:schemeClr val="bg1"/>
                          </a:solidFill>
                          <a:effectLst/>
                          <a:latin typeface="Segoe UI" panose="020B0502040204020203" pitchFamily="34" charset="0"/>
                          <a:cs typeface="Segoe UI" panose="020B0502040204020203" pitchFamily="34" charset="0"/>
                        </a:rPr>
                      </a:br>
                      <a:r>
                        <a:rPr lang="en-US" sz="1200" b="0">
                          <a:solidFill>
                            <a:schemeClr val="bg1"/>
                          </a:solidFill>
                          <a:effectLst/>
                          <a:latin typeface="Segoe UI" panose="020B0502040204020203" pitchFamily="34" charset="0"/>
                          <a:cs typeface="Segoe UI" panose="020B0502040204020203" pitchFamily="34" charset="0"/>
                        </a:rPr>
                        <a:t>keras.Sequential([...])</a:t>
                      </a:r>
                      <a:endParaRPr lang="en-US" sz="120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Quick iterative model building for creative optimization or personalization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8017754"/>
                  </a:ext>
                </a:extLst>
              </a:tr>
              <a:tr h="1141906">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Flask</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Lightweight web application framework</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APIs, web dashboards, deployment of models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from flask import Flask</a:t>
                      </a:r>
                      <a:br>
                        <a:rPr lang="en-IN" sz="1200" dirty="0">
                          <a:solidFill>
                            <a:schemeClr val="bg1"/>
                          </a:solidFill>
                          <a:effectLst/>
                          <a:latin typeface="Segoe UI" panose="020B0502040204020203" pitchFamily="34" charset="0"/>
                          <a:cs typeface="Segoe UI" panose="020B0502040204020203" pitchFamily="34" charset="0"/>
                        </a:rPr>
                      </a:br>
                      <a:r>
                        <a:rPr lang="en-IN" sz="1200" b="0" dirty="0">
                          <a:solidFill>
                            <a:schemeClr val="bg1"/>
                          </a:solidFill>
                          <a:effectLst/>
                          <a:latin typeface="Segoe UI" panose="020B0502040204020203" pitchFamily="34" charset="0"/>
                          <a:cs typeface="Segoe UI" panose="020B0502040204020203" pitchFamily="34" charset="0"/>
                        </a:rPr>
                        <a:t>app = Flask(__name__)</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Deploying real-time inferencing services for ad decisioning; campaign performance dashboards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68816968"/>
                  </a:ext>
                </a:extLst>
              </a:tr>
              <a:tr h="859181">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Django</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Full-stack web framework; "batteries-included"</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Scalable web and app backend development</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import </a:t>
                      </a:r>
                      <a:r>
                        <a:rPr lang="en-IN" sz="1200" b="0" dirty="0" err="1">
                          <a:solidFill>
                            <a:schemeClr val="bg1"/>
                          </a:solidFill>
                          <a:effectLst/>
                          <a:latin typeface="Segoe UI" panose="020B0502040204020203" pitchFamily="34" charset="0"/>
                          <a:cs typeface="Segoe UI" panose="020B0502040204020203" pitchFamily="34" charset="0"/>
                        </a:rPr>
                        <a:t>django</a:t>
                      </a:r>
                      <a:br>
                        <a:rPr lang="en-IN" sz="1200" dirty="0">
                          <a:solidFill>
                            <a:schemeClr val="bg1"/>
                          </a:solidFill>
                          <a:effectLst/>
                          <a:latin typeface="Segoe UI" panose="020B0502040204020203" pitchFamily="34" charset="0"/>
                          <a:cs typeface="Segoe UI" panose="020B0502040204020203" pitchFamily="34" charset="0"/>
                        </a:rPr>
                      </a:br>
                      <a:r>
                        <a:rPr lang="en-IN" sz="1200" b="0" dirty="0" err="1">
                          <a:solidFill>
                            <a:schemeClr val="bg1"/>
                          </a:solidFill>
                          <a:effectLst/>
                          <a:latin typeface="Segoe UI" panose="020B0502040204020203" pitchFamily="34" charset="0"/>
                          <a:cs typeface="Segoe UI" panose="020B0502040204020203" pitchFamily="34" charset="0"/>
                        </a:rPr>
                        <a:t>django</a:t>
                      </a:r>
                      <a:r>
                        <a:rPr lang="en-IN" sz="1200" b="0" dirty="0">
                          <a:solidFill>
                            <a:schemeClr val="bg1"/>
                          </a:solidFill>
                          <a:effectLst/>
                          <a:latin typeface="Segoe UI" panose="020B0502040204020203" pitchFamily="34" charset="0"/>
                          <a:cs typeface="Segoe UI" panose="020B0502040204020203" pitchFamily="34" charset="0"/>
                        </a:rPr>
                        <a:t>-admin </a:t>
                      </a:r>
                      <a:r>
                        <a:rPr lang="en-IN" sz="1200" b="0" dirty="0" err="1">
                          <a:solidFill>
                            <a:schemeClr val="bg1"/>
                          </a:solidFill>
                          <a:effectLst/>
                          <a:latin typeface="Segoe UI" panose="020B0502040204020203" pitchFamily="34" charset="0"/>
                          <a:cs typeface="Segoe UI" panose="020B0502040204020203" pitchFamily="34" charset="0"/>
                        </a:rPr>
                        <a:t>startproject</a:t>
                      </a:r>
                      <a:r>
                        <a:rPr lang="en-IN" sz="1200" b="0" dirty="0">
                          <a:solidFill>
                            <a:schemeClr val="bg1"/>
                          </a:solidFill>
                          <a:effectLst/>
                          <a:latin typeface="Segoe UI" panose="020B0502040204020203" pitchFamily="34" charset="0"/>
                          <a:cs typeface="Segoe UI" panose="020B0502040204020203" pitchFamily="34" charset="0"/>
                        </a:rPr>
                        <a:t> </a:t>
                      </a:r>
                      <a:r>
                        <a:rPr lang="en-IN" sz="1200" b="0" dirty="0" err="1">
                          <a:solidFill>
                            <a:schemeClr val="bg1"/>
                          </a:solidFill>
                          <a:effectLst/>
                          <a:latin typeface="Segoe UI" panose="020B0502040204020203" pitchFamily="34" charset="0"/>
                          <a:cs typeface="Segoe UI" panose="020B0502040204020203" pitchFamily="34" charset="0"/>
                        </a:rPr>
                        <a:t>myproject</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Building ad tech platforms, analytics portals, and campaign management UIs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37405795"/>
                  </a:ext>
                </a:extLst>
              </a:tr>
            </a:tbl>
          </a:graphicData>
        </a:graphic>
      </p:graphicFrame>
    </p:spTree>
    <p:extLst>
      <p:ext uri="{BB962C8B-B14F-4D97-AF65-F5344CB8AC3E}">
        <p14:creationId xmlns:p14="http://schemas.microsoft.com/office/powerpoint/2010/main" val="2421481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C44DFB1-0CF1-7B10-25A9-70EFD6A869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04188-CA7E-6E1E-96BB-73909FD6B4C2}"/>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118</a:t>
            </a:fld>
            <a:endParaRPr lang="en-IN">
              <a:solidFill>
                <a:schemeClr val="bg1"/>
              </a:solidFill>
            </a:endParaRPr>
          </a:p>
        </p:txBody>
      </p:sp>
      <p:sp>
        <p:nvSpPr>
          <p:cNvPr id="3" name="Rectangle 2">
            <a:extLst>
              <a:ext uri="{FF2B5EF4-FFF2-40B4-BE49-F238E27FC236}">
                <a16:creationId xmlns:a16="http://schemas.microsoft.com/office/drawing/2014/main" id="{BBF207CE-9388-C775-FE8D-5DEF167E6894}"/>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LIBRARIES										(3/3)</a:t>
            </a:r>
          </a:p>
        </p:txBody>
      </p:sp>
      <p:graphicFrame>
        <p:nvGraphicFramePr>
          <p:cNvPr id="4" name="Table 3">
            <a:extLst>
              <a:ext uri="{FF2B5EF4-FFF2-40B4-BE49-F238E27FC236}">
                <a16:creationId xmlns:a16="http://schemas.microsoft.com/office/drawing/2014/main" id="{FBE5BF78-B02D-EECA-D6A1-FC7C4A364431}"/>
              </a:ext>
            </a:extLst>
          </p:cNvPr>
          <p:cNvGraphicFramePr>
            <a:graphicFrameLocks noGrp="1"/>
          </p:cNvGraphicFramePr>
          <p:nvPr>
            <p:extLst>
              <p:ext uri="{D42A27DB-BD31-4B8C-83A1-F6EECF244321}">
                <p14:modId xmlns:p14="http://schemas.microsoft.com/office/powerpoint/2010/main" val="1880615827"/>
              </p:ext>
            </p:extLst>
          </p:nvPr>
        </p:nvGraphicFramePr>
        <p:xfrm>
          <a:off x="308472" y="881350"/>
          <a:ext cx="11578730" cy="5474999"/>
        </p:xfrm>
        <a:graphic>
          <a:graphicData uri="http://schemas.openxmlformats.org/drawingml/2006/table">
            <a:tbl>
              <a:tblPr/>
              <a:tblGrid>
                <a:gridCol w="1454227">
                  <a:extLst>
                    <a:ext uri="{9D8B030D-6E8A-4147-A177-3AD203B41FA5}">
                      <a16:colId xmlns:a16="http://schemas.microsoft.com/office/drawing/2014/main" val="1742732941"/>
                    </a:ext>
                  </a:extLst>
                </a:gridCol>
                <a:gridCol w="2985571">
                  <a:extLst>
                    <a:ext uri="{9D8B030D-6E8A-4147-A177-3AD203B41FA5}">
                      <a16:colId xmlns:a16="http://schemas.microsoft.com/office/drawing/2014/main" val="2046292208"/>
                    </a:ext>
                  </a:extLst>
                </a:gridCol>
                <a:gridCol w="2258458">
                  <a:extLst>
                    <a:ext uri="{9D8B030D-6E8A-4147-A177-3AD203B41FA5}">
                      <a16:colId xmlns:a16="http://schemas.microsoft.com/office/drawing/2014/main" val="2259501418"/>
                    </a:ext>
                  </a:extLst>
                </a:gridCol>
                <a:gridCol w="2280491">
                  <a:extLst>
                    <a:ext uri="{9D8B030D-6E8A-4147-A177-3AD203B41FA5}">
                      <a16:colId xmlns:a16="http://schemas.microsoft.com/office/drawing/2014/main" val="3354242202"/>
                    </a:ext>
                  </a:extLst>
                </a:gridCol>
                <a:gridCol w="2599983">
                  <a:extLst>
                    <a:ext uri="{9D8B030D-6E8A-4147-A177-3AD203B41FA5}">
                      <a16:colId xmlns:a16="http://schemas.microsoft.com/office/drawing/2014/main" val="2246780849"/>
                    </a:ext>
                  </a:extLst>
                </a:gridCol>
              </a:tblGrid>
              <a:tr h="647060">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LIBRARY</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TYPICAL USES</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 SYNTAX</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AI ADVERTISEMENT USE CASES</a:t>
                      </a:r>
                    </a:p>
                  </a:txBody>
                  <a:tcPr marL="3956" marR="3956" marT="3956" marB="395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441671132"/>
                  </a:ext>
                </a:extLst>
              </a:tr>
              <a:tr h="905964">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Requests</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Simple HTTP requests and API consumption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Fetching data, integrating third-party data</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import requests</a:t>
                      </a:r>
                      <a:br>
                        <a:rPr lang="en-IN" sz="1200" dirty="0">
                          <a:solidFill>
                            <a:schemeClr val="bg1"/>
                          </a:solidFill>
                          <a:effectLst/>
                          <a:latin typeface="Segoe UI" panose="020B0502040204020203" pitchFamily="34" charset="0"/>
                          <a:cs typeface="Segoe UI" panose="020B0502040204020203" pitchFamily="34" charset="0"/>
                        </a:rPr>
                      </a:br>
                      <a:r>
                        <a:rPr lang="en-IN" sz="1200" b="0" dirty="0">
                          <a:solidFill>
                            <a:schemeClr val="bg1"/>
                          </a:solidFill>
                          <a:effectLst/>
                          <a:latin typeface="Segoe UI" panose="020B0502040204020203" pitchFamily="34" charset="0"/>
                          <a:cs typeface="Segoe UI" panose="020B0502040204020203" pitchFamily="34" charset="0"/>
                        </a:rPr>
                        <a:t>response = </a:t>
                      </a:r>
                      <a:r>
                        <a:rPr lang="en-IN" sz="1200" b="0" dirty="0" err="1">
                          <a:solidFill>
                            <a:schemeClr val="bg1"/>
                          </a:solidFill>
                          <a:effectLst/>
                          <a:latin typeface="Segoe UI" panose="020B0502040204020203" pitchFamily="34" charset="0"/>
                          <a:cs typeface="Segoe UI" panose="020B0502040204020203" pitchFamily="34" charset="0"/>
                        </a:rPr>
                        <a:t>requests.get</a:t>
                      </a:r>
                      <a:r>
                        <a:rPr lang="en-IN" sz="1200" b="0" dirty="0">
                          <a:solidFill>
                            <a:schemeClr val="bg1"/>
                          </a:solidFill>
                          <a:effectLst/>
                          <a:latin typeface="Segoe UI" panose="020B0502040204020203" pitchFamily="34" charset="0"/>
                          <a:cs typeface="Segoe UI" panose="020B0502040204020203" pitchFamily="34" charset="0"/>
                        </a:rPr>
                        <a:t>(</a:t>
                      </a:r>
                      <a:r>
                        <a:rPr lang="en-IN" sz="1200" b="0" dirty="0" err="1">
                          <a:solidFill>
                            <a:schemeClr val="bg1"/>
                          </a:solidFill>
                          <a:effectLst/>
                          <a:latin typeface="Segoe UI" panose="020B0502040204020203" pitchFamily="34" charset="0"/>
                          <a:cs typeface="Segoe UI" panose="020B0502040204020203" pitchFamily="34" charset="0"/>
                        </a:rPr>
                        <a:t>url</a:t>
                      </a:r>
                      <a:r>
                        <a:rPr lang="en-IN" sz="1200" b="0" dirty="0">
                          <a:solidFill>
                            <a:schemeClr val="bg1"/>
                          </a:solidFill>
                          <a:effectLst/>
                          <a:latin typeface="Segoe UI" panose="020B0502040204020203" pitchFamily="34" charset="0"/>
                          <a:cs typeface="Segoe UI" panose="020B0502040204020203" pitchFamily="34" charset="0"/>
                        </a:rPr>
                        <a:t>)</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Retrieving campaign stats from ad exchanges; accessing external targeting data</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70113859"/>
                  </a:ext>
                </a:extLst>
              </a:tr>
              <a:tr h="905964">
                <a:tc>
                  <a:txBody>
                    <a:bodyPr/>
                    <a:lstStyle/>
                    <a:p>
                      <a:pPr lvl="1" algn="l" fontAlgn="base" latinLnBrk="0">
                        <a:buNone/>
                      </a:pPr>
                      <a:r>
                        <a:rPr lang="en-IN" sz="1200" b="0" dirty="0" err="1">
                          <a:solidFill>
                            <a:schemeClr val="bg1"/>
                          </a:solidFill>
                          <a:effectLst/>
                          <a:latin typeface="Segoe UI" panose="020B0502040204020203" pitchFamily="34" charset="0"/>
                          <a:cs typeface="Segoe UI" panose="020B0502040204020203" pitchFamily="34" charset="0"/>
                        </a:rPr>
                        <a:t>BeautifulSoup</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HTML/XML parsing and web scraping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Data acquisition from web, link extraction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b="0" dirty="0">
                          <a:solidFill>
                            <a:schemeClr val="bg1"/>
                          </a:solidFill>
                          <a:effectLst/>
                          <a:latin typeface="Segoe UI" panose="020B0502040204020203" pitchFamily="34" charset="0"/>
                          <a:cs typeface="Segoe UI" panose="020B0502040204020203" pitchFamily="34" charset="0"/>
                        </a:rPr>
                        <a:t>from bs4 import </a:t>
                      </a:r>
                      <a:r>
                        <a:rPr lang="en-US" sz="1200" b="0" dirty="0" err="1">
                          <a:solidFill>
                            <a:schemeClr val="bg1"/>
                          </a:solidFill>
                          <a:effectLst/>
                          <a:latin typeface="Segoe UI" panose="020B0502040204020203" pitchFamily="34" charset="0"/>
                          <a:cs typeface="Segoe UI" panose="020B0502040204020203" pitchFamily="34" charset="0"/>
                        </a:rPr>
                        <a:t>BeautifulSoup</a:t>
                      </a:r>
                      <a:r>
                        <a:rPr lang="en-US" sz="1200" b="0" dirty="0">
                          <a:solidFill>
                            <a:schemeClr val="bg1"/>
                          </a:solidFill>
                          <a:effectLst/>
                          <a:latin typeface="Segoe UI" panose="020B0502040204020203" pitchFamily="34" charset="0"/>
                          <a:cs typeface="Segoe UI" panose="020B0502040204020203" pitchFamily="34" charset="0"/>
                        </a:rPr>
                        <a:t> as bs</a:t>
                      </a:r>
                      <a:br>
                        <a:rPr lang="en-US" sz="1200" dirty="0">
                          <a:solidFill>
                            <a:schemeClr val="bg1"/>
                          </a:solidFill>
                          <a:effectLst/>
                          <a:latin typeface="Segoe UI" panose="020B0502040204020203" pitchFamily="34" charset="0"/>
                          <a:cs typeface="Segoe UI" panose="020B0502040204020203" pitchFamily="34" charset="0"/>
                        </a:rPr>
                      </a:br>
                      <a:r>
                        <a:rPr lang="en-US" sz="1200" b="0" dirty="0">
                          <a:solidFill>
                            <a:schemeClr val="bg1"/>
                          </a:solidFill>
                          <a:effectLst/>
                          <a:latin typeface="Segoe UI" panose="020B0502040204020203" pitchFamily="34" charset="0"/>
                          <a:cs typeface="Segoe UI" panose="020B0502040204020203" pitchFamily="34" charset="0"/>
                        </a:rPr>
                        <a:t>bs(html, '</a:t>
                      </a:r>
                      <a:r>
                        <a:rPr lang="en-US" sz="1200" b="0" dirty="0" err="1">
                          <a:solidFill>
                            <a:schemeClr val="bg1"/>
                          </a:solidFill>
                          <a:effectLst/>
                          <a:latin typeface="Segoe UI" panose="020B0502040204020203" pitchFamily="34" charset="0"/>
                          <a:cs typeface="Segoe UI" panose="020B0502040204020203" pitchFamily="34" charset="0"/>
                        </a:rPr>
                        <a:t>html.parser</a:t>
                      </a:r>
                      <a:r>
                        <a:rPr lang="en-US" sz="1200" b="0" dirty="0">
                          <a:solidFill>
                            <a:schemeClr val="bg1"/>
                          </a:solidFill>
                          <a:effectLst/>
                          <a:latin typeface="Segoe UI" panose="020B0502040204020203" pitchFamily="34" charset="0"/>
                          <a:cs typeface="Segoe UI" panose="020B0502040204020203" pitchFamily="34" charset="0"/>
                        </a:rPr>
                        <a:t>')</a:t>
                      </a:r>
                      <a:endParaRPr lang="en-US"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Scraping competitor ad placements or campaign listings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3005342"/>
                  </a:ext>
                </a:extLst>
              </a:tr>
              <a:tr h="905964">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OpenCV</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Computer vision: image/video processing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Object detection, image analytics, video analysis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b="0" dirty="0">
                          <a:solidFill>
                            <a:schemeClr val="bg1"/>
                          </a:solidFill>
                          <a:effectLst/>
                          <a:latin typeface="Segoe UI" panose="020B0502040204020203" pitchFamily="34" charset="0"/>
                          <a:cs typeface="Segoe UI" panose="020B0502040204020203" pitchFamily="34" charset="0"/>
                        </a:rPr>
                        <a:t>import cv2</a:t>
                      </a:r>
                      <a:br>
                        <a:rPr lang="en-US" sz="1200" dirty="0">
                          <a:solidFill>
                            <a:schemeClr val="bg1"/>
                          </a:solidFill>
                          <a:effectLst/>
                          <a:latin typeface="Segoe UI" panose="020B0502040204020203" pitchFamily="34" charset="0"/>
                          <a:cs typeface="Segoe UI" panose="020B0502040204020203" pitchFamily="34" charset="0"/>
                        </a:rPr>
                      </a:br>
                      <a:r>
                        <a:rPr lang="en-US" sz="1200" b="0" dirty="0" err="1">
                          <a:solidFill>
                            <a:schemeClr val="bg1"/>
                          </a:solidFill>
                          <a:effectLst/>
                          <a:latin typeface="Segoe UI" panose="020B0502040204020203" pitchFamily="34" charset="0"/>
                          <a:cs typeface="Segoe UI" panose="020B0502040204020203" pitchFamily="34" charset="0"/>
                        </a:rPr>
                        <a:t>img</a:t>
                      </a:r>
                      <a:r>
                        <a:rPr lang="en-US" sz="1200" b="0" dirty="0">
                          <a:solidFill>
                            <a:schemeClr val="bg1"/>
                          </a:solidFill>
                          <a:effectLst/>
                          <a:latin typeface="Segoe UI" panose="020B0502040204020203" pitchFamily="34" charset="0"/>
                          <a:cs typeface="Segoe UI" panose="020B0502040204020203" pitchFamily="34" charset="0"/>
                        </a:rPr>
                        <a:t> = cv2.imread('ad.jpg')</a:t>
                      </a:r>
                      <a:endParaRPr lang="en-US"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Creative quality control, brand safety monitoring, visual content classification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12542165"/>
                  </a:ext>
                </a:extLst>
              </a:tr>
              <a:tr h="1204083">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Selenium</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Automated browser control for testing/scraping</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Web automation, end-to-end tests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from selenium import </a:t>
                      </a:r>
                      <a:r>
                        <a:rPr lang="en-IN" sz="1200" b="0" dirty="0" err="1">
                          <a:solidFill>
                            <a:schemeClr val="bg1"/>
                          </a:solidFill>
                          <a:effectLst/>
                          <a:latin typeface="Segoe UI" panose="020B0502040204020203" pitchFamily="34" charset="0"/>
                          <a:cs typeface="Segoe UI" panose="020B0502040204020203" pitchFamily="34" charset="0"/>
                        </a:rPr>
                        <a:t>webdriver</a:t>
                      </a:r>
                      <a:br>
                        <a:rPr lang="en-IN" sz="1200" dirty="0">
                          <a:solidFill>
                            <a:schemeClr val="bg1"/>
                          </a:solidFill>
                          <a:effectLst/>
                          <a:latin typeface="Segoe UI" panose="020B0502040204020203" pitchFamily="34" charset="0"/>
                          <a:cs typeface="Segoe UI" panose="020B0502040204020203" pitchFamily="34" charset="0"/>
                        </a:rPr>
                      </a:br>
                      <a:r>
                        <a:rPr lang="en-IN" sz="1200" b="0" dirty="0">
                          <a:solidFill>
                            <a:schemeClr val="bg1"/>
                          </a:solidFill>
                          <a:effectLst/>
                          <a:latin typeface="Segoe UI" panose="020B0502040204020203" pitchFamily="34" charset="0"/>
                          <a:cs typeface="Segoe UI" panose="020B0502040204020203" pitchFamily="34" charset="0"/>
                        </a:rPr>
                        <a:t>driver = </a:t>
                      </a:r>
                      <a:r>
                        <a:rPr lang="en-IN" sz="1200" b="0" dirty="0" err="1">
                          <a:solidFill>
                            <a:schemeClr val="bg1"/>
                          </a:solidFill>
                          <a:effectLst/>
                          <a:latin typeface="Segoe UI" panose="020B0502040204020203" pitchFamily="34" charset="0"/>
                          <a:cs typeface="Segoe UI" panose="020B0502040204020203" pitchFamily="34" charset="0"/>
                        </a:rPr>
                        <a:t>webdriver.Chrome</a:t>
                      </a:r>
                      <a:r>
                        <a:rPr lang="en-IN" sz="1200" b="0" dirty="0">
                          <a:solidFill>
                            <a:schemeClr val="bg1"/>
                          </a:solidFill>
                          <a:effectLst/>
                          <a:latin typeface="Segoe UI" panose="020B0502040204020203" pitchFamily="34" charset="0"/>
                          <a:cs typeface="Segoe UI" panose="020B0502040204020203" pitchFamily="34" charset="0"/>
                        </a:rPr>
                        <a:t>()</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Automated creative QA, landing page checks, programmatic ad validation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13276560"/>
                  </a:ext>
                </a:extLst>
              </a:tr>
              <a:tr h="905964">
                <a:tc>
                  <a:txBody>
                    <a:bodyPr/>
                    <a:lstStyle/>
                    <a:p>
                      <a:pPr lvl="1" algn="l" fontAlgn="base" latinLnBrk="0">
                        <a:buNone/>
                      </a:pPr>
                      <a:r>
                        <a:rPr lang="en-IN" sz="1200" b="0" dirty="0">
                          <a:solidFill>
                            <a:schemeClr val="bg1"/>
                          </a:solidFill>
                          <a:effectLst/>
                          <a:latin typeface="Segoe UI" panose="020B0502040204020203" pitchFamily="34" charset="0"/>
                          <a:cs typeface="Segoe UI" panose="020B0502040204020203" pitchFamily="34" charset="0"/>
                        </a:rPr>
                        <a:t>Scrapy</a:t>
                      </a:r>
                      <a:endParaRPr lang="en-IN"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Advanced web scraping framework</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Scalable web gathering, pipelines</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b="0" dirty="0">
                          <a:solidFill>
                            <a:schemeClr val="bg1"/>
                          </a:solidFill>
                          <a:effectLst/>
                          <a:latin typeface="Segoe UI" panose="020B0502040204020203" pitchFamily="34" charset="0"/>
                          <a:cs typeface="Segoe UI" panose="020B0502040204020203" pitchFamily="34" charset="0"/>
                        </a:rPr>
                        <a:t>import scrapy</a:t>
                      </a:r>
                      <a:br>
                        <a:rPr lang="en-US" sz="1200" dirty="0">
                          <a:solidFill>
                            <a:schemeClr val="bg1"/>
                          </a:solidFill>
                          <a:effectLst/>
                          <a:latin typeface="Segoe UI" panose="020B0502040204020203" pitchFamily="34" charset="0"/>
                          <a:cs typeface="Segoe UI" panose="020B0502040204020203" pitchFamily="34" charset="0"/>
                        </a:rPr>
                      </a:br>
                      <a:r>
                        <a:rPr lang="en-US" sz="1200" b="0" dirty="0">
                          <a:solidFill>
                            <a:schemeClr val="bg1"/>
                          </a:solidFill>
                          <a:effectLst/>
                          <a:latin typeface="Segoe UI" panose="020B0502040204020203" pitchFamily="34" charset="0"/>
                          <a:cs typeface="Segoe UI" panose="020B0502040204020203" pitchFamily="34" charset="0"/>
                        </a:rPr>
                        <a:t>class </a:t>
                      </a:r>
                      <a:r>
                        <a:rPr lang="en-US" sz="1200" b="0" dirty="0" err="1">
                          <a:solidFill>
                            <a:schemeClr val="bg1"/>
                          </a:solidFill>
                          <a:effectLst/>
                          <a:latin typeface="Segoe UI" panose="020B0502040204020203" pitchFamily="34" charset="0"/>
                          <a:cs typeface="Segoe UI" panose="020B0502040204020203" pitchFamily="34" charset="0"/>
                        </a:rPr>
                        <a:t>AdSpider</a:t>
                      </a:r>
                      <a:r>
                        <a:rPr lang="en-US" sz="1200" b="0" dirty="0">
                          <a:solidFill>
                            <a:schemeClr val="bg1"/>
                          </a:solidFill>
                          <a:effectLst/>
                          <a:latin typeface="Segoe UI" panose="020B0502040204020203" pitchFamily="34" charset="0"/>
                          <a:cs typeface="Segoe UI" panose="020B0502040204020203" pitchFamily="34" charset="0"/>
                        </a:rPr>
                        <a:t>(</a:t>
                      </a:r>
                      <a:r>
                        <a:rPr lang="en-US" sz="1200" b="0" dirty="0" err="1">
                          <a:solidFill>
                            <a:schemeClr val="bg1"/>
                          </a:solidFill>
                          <a:effectLst/>
                          <a:latin typeface="Segoe UI" panose="020B0502040204020203" pitchFamily="34" charset="0"/>
                          <a:cs typeface="Segoe UI" panose="020B0502040204020203" pitchFamily="34" charset="0"/>
                        </a:rPr>
                        <a:t>scrapy.Spider</a:t>
                      </a:r>
                      <a:r>
                        <a:rPr lang="en-US" sz="1200" b="0" dirty="0">
                          <a:solidFill>
                            <a:schemeClr val="bg1"/>
                          </a:solidFill>
                          <a:effectLst/>
                          <a:latin typeface="Segoe UI" panose="020B0502040204020203" pitchFamily="34" charset="0"/>
                          <a:cs typeface="Segoe UI" panose="020B0502040204020203" pitchFamily="34" charset="0"/>
                        </a:rPr>
                        <a:t>): ...</a:t>
                      </a:r>
                      <a:endParaRPr lang="en-US" sz="1200" dirty="0">
                        <a:solidFill>
                          <a:schemeClr val="bg1"/>
                        </a:solidFill>
                        <a:effectLst/>
                        <a:latin typeface="Segoe UI" panose="020B0502040204020203" pitchFamily="34" charset="0"/>
                        <a:cs typeface="Segoe UI" panose="020B0502040204020203" pitchFamily="34" charset="0"/>
                      </a:endParaRP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Gathering ad intelligence, competitor pricing, large-scale data extraction</a:t>
                      </a:r>
                    </a:p>
                  </a:txBody>
                  <a:tcPr marL="3956" marR="3956" marT="3560" marB="35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85760370"/>
                  </a:ext>
                </a:extLst>
              </a:tr>
            </a:tbl>
          </a:graphicData>
        </a:graphic>
      </p:graphicFrame>
    </p:spTree>
    <p:extLst>
      <p:ext uri="{BB962C8B-B14F-4D97-AF65-F5344CB8AC3E}">
        <p14:creationId xmlns:p14="http://schemas.microsoft.com/office/powerpoint/2010/main" val="41753160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8E1937-E994-885F-27BD-BA54D98AAAB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C2655CD-9D4B-176A-1B54-9A70EA24B4BD}"/>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AI &amp; ML</a:t>
            </a:r>
          </a:p>
        </p:txBody>
      </p:sp>
      <p:sp>
        <p:nvSpPr>
          <p:cNvPr id="2" name="Slide Number Placeholder 1">
            <a:extLst>
              <a:ext uri="{FF2B5EF4-FFF2-40B4-BE49-F238E27FC236}">
                <a16:creationId xmlns:a16="http://schemas.microsoft.com/office/drawing/2014/main" id="{DF022E05-D122-EED5-0315-5F115D688A14}"/>
              </a:ext>
            </a:extLst>
          </p:cNvPr>
          <p:cNvSpPr>
            <a:spLocks noGrp="1"/>
          </p:cNvSpPr>
          <p:nvPr>
            <p:ph type="sldNum" sz="quarter" idx="12"/>
          </p:nvPr>
        </p:nvSpPr>
        <p:spPr/>
        <p:txBody>
          <a:bodyPr/>
          <a:lstStyle/>
          <a:p>
            <a:fld id="{A63E5F1B-06E8-40D9-B2EF-6EBB58D817FE}" type="slidenum">
              <a:rPr lang="en-IN" b="1" smtClean="0">
                <a:solidFill>
                  <a:schemeClr val="bg1"/>
                </a:solidFill>
              </a:rPr>
              <a:t>119</a:t>
            </a:fld>
            <a:endParaRPr lang="en-IN" b="1" dirty="0">
              <a:solidFill>
                <a:schemeClr val="bg1"/>
              </a:solidFill>
            </a:endParaRPr>
          </a:p>
        </p:txBody>
      </p:sp>
    </p:spTree>
    <p:extLst>
      <p:ext uri="{BB962C8B-B14F-4D97-AF65-F5344CB8AC3E}">
        <p14:creationId xmlns:p14="http://schemas.microsoft.com/office/powerpoint/2010/main" val="1764071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818915-98A0-D5EE-90DE-F72F579A21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4AD3D6-986F-F2C5-BF38-CFC7BA03A642}"/>
              </a:ext>
            </a:extLst>
          </p:cNvPr>
          <p:cNvSpPr>
            <a:spLocks noGrp="1"/>
          </p:cNvSpPr>
          <p:nvPr>
            <p:ph type="sldNum" sz="quarter" idx="12"/>
          </p:nvPr>
        </p:nvSpPr>
        <p:spPr/>
        <p:txBody>
          <a:bodyPr/>
          <a:lstStyle/>
          <a:p>
            <a:fld id="{A63E5F1B-06E8-40D9-B2EF-6EBB58D817FE}" type="slidenum">
              <a:rPr lang="en-IN" smtClean="0">
                <a:solidFill>
                  <a:schemeClr val="bg1"/>
                </a:solidFill>
              </a:rPr>
              <a:t>12</a:t>
            </a:fld>
            <a:endParaRPr lang="en-IN">
              <a:solidFill>
                <a:schemeClr val="bg1"/>
              </a:solidFill>
            </a:endParaRPr>
          </a:p>
        </p:txBody>
      </p:sp>
      <p:sp>
        <p:nvSpPr>
          <p:cNvPr id="2" name="Rectangle 1">
            <a:extLst>
              <a:ext uri="{FF2B5EF4-FFF2-40B4-BE49-F238E27FC236}">
                <a16:creationId xmlns:a16="http://schemas.microsoft.com/office/drawing/2014/main" id="{0E0904C3-72E4-7A81-D654-93DFDBC5E8B1}"/>
              </a:ext>
            </a:extLst>
          </p:cNvPr>
          <p:cNvSpPr/>
          <p:nvPr/>
        </p:nvSpPr>
        <p:spPr>
          <a:xfrm>
            <a:off x="203889" y="639523"/>
            <a:ext cx="11784222" cy="5716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5. What is programmatic advertising? Describe the ecosystem.</a:t>
            </a:r>
          </a:p>
          <a:p>
            <a:pPr algn="just"/>
            <a:r>
              <a:rPr lang="en-US" sz="1200" dirty="0">
                <a:solidFill>
                  <a:schemeClr val="bg1"/>
                </a:solidFill>
                <a:latin typeface="Segoe UI" panose="020B0502040204020203" pitchFamily="34" charset="0"/>
                <a:cs typeface="Segoe UI" panose="020B0502040204020203" pitchFamily="34" charset="0"/>
              </a:rPr>
              <a:t>Programmatic advertising refers to the automated buying and selling of digital ad inventory using real-time bidding and data-driven targeting. The ecosystem encompasses demand-side platforms (DSPs), supply-side platforms (SSPs), ad exchanges, data management platforms (DMPs), and various targeting/measurement tools. For example, an advertiser uses a DSP to bid on impression opportunities made available by publishers via SSPs on ad exchanges, enabling real-time targeting and campaign optimization. Programmatic systems leverage data and algorithms to optimize bids, improve targeting (audience segments, geos, devices), and maximize ROI, with significant roles played by trading specialists and </a:t>
            </a:r>
            <a:r>
              <a:rPr lang="en-US" sz="1200" dirty="0" err="1">
                <a:solidFill>
                  <a:schemeClr val="bg1"/>
                </a:solidFill>
                <a:latin typeface="Segoe UI" panose="020B0502040204020203" pitchFamily="34" charset="0"/>
                <a:cs typeface="Segoe UI" panose="020B0502040204020203" pitchFamily="34" charset="0"/>
              </a:rPr>
              <a:t>optimisation</a:t>
            </a:r>
            <a:r>
              <a:rPr lang="en-US" sz="1200" dirty="0">
                <a:solidFill>
                  <a:schemeClr val="bg1"/>
                </a:solidFill>
                <a:latin typeface="Segoe UI" panose="020B0502040204020203" pitchFamily="34" charset="0"/>
                <a:cs typeface="Segoe UI" panose="020B0502040204020203" pitchFamily="34" charset="0"/>
              </a:rPr>
              <a:t> AIs.​​</a:t>
            </a:r>
          </a:p>
          <a:p>
            <a:endParaRPr lang="en-US" dirty="0"/>
          </a:p>
          <a:p>
            <a:pPr algn="just"/>
            <a:r>
              <a:rPr lang="en-US" sz="1200" b="1" dirty="0">
                <a:solidFill>
                  <a:srgbClr val="00B0F0"/>
                </a:solidFill>
                <a:latin typeface="Segoe UI" panose="020B0502040204020203" pitchFamily="34" charset="0"/>
                <a:cs typeface="Segoe UI" panose="020B0502040204020203" pitchFamily="34" charset="0"/>
              </a:rPr>
              <a:t>6. What are some key Excel skills you use for analytics in product management?</a:t>
            </a:r>
          </a:p>
          <a:p>
            <a:pPr algn="just"/>
            <a:r>
              <a:rPr lang="en-US" sz="1200" dirty="0">
                <a:solidFill>
                  <a:schemeClr val="bg1"/>
                </a:solidFill>
                <a:latin typeface="Segoe UI" panose="020B0502040204020203" pitchFamily="34" charset="0"/>
                <a:cs typeface="Segoe UI" panose="020B0502040204020203" pitchFamily="34" charset="0"/>
              </a:rPr>
              <a:t>Advanced Excel skills are fundamental. I use pivot tables to segment campaign data, VLOOKUP/XLOOKUP to merge disparate datasets (e.g., campaign and user data), and data validation for error-free model inputs. I regularly employ statistical formulas for trend analysis, automate repetitive analysis with macros, and visualize key insights using charts—helping stakeholders interpret complex </a:t>
            </a:r>
            <a:r>
              <a:rPr lang="en-US" sz="1200" dirty="0" err="1">
                <a:solidFill>
                  <a:schemeClr val="bg1"/>
                </a:solidFill>
                <a:latin typeface="Segoe UI" panose="020B0502040204020203" pitchFamily="34" charset="0"/>
                <a:cs typeface="Segoe UI" panose="020B0502040204020203" pitchFamily="34" charset="0"/>
              </a:rPr>
              <a:t>optimisation</a:t>
            </a:r>
            <a:r>
              <a:rPr lang="en-US" sz="1200" dirty="0">
                <a:solidFill>
                  <a:schemeClr val="bg1"/>
                </a:solidFill>
                <a:latin typeface="Segoe UI" panose="020B0502040204020203" pitchFamily="34" charset="0"/>
                <a:cs typeface="Segoe UI" panose="020B0502040204020203" pitchFamily="34" charset="0"/>
              </a:rPr>
              <a:t> results rapidly. These skills accelerate root-cause analysis and support data-driven product development.​</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7. How do you define success metrics for a product feature?</a:t>
            </a:r>
          </a:p>
          <a:p>
            <a:pPr algn="just"/>
            <a:r>
              <a:rPr lang="en-US" sz="1200" dirty="0">
                <a:solidFill>
                  <a:schemeClr val="bg1"/>
                </a:solidFill>
                <a:latin typeface="Segoe UI" panose="020B0502040204020203" pitchFamily="34" charset="0"/>
                <a:cs typeface="Segoe UI" panose="020B0502040204020203" pitchFamily="34" charset="0"/>
              </a:rPr>
              <a:t>Success metrics are determined based on product goals—user engagement, business outcomes, and operational efficiency. Early in feature planning, I define north-star metrics (such as user adoption rate, uplift in </a:t>
            </a:r>
            <a:r>
              <a:rPr lang="en-US" sz="1200" dirty="0" err="1">
                <a:solidFill>
                  <a:schemeClr val="bg1"/>
                </a:solidFill>
                <a:latin typeface="Segoe UI" panose="020B0502040204020203" pitchFamily="34" charset="0"/>
                <a:cs typeface="Segoe UI" panose="020B0502040204020203" pitchFamily="34" charset="0"/>
              </a:rPr>
              <a:t>optimisation</a:t>
            </a:r>
            <a:r>
              <a:rPr lang="en-US" sz="1200" dirty="0">
                <a:solidFill>
                  <a:schemeClr val="bg1"/>
                </a:solidFill>
                <a:latin typeface="Segoe UI" panose="020B0502040204020203" pitchFamily="34" charset="0"/>
                <a:cs typeface="Segoe UI" panose="020B0502040204020203" pitchFamily="34" charset="0"/>
              </a:rPr>
              <a:t> score, or process automation time savings). I leverage baseline analysis, stakeholder input, and benchmarking with similar products where available. For example, when releasing a new auto-bidding feature, I’d select KPIs such as increase in campaign ROAS, reduction in manual intervention, and user retention. These are measured using analytics platforms and validated with both quantitative (usage stats) and qualitative (user feedback) data.​​</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8. How would you determine a pricing strategy for a hotel chain?</a:t>
            </a:r>
          </a:p>
          <a:p>
            <a:pPr algn="just"/>
            <a:r>
              <a:rPr lang="en-US" sz="1200" dirty="0">
                <a:solidFill>
                  <a:schemeClr val="bg1"/>
                </a:solidFill>
                <a:latin typeface="Segoe UI" panose="020B0502040204020203" pitchFamily="34" charset="0"/>
                <a:cs typeface="Segoe UI" panose="020B0502040204020203" pitchFamily="34" charset="0"/>
              </a:rPr>
              <a:t>I would start with a competitor analysis and customer segmentation to understand the market landscape. Then, I’d consider dynamic pricing models based on demand (seasonality, occupancy rates, local events), leveraging analytics to simulate various pricing scenarios. Working closely with marketing and finance, I would factor in cost structure, willingness to pay, and perceived value. I’d also consider incorporating digital ecosystem partnerships (e.g., loyalty programs, bundled offers), testing pricing using pilots, and iterating based on conversion data and guest feedback.​</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9. Tell me about a time you had to deliver tough feedback to a team member.</a:t>
            </a:r>
          </a:p>
          <a:p>
            <a:pPr algn="just"/>
            <a:r>
              <a:rPr lang="en-US" sz="1200" dirty="0">
                <a:solidFill>
                  <a:schemeClr val="bg1"/>
                </a:solidFill>
                <a:latin typeface="Segoe UI" panose="020B0502040204020203" pitchFamily="34" charset="0"/>
                <a:cs typeface="Segoe UI" panose="020B0502040204020203" pitchFamily="34" charset="0"/>
              </a:rPr>
              <a:t>In one instance, while leading a cross-functional sprint, a team member consistently missed deliverables. Recognizing the negative impact on team morale and project momentum, I scheduled a private, empathetic conversation. I started by acknowledging their strengths, then cited specific instances of delays, focusing on project impact and mutual goals. We discussed root causes and discovered over-allocation due to overlapping responsibilities. Together, we reassigned some tasks, set incremental check-ins, and as a result, the team member’s performance and engagement improved. This experience taught me the importance of direct, supportive communication and problem-solving.​​</a:t>
            </a:r>
          </a:p>
        </p:txBody>
      </p:sp>
      <p:sp>
        <p:nvSpPr>
          <p:cNvPr id="3" name="Rectangle 2">
            <a:extLst>
              <a:ext uri="{FF2B5EF4-FFF2-40B4-BE49-F238E27FC236}">
                <a16:creationId xmlns:a16="http://schemas.microsoft.com/office/drawing/2014/main" id="{FF4EA90C-DE94-2ED7-009F-0E0BC8C3E56E}"/>
              </a:ext>
            </a:extLst>
          </p:cNvPr>
          <p:cNvSpPr/>
          <p:nvPr/>
        </p:nvSpPr>
        <p:spPr>
          <a:xfrm>
            <a:off x="4419600" y="143221"/>
            <a:ext cx="3352800"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egoe UI" panose="020B0502040204020203" pitchFamily="34" charset="0"/>
                <a:cs typeface="Segoe UI" panose="020B0502040204020203" pitchFamily="34" charset="0"/>
              </a:rPr>
              <a:t>TECHNICAL 1</a:t>
            </a:r>
            <a:endParaRPr lang="en-IN" sz="1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34219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258305-88DC-DC09-5335-511FAFE30D1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DA8A18C-575C-D1DC-F0E8-961D09ED531D}"/>
              </a:ext>
            </a:extLst>
          </p:cNvPr>
          <p:cNvSpPr/>
          <p:nvPr/>
        </p:nvSpPr>
        <p:spPr>
          <a:xfrm>
            <a:off x="287396" y="352540"/>
            <a:ext cx="11617205" cy="23425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Artificial Intelligence</a:t>
            </a:r>
          </a:p>
          <a:p>
            <a:endParaRPr lang="en-US" sz="1200" b="1" dirty="0">
              <a:solidFill>
                <a:schemeClr val="bg1"/>
              </a:solidFill>
              <a:latin typeface="Segoe UI" panose="020B0502040204020203" pitchFamily="34" charset="0"/>
              <a:cs typeface="Segoe UI" panose="020B0502040204020203" pitchFamily="34" charset="0"/>
            </a:endParaRPr>
          </a:p>
          <a:p>
            <a:endParaRPr lang="en-US" sz="1200" b="1" dirty="0">
              <a:solidFill>
                <a:schemeClr val="bg1"/>
              </a:solidFill>
              <a:latin typeface="Segoe UI" panose="020B0502040204020203" pitchFamily="34" charset="0"/>
              <a:cs typeface="Segoe UI" panose="020B0502040204020203" pitchFamily="34" charset="0"/>
            </a:endParaRP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Machine Learning	</a:t>
            </a:r>
            <a:r>
              <a:rPr lang="en-US"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200" dirty="0">
                <a:solidFill>
                  <a:schemeClr val="bg1"/>
                </a:solidFill>
                <a:latin typeface="Segoe UI" panose="020B0502040204020203" pitchFamily="34" charset="0"/>
                <a:cs typeface="Segoe UI" panose="020B0502040204020203" pitchFamily="34" charset="0"/>
                <a:sym typeface="Wingdings" panose="05000000000000000000" pitchFamily="2" charset="2"/>
              </a:rPr>
              <a:t>Statistics, Algorithms, &amp; Data</a:t>
            </a:r>
            <a:endParaRPr lang="en-US" sz="1200" dirty="0">
              <a:solidFill>
                <a:schemeClr val="bg1"/>
              </a:solidFill>
              <a:latin typeface="Segoe UI" panose="020B0502040204020203" pitchFamily="34" charset="0"/>
              <a:cs typeface="Segoe UI" panose="020B0502040204020203" pitchFamily="34" charset="0"/>
            </a:endParaRPr>
          </a:p>
          <a:p>
            <a:endParaRPr lang="en-US" sz="1200" b="1" dirty="0">
              <a:solidFill>
                <a:schemeClr val="bg1"/>
              </a:solidFill>
              <a:latin typeface="Segoe UI" panose="020B0502040204020203" pitchFamily="34" charset="0"/>
              <a:cs typeface="Segoe UI" panose="020B0502040204020203" pitchFamily="34" charset="0"/>
            </a:endParaRPr>
          </a:p>
          <a:p>
            <a:endParaRPr lang="en-US" sz="1200" b="1" dirty="0">
              <a:solidFill>
                <a:schemeClr val="bg1"/>
              </a:solidFill>
              <a:latin typeface="Segoe UI" panose="020B0502040204020203" pitchFamily="34" charset="0"/>
              <a:cs typeface="Segoe UI" panose="020B0502040204020203" pitchFamily="34" charset="0"/>
            </a:endParaRP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Deep Learning	</a:t>
            </a:r>
            <a:r>
              <a:rPr lang="en-US"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 	</a:t>
            </a:r>
            <a:r>
              <a:rPr lang="en-US" sz="1200" dirty="0">
                <a:solidFill>
                  <a:schemeClr val="bg1"/>
                </a:solidFill>
                <a:latin typeface="Segoe UI" panose="020B0502040204020203" pitchFamily="34" charset="0"/>
                <a:cs typeface="Segoe UI" panose="020B0502040204020203" pitchFamily="34" charset="0"/>
                <a:sym typeface="Wingdings" panose="05000000000000000000" pitchFamily="2" charset="2"/>
              </a:rPr>
              <a:t>Image Recognition, Speech Recognition</a:t>
            </a:r>
          </a:p>
          <a:p>
            <a:endParaRPr lang="en-US"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a:p>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p:txBody>
      </p:sp>
      <p:sp>
        <p:nvSpPr>
          <p:cNvPr id="2" name="Slide Number Placeholder 1">
            <a:extLst>
              <a:ext uri="{FF2B5EF4-FFF2-40B4-BE49-F238E27FC236}">
                <a16:creationId xmlns:a16="http://schemas.microsoft.com/office/drawing/2014/main" id="{56AA86D5-F644-5EC9-290E-2E6F5802288B}"/>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120</a:t>
            </a:fld>
            <a:endParaRPr lang="en-IN"/>
          </a:p>
        </p:txBody>
      </p:sp>
      <p:sp>
        <p:nvSpPr>
          <p:cNvPr id="4" name="Arrow: Down 3">
            <a:extLst>
              <a:ext uri="{FF2B5EF4-FFF2-40B4-BE49-F238E27FC236}">
                <a16:creationId xmlns:a16="http://schemas.microsoft.com/office/drawing/2014/main" id="{CB054F57-5321-7205-0C87-914529DDF634}"/>
              </a:ext>
            </a:extLst>
          </p:cNvPr>
          <p:cNvSpPr/>
          <p:nvPr/>
        </p:nvSpPr>
        <p:spPr>
          <a:xfrm>
            <a:off x="999897" y="747939"/>
            <a:ext cx="65315" cy="457200"/>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Down 4">
            <a:extLst>
              <a:ext uri="{FF2B5EF4-FFF2-40B4-BE49-F238E27FC236}">
                <a16:creationId xmlns:a16="http://schemas.microsoft.com/office/drawing/2014/main" id="{B63EA897-90B4-414D-78EA-B0D92128E209}"/>
              </a:ext>
            </a:extLst>
          </p:cNvPr>
          <p:cNvSpPr/>
          <p:nvPr/>
        </p:nvSpPr>
        <p:spPr>
          <a:xfrm>
            <a:off x="999897" y="1536249"/>
            <a:ext cx="65315" cy="457200"/>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E6FB76E-B366-68DF-400D-1B90984952FE}"/>
              </a:ext>
            </a:extLst>
          </p:cNvPr>
          <p:cNvSpPr/>
          <p:nvPr/>
        </p:nvSpPr>
        <p:spPr>
          <a:xfrm>
            <a:off x="287395" y="2522017"/>
            <a:ext cx="11617205" cy="3834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200" b="1" dirty="0">
                <a:solidFill>
                  <a:schemeClr val="bg1"/>
                </a:solidFill>
                <a:latin typeface="Segoe UI" panose="020B0502040204020203" pitchFamily="34" charset="0"/>
                <a:cs typeface="Segoe UI" panose="020B0502040204020203" pitchFamily="34" charset="0"/>
              </a:rPr>
              <a:t>Deep Leaning is classified into:</a:t>
            </a:r>
          </a:p>
          <a:p>
            <a:pPr algn="just"/>
            <a:endParaRPr lang="en-IN" sz="1200" b="1"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a:p>
            <a:pPr marL="228600" indent="-228600" algn="just">
              <a:buAutoNum type="arabicPeriod"/>
            </a:pPr>
            <a:r>
              <a:rPr lang="en-IN"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Artificial Neural Networks: </a:t>
            </a:r>
            <a:r>
              <a:rPr lang="en-IN" sz="1200" dirty="0">
                <a:solidFill>
                  <a:schemeClr val="bg1"/>
                </a:solidFill>
                <a:latin typeface="Segoe UI" panose="020B0502040204020203" pitchFamily="34" charset="0"/>
                <a:cs typeface="Segoe UI" panose="020B0502040204020203" pitchFamily="34" charset="0"/>
                <a:sym typeface="Wingdings" panose="05000000000000000000" pitchFamily="2" charset="2"/>
              </a:rPr>
              <a:t>Parts of a deep learning neural networks</a:t>
            </a:r>
          </a:p>
          <a:p>
            <a:pPr algn="just"/>
            <a:r>
              <a:rPr lang="en-IN"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Layers: </a:t>
            </a:r>
            <a:r>
              <a:rPr lang="en-IN" sz="1200" dirty="0">
                <a:solidFill>
                  <a:schemeClr val="bg1"/>
                </a:solidFill>
                <a:latin typeface="Segoe UI" panose="020B0502040204020203" pitchFamily="34" charset="0"/>
                <a:cs typeface="Segoe UI" panose="020B0502040204020203" pitchFamily="34" charset="0"/>
                <a:sym typeface="Wingdings" panose="05000000000000000000" pitchFamily="2" charset="2"/>
              </a:rPr>
              <a:t>Input Layer, Hidden Layer, Output Layer</a:t>
            </a:r>
          </a:p>
          <a:p>
            <a:pPr algn="just"/>
            <a:endParaRPr lang="en-IN"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a:p>
            <a:pPr algn="just"/>
            <a:r>
              <a:rPr lang="en-IN" sz="1200" dirty="0">
                <a:solidFill>
                  <a:schemeClr val="bg1"/>
                </a:solidFill>
                <a:latin typeface="Segoe UI" panose="020B0502040204020203" pitchFamily="34" charset="0"/>
                <a:cs typeface="Segoe UI" panose="020B0502040204020203" pitchFamily="34" charset="0"/>
                <a:sym typeface="Wingdings" panose="05000000000000000000" pitchFamily="2" charset="2"/>
              </a:rPr>
              <a:t>Famously known popular structures of Deep Learning Neural Networks:</a:t>
            </a:r>
          </a:p>
          <a:p>
            <a:pPr algn="just"/>
            <a:endParaRPr lang="en-IN"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a:p>
            <a:pPr marL="228600" indent="-228600" algn="just">
              <a:buAutoNum type="alphaUcPeriod"/>
            </a:pPr>
            <a:r>
              <a:rPr lang="en-IN"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Convolutional Neural Networks: </a:t>
            </a:r>
            <a:r>
              <a:rPr lang="en-IN" sz="1200" dirty="0">
                <a:solidFill>
                  <a:schemeClr val="bg1"/>
                </a:solidFill>
                <a:latin typeface="Segoe UI" panose="020B0502040204020203" pitchFamily="34" charset="0"/>
                <a:cs typeface="Segoe UI" panose="020B0502040204020203" pitchFamily="34" charset="0"/>
                <a:sym typeface="Wingdings" panose="05000000000000000000" pitchFamily="2" charset="2"/>
              </a:rPr>
              <a:t>Commonly used in image recognition</a:t>
            </a:r>
          </a:p>
          <a:p>
            <a:pPr marL="228600" indent="-228600" algn="just">
              <a:buAutoNum type="alphaUcPeriod"/>
            </a:pPr>
            <a:r>
              <a:rPr lang="en-IN"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Recurrent Neural Networks: </a:t>
            </a:r>
            <a:r>
              <a:rPr lang="en-IN" sz="1200" dirty="0">
                <a:solidFill>
                  <a:schemeClr val="bg1"/>
                </a:solidFill>
                <a:latin typeface="Segoe UI" panose="020B0502040204020203" pitchFamily="34" charset="0"/>
                <a:cs typeface="Segoe UI" panose="020B0502040204020203" pitchFamily="34" charset="0"/>
                <a:sym typeface="Wingdings" panose="05000000000000000000" pitchFamily="2" charset="2"/>
              </a:rPr>
              <a:t>Commonly used in text to speech applications</a:t>
            </a:r>
          </a:p>
          <a:p>
            <a:pPr marL="228600" indent="-228600" algn="just">
              <a:buAutoNum type="alphaUcPeriod"/>
            </a:pPr>
            <a:endParaRPr lang="en-IN"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a:p>
            <a:pPr algn="just"/>
            <a:r>
              <a:rPr lang="en-IN" sz="1200" dirty="0">
                <a:solidFill>
                  <a:schemeClr val="bg1"/>
                </a:solidFill>
                <a:latin typeface="Segoe UI" panose="020B0502040204020203" pitchFamily="34" charset="0"/>
                <a:cs typeface="Segoe UI" panose="020B0502040204020203" pitchFamily="34" charset="0"/>
              </a:rPr>
              <a:t>---------------------------------------------------------------------------------------------------------------------------------------------------------------------------------------------</a:t>
            </a:r>
          </a:p>
          <a:p>
            <a:pPr algn="just"/>
            <a:endParaRPr lang="en-IN"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Supervised Learning:</a:t>
            </a:r>
            <a:r>
              <a:rPr lang="en-US" sz="1200" dirty="0">
                <a:solidFill>
                  <a:schemeClr val="bg1"/>
                </a:solidFill>
                <a:latin typeface="Segoe UI" panose="020B0502040204020203" pitchFamily="34" charset="0"/>
                <a:cs typeface="Segoe UI" panose="020B0502040204020203" pitchFamily="34" charset="0"/>
                <a:sym typeface="Wingdings" panose="05000000000000000000" pitchFamily="2" charset="2"/>
              </a:rPr>
              <a:t> Involves learning from labeled data, where the model is trained on input-output pairs. Common tasks include regression and classification. </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Unsupervised Learning:</a:t>
            </a:r>
            <a:r>
              <a:rPr lang="en-US" sz="1200" dirty="0">
                <a:solidFill>
                  <a:schemeClr val="bg1"/>
                </a:solidFill>
                <a:latin typeface="Segoe UI" panose="020B0502040204020203" pitchFamily="34" charset="0"/>
                <a:cs typeface="Segoe UI" panose="020B0502040204020203" pitchFamily="34" charset="0"/>
                <a:sym typeface="Wingdings" panose="05000000000000000000" pitchFamily="2" charset="2"/>
              </a:rPr>
              <a:t> Focuses on discovering patterns in unlabeled data. The model identifies relationships and structures without prior knowledge of the outcomes. Common tasks include clustering and association. </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Reinforcement Learning: </a:t>
            </a:r>
            <a:r>
              <a:rPr lang="en-US" sz="1200" dirty="0">
                <a:solidFill>
                  <a:schemeClr val="bg1"/>
                </a:solidFill>
                <a:latin typeface="Segoe UI" panose="020B0502040204020203" pitchFamily="34" charset="0"/>
                <a:cs typeface="Segoe UI" panose="020B0502040204020203" pitchFamily="34" charset="0"/>
                <a:sym typeface="Wingdings" panose="05000000000000000000" pitchFamily="2" charset="2"/>
              </a:rPr>
              <a:t>Involves learning through interactions with an environment, where the model receives rewards or penalties based on its actions. This approach is often used in scenarios requiring decision-making.</a:t>
            </a:r>
          </a:p>
        </p:txBody>
      </p:sp>
    </p:spTree>
    <p:extLst>
      <p:ext uri="{BB962C8B-B14F-4D97-AF65-F5344CB8AC3E}">
        <p14:creationId xmlns:p14="http://schemas.microsoft.com/office/powerpoint/2010/main" val="5598940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FC3F50-A5DD-13E8-A77F-6DEBD3F1A54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0D8CBF-7077-2589-B134-95ACD38A5D46}"/>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121</a:t>
            </a:fld>
            <a:endParaRPr lang="en-IN">
              <a:solidFill>
                <a:schemeClr val="bg1"/>
              </a:solidFill>
            </a:endParaRPr>
          </a:p>
        </p:txBody>
      </p:sp>
      <p:graphicFrame>
        <p:nvGraphicFramePr>
          <p:cNvPr id="6" name="Table 5">
            <a:extLst>
              <a:ext uri="{FF2B5EF4-FFF2-40B4-BE49-F238E27FC236}">
                <a16:creationId xmlns:a16="http://schemas.microsoft.com/office/drawing/2014/main" id="{FA7ABD7B-F6E6-BD13-EE77-3F1AB77731B9}"/>
              </a:ext>
            </a:extLst>
          </p:cNvPr>
          <p:cNvGraphicFramePr>
            <a:graphicFrameLocks noGrp="1"/>
          </p:cNvGraphicFramePr>
          <p:nvPr>
            <p:extLst>
              <p:ext uri="{D42A27DB-BD31-4B8C-83A1-F6EECF244321}">
                <p14:modId xmlns:p14="http://schemas.microsoft.com/office/powerpoint/2010/main" val="216985917"/>
              </p:ext>
            </p:extLst>
          </p:nvPr>
        </p:nvGraphicFramePr>
        <p:xfrm>
          <a:off x="389263" y="665973"/>
          <a:ext cx="11413474" cy="5526054"/>
        </p:xfrm>
        <a:graphic>
          <a:graphicData uri="http://schemas.openxmlformats.org/drawingml/2006/table">
            <a:tbl>
              <a:tblPr/>
              <a:tblGrid>
                <a:gridCol w="1670891">
                  <a:extLst>
                    <a:ext uri="{9D8B030D-6E8A-4147-A177-3AD203B41FA5}">
                      <a16:colId xmlns:a16="http://schemas.microsoft.com/office/drawing/2014/main" val="2974883960"/>
                    </a:ext>
                  </a:extLst>
                </a:gridCol>
                <a:gridCol w="2930487">
                  <a:extLst>
                    <a:ext uri="{9D8B030D-6E8A-4147-A177-3AD203B41FA5}">
                      <a16:colId xmlns:a16="http://schemas.microsoft.com/office/drawing/2014/main" val="3521912946"/>
                    </a:ext>
                  </a:extLst>
                </a:gridCol>
                <a:gridCol w="3393195">
                  <a:extLst>
                    <a:ext uri="{9D8B030D-6E8A-4147-A177-3AD203B41FA5}">
                      <a16:colId xmlns:a16="http://schemas.microsoft.com/office/drawing/2014/main" val="1057756514"/>
                    </a:ext>
                  </a:extLst>
                </a:gridCol>
                <a:gridCol w="3418901">
                  <a:extLst>
                    <a:ext uri="{9D8B030D-6E8A-4147-A177-3AD203B41FA5}">
                      <a16:colId xmlns:a16="http://schemas.microsoft.com/office/drawing/2014/main" val="1950094088"/>
                    </a:ext>
                  </a:extLst>
                </a:gridCol>
              </a:tblGrid>
              <a:tr h="363926">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ASPECT</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GENERATIVE AI (GEN AI)</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AGENTIC AI</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AI AGENTS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210572381"/>
                  </a:ext>
                </a:extLst>
              </a:tr>
              <a:tr h="74689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Core Function</a:t>
                      </a:r>
                      <a:endParaRPr lang="en-IN" sz="1200" dirty="0">
                        <a:solidFill>
                          <a:schemeClr val="bg1"/>
                        </a:solidFill>
                        <a:latin typeface="Segoe UI" panose="020B0502040204020203" pitchFamily="34" charset="0"/>
                        <a:cs typeface="Segoe UI" panose="020B0502040204020203" pitchFamily="34" charset="0"/>
                      </a:endParaRP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Creates new content (text, images, code, music) by learning patterns from data.</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Combines reasoning, planning, memory, and action to autonomously pursue goals (beyond simple content generation).</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Software entities designed to act on behalf of a user/system, performing tasks based on triggers or instructions.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2802934"/>
                  </a:ext>
                </a:extLst>
              </a:tr>
              <a:tr h="74689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Autonomy Level</a:t>
                      </a:r>
                      <a:endParaRPr lang="en-IN" sz="1200" dirty="0">
                        <a:solidFill>
                          <a:schemeClr val="bg1"/>
                        </a:solidFill>
                        <a:latin typeface="Segoe UI" panose="020B0502040204020203" pitchFamily="34" charset="0"/>
                        <a:cs typeface="Segoe UI" panose="020B0502040204020203" pitchFamily="34" charset="0"/>
                      </a:endParaRP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Low – responds to prompts but does not self-initiate tasks.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High – capable of self-initiating tasks, making decisions, and adapting strategies.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Medium – can execute pre-programmed or learned tasks; autonomy depends on design.</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29079660"/>
                  </a:ext>
                </a:extLst>
              </a:tr>
              <a:tr h="561582">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Example Use Cases</a:t>
                      </a:r>
                      <a:endParaRPr lang="en-IN" sz="1200" dirty="0">
                        <a:solidFill>
                          <a:schemeClr val="bg1"/>
                        </a:solidFill>
                        <a:latin typeface="Segoe UI" panose="020B0502040204020203" pitchFamily="34" charset="0"/>
                        <a:cs typeface="Segoe UI" panose="020B0502040204020203" pitchFamily="34" charset="0"/>
                      </a:endParaRP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dirty="0">
                          <a:solidFill>
                            <a:schemeClr val="bg1"/>
                          </a:solidFill>
                          <a:latin typeface="Segoe UI" panose="020B0502040204020203" pitchFamily="34" charset="0"/>
                          <a:cs typeface="Segoe UI" panose="020B0502040204020203" pitchFamily="34" charset="0"/>
                        </a:rPr>
                        <a:t>Text summarization, code generation, image synthesis.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Multi-step problem solving, workflow orchestration, autonomous research agents.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Customer service bots, RPA bots, virtual assistants executing commands.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7110668"/>
                  </a:ext>
                </a:extLst>
              </a:tr>
              <a:tr h="746893">
                <a:tc>
                  <a:txBody>
                    <a:bodyPr/>
                    <a:lstStyle/>
                    <a:p>
                      <a:pPr algn="ctr">
                        <a:buNone/>
                      </a:pPr>
                      <a:r>
                        <a:rPr lang="en-IN" sz="1200" b="1">
                          <a:solidFill>
                            <a:schemeClr val="bg1"/>
                          </a:solidFill>
                          <a:latin typeface="Segoe UI" panose="020B0502040204020203" pitchFamily="34" charset="0"/>
                          <a:cs typeface="Segoe UI" panose="020B0502040204020203" pitchFamily="34" charset="0"/>
                        </a:rPr>
                        <a:t>Memory &amp; Planning</a:t>
                      </a:r>
                      <a:endParaRPr lang="en-IN" sz="1200">
                        <a:solidFill>
                          <a:schemeClr val="bg1"/>
                        </a:solidFill>
                        <a:latin typeface="Segoe UI" panose="020B0502040204020203" pitchFamily="34" charset="0"/>
                        <a:cs typeface="Segoe UI" panose="020B0502040204020203" pitchFamily="34" charset="0"/>
                      </a:endParaRP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Typically stateless; no persistent memory unless explicitly built.</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Uses long-term memory, reasoning, and planning to achieve objectives.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May have short-term or task-specific memory but usually limited strategic planning.</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69861141"/>
                  </a:ext>
                </a:extLst>
              </a:tr>
              <a:tr h="51019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Output vs Action Orientation</a:t>
                      </a:r>
                      <a:endParaRPr lang="en-IN" sz="1200" dirty="0">
                        <a:solidFill>
                          <a:schemeClr val="bg1"/>
                        </a:solidFill>
                        <a:latin typeface="Segoe UI" panose="020B0502040204020203" pitchFamily="34" charset="0"/>
                        <a:cs typeface="Segoe UI" panose="020B0502040204020203" pitchFamily="34" charset="0"/>
                      </a:endParaRP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a:solidFill>
                            <a:schemeClr val="bg1"/>
                          </a:solidFill>
                          <a:latin typeface="Segoe UI" panose="020B0502040204020203" pitchFamily="34" charset="0"/>
                          <a:cs typeface="Segoe UI" panose="020B0502040204020203" pitchFamily="34" charset="0"/>
                        </a:rPr>
                        <a:t>Output-oriented (creates artifacts).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Goal-oriented (plans and executes actions to reach an outcome).</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Task-oriented (executes discrete tasks or actions within set boundaries).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88027516"/>
                  </a:ext>
                </a:extLst>
              </a:tr>
              <a:tr h="74689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Adaptability</a:t>
                      </a:r>
                      <a:endParaRPr lang="en-IN" sz="1200" dirty="0">
                        <a:solidFill>
                          <a:schemeClr val="bg1"/>
                        </a:solidFill>
                        <a:latin typeface="Segoe UI" panose="020B0502040204020203" pitchFamily="34" charset="0"/>
                        <a:cs typeface="Segoe UI" panose="020B0502040204020203" pitchFamily="34" charset="0"/>
                      </a:endParaRP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Limited – adapts only through retraining or fine-tuning.</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High – adapts dynamically to new contexts, feedback, and changing goals.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Moderate – adapts within its programmed rules or ML model but not fully self-improving.</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60067399"/>
                  </a:ext>
                </a:extLst>
              </a:tr>
              <a:tr h="51019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Human Involvement</a:t>
                      </a:r>
                      <a:endParaRPr lang="en-IN" sz="1200" dirty="0">
                        <a:solidFill>
                          <a:schemeClr val="bg1"/>
                        </a:solidFill>
                        <a:latin typeface="Segoe UI" panose="020B0502040204020203" pitchFamily="34" charset="0"/>
                        <a:cs typeface="Segoe UI" panose="020B0502040204020203" pitchFamily="34" charset="0"/>
                      </a:endParaRP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High – requires human prompts to generate outputs.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Low – can operate semi- or fully autonomously with minimal supervision.</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Medium – often triggered by user input or system events.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4172513"/>
                  </a:ext>
                </a:extLst>
              </a:tr>
              <a:tr h="561582">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Integration Scope</a:t>
                      </a:r>
                      <a:endParaRPr lang="en-IN" sz="1200" dirty="0">
                        <a:solidFill>
                          <a:schemeClr val="bg1"/>
                        </a:solidFill>
                        <a:latin typeface="Segoe UI" panose="020B0502040204020203" pitchFamily="34" charset="0"/>
                        <a:cs typeface="Segoe UI" panose="020B0502040204020203" pitchFamily="34" charset="0"/>
                      </a:endParaRP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Usually, a standalone model integrated into apps for content generation.</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Acts as an orchestrator across multiple systems, tools, and data sources.</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Typically bound to a single application or workflow but can be networked.</a:t>
                      </a:r>
                    </a:p>
                  </a:txBody>
                  <a:tcPr marL="28440" marR="28440" marT="14220" marB="142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85864595"/>
                  </a:ext>
                </a:extLst>
              </a:tr>
            </a:tbl>
          </a:graphicData>
        </a:graphic>
      </p:graphicFrame>
      <p:sp>
        <p:nvSpPr>
          <p:cNvPr id="7" name="Rectangle 6">
            <a:extLst>
              <a:ext uri="{FF2B5EF4-FFF2-40B4-BE49-F238E27FC236}">
                <a16:creationId xmlns:a16="http://schemas.microsoft.com/office/drawing/2014/main" id="{0023DFD2-ACA8-86F1-AB85-F798583ABBF0}"/>
              </a:ext>
            </a:extLst>
          </p:cNvPr>
          <p:cNvSpPr/>
          <p:nvPr/>
        </p:nvSpPr>
        <p:spPr>
          <a:xfrm>
            <a:off x="389263" y="260618"/>
            <a:ext cx="11413474" cy="241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b="1" dirty="0">
                <a:solidFill>
                  <a:schemeClr val="bg1"/>
                </a:solidFill>
                <a:latin typeface="Segoe UI" panose="020B0502040204020203" pitchFamily="34" charset="0"/>
                <a:cs typeface="Segoe UI" panose="020B0502040204020203" pitchFamily="34" charset="0"/>
              </a:rPr>
              <a:t>GEN AI VS AGENTIC AI VS AI AGENTS</a:t>
            </a:r>
            <a:endParaRPr lang="en-IN" sz="16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5202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F29A05-EDF4-99A1-3BD0-FFBB1745E3B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CC63DF-A736-0783-6D14-BEEBF0B398EF}"/>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122</a:t>
            </a:fld>
            <a:endParaRPr lang="en-IN"/>
          </a:p>
        </p:txBody>
      </p:sp>
      <p:graphicFrame>
        <p:nvGraphicFramePr>
          <p:cNvPr id="7" name="Table 6">
            <a:extLst>
              <a:ext uri="{FF2B5EF4-FFF2-40B4-BE49-F238E27FC236}">
                <a16:creationId xmlns:a16="http://schemas.microsoft.com/office/drawing/2014/main" id="{83D59100-38FE-3849-2194-47D46070DEB9}"/>
              </a:ext>
            </a:extLst>
          </p:cNvPr>
          <p:cNvGraphicFramePr>
            <a:graphicFrameLocks noGrp="1"/>
          </p:cNvGraphicFramePr>
          <p:nvPr>
            <p:extLst>
              <p:ext uri="{D42A27DB-BD31-4B8C-83A1-F6EECF244321}">
                <p14:modId xmlns:p14="http://schemas.microsoft.com/office/powerpoint/2010/main" val="3408235801"/>
              </p:ext>
            </p:extLst>
          </p:nvPr>
        </p:nvGraphicFramePr>
        <p:xfrm>
          <a:off x="228600" y="368300"/>
          <a:ext cx="5461001" cy="5988050"/>
        </p:xfrm>
        <a:graphic>
          <a:graphicData uri="http://schemas.openxmlformats.org/drawingml/2006/table">
            <a:tbl>
              <a:tblPr/>
              <a:tblGrid>
                <a:gridCol w="1148508">
                  <a:extLst>
                    <a:ext uri="{9D8B030D-6E8A-4147-A177-3AD203B41FA5}">
                      <a16:colId xmlns:a16="http://schemas.microsoft.com/office/drawing/2014/main" val="2351085307"/>
                    </a:ext>
                  </a:extLst>
                </a:gridCol>
                <a:gridCol w="1333765">
                  <a:extLst>
                    <a:ext uri="{9D8B030D-6E8A-4147-A177-3AD203B41FA5}">
                      <a16:colId xmlns:a16="http://schemas.microsoft.com/office/drawing/2014/main" val="1247726148"/>
                    </a:ext>
                  </a:extLst>
                </a:gridCol>
                <a:gridCol w="1489364">
                  <a:extLst>
                    <a:ext uri="{9D8B030D-6E8A-4147-A177-3AD203B41FA5}">
                      <a16:colId xmlns:a16="http://schemas.microsoft.com/office/drawing/2014/main" val="3077817672"/>
                    </a:ext>
                  </a:extLst>
                </a:gridCol>
                <a:gridCol w="1489364">
                  <a:extLst>
                    <a:ext uri="{9D8B030D-6E8A-4147-A177-3AD203B41FA5}">
                      <a16:colId xmlns:a16="http://schemas.microsoft.com/office/drawing/2014/main" val="3587115271"/>
                    </a:ext>
                  </a:extLst>
                </a:gridCol>
              </a:tblGrid>
              <a:tr h="566122">
                <a:tc>
                  <a:txBody>
                    <a:bodyPr/>
                    <a:lstStyle/>
                    <a:p>
                      <a:pPr algn="ctr" fontAlgn="base">
                        <a:buNone/>
                      </a:pPr>
                      <a:r>
                        <a:rPr lang="en-IN" sz="1200" b="1" dirty="0">
                          <a:solidFill>
                            <a:schemeClr val="bg1"/>
                          </a:solidFill>
                          <a:effectLst/>
                          <a:latin typeface="Segoe UI" panose="020B0502040204020203" pitchFamily="34" charset="0"/>
                          <a:cs typeface="Segoe UI" panose="020B0502040204020203" pitchFamily="34" charset="0"/>
                        </a:rPr>
                        <a:t>Criteria</a:t>
                      </a:r>
                    </a:p>
                  </a:txBody>
                  <a:tcPr marL="38100" marR="381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base">
                        <a:buNone/>
                      </a:pPr>
                      <a:r>
                        <a:rPr lang="en-IN" sz="1200" b="1" dirty="0">
                          <a:solidFill>
                            <a:schemeClr val="bg1"/>
                          </a:solidFill>
                          <a:effectLst/>
                          <a:latin typeface="Segoe UI" panose="020B0502040204020203" pitchFamily="34" charset="0"/>
                          <a:cs typeface="Segoe UI" panose="020B0502040204020203" pitchFamily="34" charset="0"/>
                        </a:rPr>
                        <a:t>Supervised Learning</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base">
                        <a:buNone/>
                      </a:pPr>
                      <a:r>
                        <a:rPr lang="en-IN" sz="1200" b="1" dirty="0">
                          <a:solidFill>
                            <a:schemeClr val="bg1"/>
                          </a:solidFill>
                          <a:effectLst/>
                          <a:latin typeface="Segoe UI" panose="020B0502040204020203" pitchFamily="34" charset="0"/>
                          <a:cs typeface="Segoe UI" panose="020B0502040204020203" pitchFamily="34" charset="0"/>
                        </a:rPr>
                        <a:t>Unsupervised Learning</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base">
                        <a:buNone/>
                      </a:pPr>
                      <a:r>
                        <a:rPr lang="en-IN" sz="1200" b="1" dirty="0">
                          <a:solidFill>
                            <a:schemeClr val="bg1"/>
                          </a:solidFill>
                          <a:effectLst/>
                          <a:latin typeface="Segoe UI" panose="020B0502040204020203" pitchFamily="34" charset="0"/>
                          <a:cs typeface="Segoe UI" panose="020B0502040204020203" pitchFamily="34" charset="0"/>
                        </a:rPr>
                        <a:t>Reinforcement Learning</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558493121"/>
                  </a:ext>
                </a:extLst>
              </a:tr>
              <a:tr h="834592">
                <a:tc>
                  <a:txBody>
                    <a:bodyPr/>
                    <a:lstStyle/>
                    <a:p>
                      <a:pPr lvl="0" algn="l" fontAlgn="base">
                        <a:buNone/>
                      </a:pPr>
                      <a:r>
                        <a:rPr lang="en-IN" sz="1200" b="1" dirty="0">
                          <a:solidFill>
                            <a:schemeClr val="bg1"/>
                          </a:solidFill>
                          <a:effectLst/>
                          <a:latin typeface="Segoe UI" panose="020B0502040204020203" pitchFamily="34" charset="0"/>
                          <a:cs typeface="Segoe UI" panose="020B0502040204020203" pitchFamily="34" charset="0"/>
                        </a:rPr>
                        <a:t>Definition</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a:solidFill>
                            <a:schemeClr val="bg1"/>
                          </a:solidFill>
                          <a:effectLst/>
                          <a:latin typeface="Segoe UI" panose="020B0502040204020203" pitchFamily="34" charset="0"/>
                          <a:cs typeface="Segoe UI" panose="020B0502040204020203" pitchFamily="34" charset="0"/>
                        </a:rPr>
                        <a:t>Learns from labeled data</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US" sz="1200" b="0">
                          <a:solidFill>
                            <a:schemeClr val="bg1"/>
                          </a:solidFill>
                          <a:effectLst/>
                          <a:latin typeface="Segoe UI" panose="020B0502040204020203" pitchFamily="34" charset="0"/>
                          <a:cs typeface="Segoe UI" panose="020B0502040204020203" pitchFamily="34" charset="0"/>
                        </a:rPr>
                        <a:t>Identifies patterns in unlabeled data</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US" sz="1200" b="0">
                          <a:solidFill>
                            <a:schemeClr val="bg1"/>
                          </a:solidFill>
                          <a:effectLst/>
                          <a:latin typeface="Segoe UI" panose="020B0502040204020203" pitchFamily="34" charset="0"/>
                          <a:cs typeface="Segoe UI" panose="020B0502040204020203" pitchFamily="34" charset="0"/>
                        </a:rPr>
                        <a:t>Learns through interaction with environment</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0147724"/>
                  </a:ext>
                </a:extLst>
              </a:tr>
              <a:tr h="834592">
                <a:tc>
                  <a:txBody>
                    <a:bodyPr/>
                    <a:lstStyle/>
                    <a:p>
                      <a:pPr lvl="0" algn="l" fontAlgn="base">
                        <a:buNone/>
                      </a:pPr>
                      <a:r>
                        <a:rPr lang="en-IN" sz="1200" b="1" dirty="0">
                          <a:solidFill>
                            <a:schemeClr val="bg1"/>
                          </a:solidFill>
                          <a:effectLst/>
                          <a:latin typeface="Segoe UI" panose="020B0502040204020203" pitchFamily="34" charset="0"/>
                          <a:cs typeface="Segoe UI" panose="020B0502040204020203" pitchFamily="34" charset="0"/>
                        </a:rPr>
                        <a:t>Type of Data</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Labelled data</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Unlabelled data</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US" sz="1200" b="0" dirty="0">
                          <a:solidFill>
                            <a:schemeClr val="bg1"/>
                          </a:solidFill>
                          <a:effectLst/>
                          <a:latin typeface="Segoe UI" panose="020B0502040204020203" pitchFamily="34" charset="0"/>
                          <a:cs typeface="Segoe UI" panose="020B0502040204020203" pitchFamily="34" charset="0"/>
                        </a:rPr>
                        <a:t>No predefined data learn from environment</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0785086"/>
                  </a:ext>
                </a:extLst>
              </a:tr>
              <a:tr h="624484">
                <a:tc>
                  <a:txBody>
                    <a:bodyPr/>
                    <a:lstStyle/>
                    <a:p>
                      <a:pPr lvl="0" algn="l" fontAlgn="base">
                        <a:buNone/>
                      </a:pPr>
                      <a:r>
                        <a:rPr lang="en-IN" sz="1200" b="1" dirty="0">
                          <a:solidFill>
                            <a:schemeClr val="bg1"/>
                          </a:solidFill>
                          <a:effectLst/>
                          <a:latin typeface="Segoe UI" panose="020B0502040204020203" pitchFamily="34" charset="0"/>
                          <a:cs typeface="Segoe UI" panose="020B0502040204020203" pitchFamily="34" charset="0"/>
                        </a:rPr>
                        <a:t>Type of Problems</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Classification, Regression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a:solidFill>
                            <a:schemeClr val="bg1"/>
                          </a:solidFill>
                          <a:effectLst/>
                          <a:latin typeface="Segoe UI" panose="020B0502040204020203" pitchFamily="34" charset="0"/>
                          <a:cs typeface="Segoe UI" panose="020B0502040204020203" pitchFamily="34" charset="0"/>
                        </a:rPr>
                        <a:t>Clustering, Association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a:solidFill>
                            <a:schemeClr val="bg1"/>
                          </a:solidFill>
                          <a:effectLst/>
                          <a:latin typeface="Segoe UI" panose="020B0502040204020203" pitchFamily="34" charset="0"/>
                          <a:cs typeface="Segoe UI" panose="020B0502040204020203" pitchFamily="34" charset="0"/>
                        </a:rPr>
                        <a:t>Sequential decision-making</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06678550"/>
                  </a:ext>
                </a:extLst>
              </a:tr>
              <a:tr h="834592">
                <a:tc>
                  <a:txBody>
                    <a:bodyPr/>
                    <a:lstStyle/>
                    <a:p>
                      <a:pPr lvl="0" algn="l" fontAlgn="base">
                        <a:buNone/>
                      </a:pPr>
                      <a:r>
                        <a:rPr lang="en-IN" sz="1200" b="1" dirty="0">
                          <a:solidFill>
                            <a:schemeClr val="bg1"/>
                          </a:solidFill>
                          <a:effectLst/>
                          <a:latin typeface="Segoe UI" panose="020B0502040204020203" pitchFamily="34" charset="0"/>
                          <a:cs typeface="Segoe UI" panose="020B0502040204020203" pitchFamily="34" charset="0"/>
                        </a:rPr>
                        <a:t>Supervision</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Requires external supervision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No supervision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US" sz="1200" b="0" dirty="0">
                          <a:solidFill>
                            <a:schemeClr val="bg1"/>
                          </a:solidFill>
                          <a:effectLst/>
                          <a:latin typeface="Segoe UI" panose="020B0502040204020203" pitchFamily="34" charset="0"/>
                          <a:cs typeface="Segoe UI" panose="020B0502040204020203" pitchFamily="34" charset="0"/>
                        </a:rPr>
                        <a:t>No supervision, learns from feedback</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0979597"/>
                  </a:ext>
                </a:extLst>
              </a:tr>
              <a:tr h="834592">
                <a:tc>
                  <a:txBody>
                    <a:bodyPr/>
                    <a:lstStyle/>
                    <a:p>
                      <a:pPr lvl="0" algn="l" fontAlgn="base">
                        <a:buNone/>
                      </a:pPr>
                      <a:r>
                        <a:rPr lang="en-IN" sz="1200" b="1" dirty="0">
                          <a:solidFill>
                            <a:schemeClr val="bg1"/>
                          </a:solidFill>
                          <a:effectLst/>
                          <a:latin typeface="Segoe UI" panose="020B0502040204020203" pitchFamily="34" charset="0"/>
                          <a:cs typeface="Segoe UI" panose="020B0502040204020203" pitchFamily="34" charset="0"/>
                        </a:rPr>
                        <a:t>Algorithms</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US" sz="1200" b="0" dirty="0">
                          <a:solidFill>
                            <a:schemeClr val="bg1"/>
                          </a:solidFill>
                          <a:effectLst/>
                          <a:latin typeface="Segoe UI" panose="020B0502040204020203" pitchFamily="34" charset="0"/>
                          <a:cs typeface="Segoe UI" panose="020B0502040204020203" pitchFamily="34" charset="0"/>
                        </a:rPr>
                        <a:t>SVM, Decision Trees, Neural Networks</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K-Means, PCA, Autoencoders</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a:solidFill>
                            <a:schemeClr val="bg1"/>
                          </a:solidFill>
                          <a:effectLst/>
                          <a:latin typeface="Segoe UI" panose="020B0502040204020203" pitchFamily="34" charset="0"/>
                          <a:cs typeface="Segoe UI" panose="020B0502040204020203" pitchFamily="34" charset="0"/>
                        </a:rPr>
                        <a:t>Q-learning, DQN, SARSA</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7504671"/>
                  </a:ext>
                </a:extLst>
              </a:tr>
              <a:tr h="624484">
                <a:tc>
                  <a:txBody>
                    <a:bodyPr/>
                    <a:lstStyle/>
                    <a:p>
                      <a:pPr lvl="0" algn="l" fontAlgn="base">
                        <a:buNone/>
                      </a:pPr>
                      <a:r>
                        <a:rPr lang="en-IN" sz="1200" b="1" dirty="0">
                          <a:solidFill>
                            <a:schemeClr val="bg1"/>
                          </a:solidFill>
                          <a:effectLst/>
                          <a:latin typeface="Segoe UI" panose="020B0502040204020203" pitchFamily="34" charset="0"/>
                          <a:cs typeface="Segoe UI" panose="020B0502040204020203" pitchFamily="34" charset="0"/>
                        </a:rPr>
                        <a:t>Goal</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Predict outcomes accurately</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Discover hidden patterns</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US" sz="1200" b="0" dirty="0">
                          <a:solidFill>
                            <a:schemeClr val="bg1"/>
                          </a:solidFill>
                          <a:effectLst/>
                          <a:latin typeface="Segoe UI" panose="020B0502040204020203" pitchFamily="34" charset="0"/>
                          <a:cs typeface="Segoe UI" panose="020B0502040204020203" pitchFamily="34" charset="0"/>
                        </a:rPr>
                        <a:t>Optimize actions for maximum rewards</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26575619"/>
                  </a:ext>
                </a:extLst>
              </a:tr>
              <a:tr h="834592">
                <a:tc>
                  <a:txBody>
                    <a:bodyPr/>
                    <a:lstStyle/>
                    <a:p>
                      <a:pPr lvl="0" algn="l" fontAlgn="base">
                        <a:buNone/>
                      </a:pPr>
                      <a:r>
                        <a:rPr lang="en-IN" sz="1200" b="1" dirty="0">
                          <a:solidFill>
                            <a:schemeClr val="bg1"/>
                          </a:solidFill>
                          <a:effectLst/>
                          <a:latin typeface="Segoe UI" panose="020B0502040204020203" pitchFamily="34" charset="0"/>
                          <a:cs typeface="Segoe UI" panose="020B0502040204020203" pitchFamily="34" charset="0"/>
                        </a:rPr>
                        <a:t>Applications</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a:solidFill>
                            <a:schemeClr val="bg1"/>
                          </a:solidFill>
                          <a:effectLst/>
                          <a:latin typeface="Segoe UI" panose="020B0502040204020203" pitchFamily="34" charset="0"/>
                          <a:cs typeface="Segoe UI" panose="020B0502040204020203" pitchFamily="34" charset="0"/>
                        </a:rPr>
                        <a:t>Medical diagnosis, fraud detection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Customer segmentation, anomaly detection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buNone/>
                      </a:pPr>
                      <a:r>
                        <a:rPr lang="en-IN" sz="1200" b="0" dirty="0">
                          <a:solidFill>
                            <a:schemeClr val="bg1"/>
                          </a:solidFill>
                          <a:effectLst/>
                          <a:latin typeface="Segoe UI" panose="020B0502040204020203" pitchFamily="34" charset="0"/>
                          <a:cs typeface="Segoe UI" panose="020B0502040204020203" pitchFamily="34" charset="0"/>
                        </a:rPr>
                        <a:t>Self-driving cars, robotics, gaming</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55355259"/>
                  </a:ext>
                </a:extLst>
              </a:tr>
            </a:tbl>
          </a:graphicData>
        </a:graphic>
      </p:graphicFrame>
      <p:graphicFrame>
        <p:nvGraphicFramePr>
          <p:cNvPr id="8" name="Table 7">
            <a:extLst>
              <a:ext uri="{FF2B5EF4-FFF2-40B4-BE49-F238E27FC236}">
                <a16:creationId xmlns:a16="http://schemas.microsoft.com/office/drawing/2014/main" id="{3293EB41-09CB-E92C-E7C7-ECBB74A75AD7}"/>
              </a:ext>
            </a:extLst>
          </p:cNvPr>
          <p:cNvGraphicFramePr>
            <a:graphicFrameLocks noGrp="1"/>
          </p:cNvGraphicFramePr>
          <p:nvPr>
            <p:extLst>
              <p:ext uri="{D42A27DB-BD31-4B8C-83A1-F6EECF244321}">
                <p14:modId xmlns:p14="http://schemas.microsoft.com/office/powerpoint/2010/main" val="1764771268"/>
              </p:ext>
            </p:extLst>
          </p:nvPr>
        </p:nvGraphicFramePr>
        <p:xfrm>
          <a:off x="5827923" y="368299"/>
          <a:ext cx="6135475" cy="6001315"/>
        </p:xfrm>
        <a:graphic>
          <a:graphicData uri="http://schemas.openxmlformats.org/drawingml/2006/table">
            <a:tbl>
              <a:tblPr/>
              <a:tblGrid>
                <a:gridCol w="1465243">
                  <a:extLst>
                    <a:ext uri="{9D8B030D-6E8A-4147-A177-3AD203B41FA5}">
                      <a16:colId xmlns:a16="http://schemas.microsoft.com/office/drawing/2014/main" val="3176775499"/>
                    </a:ext>
                  </a:extLst>
                </a:gridCol>
                <a:gridCol w="1200839">
                  <a:extLst>
                    <a:ext uri="{9D8B030D-6E8A-4147-A177-3AD203B41FA5}">
                      <a16:colId xmlns:a16="http://schemas.microsoft.com/office/drawing/2014/main" val="1852124063"/>
                    </a:ext>
                  </a:extLst>
                </a:gridCol>
                <a:gridCol w="3469393">
                  <a:extLst>
                    <a:ext uri="{9D8B030D-6E8A-4147-A177-3AD203B41FA5}">
                      <a16:colId xmlns:a16="http://schemas.microsoft.com/office/drawing/2014/main" val="2468199140"/>
                    </a:ext>
                  </a:extLst>
                </a:gridCol>
              </a:tblGrid>
              <a:tr h="535084">
                <a:tc>
                  <a:txBody>
                    <a:bodyPr/>
                    <a:lstStyle/>
                    <a:p>
                      <a:pPr algn="ctr" fontAlgn="base">
                        <a:buNone/>
                      </a:pPr>
                      <a:r>
                        <a:rPr lang="en-IN" sz="1200" b="1" dirty="0">
                          <a:solidFill>
                            <a:schemeClr val="bg1"/>
                          </a:solidFill>
                          <a:effectLst/>
                          <a:latin typeface="Segoe UI" panose="020B0502040204020203" pitchFamily="34" charset="0"/>
                          <a:cs typeface="Segoe UI" panose="020B0502040204020203" pitchFamily="34" charset="0"/>
                        </a:rPr>
                        <a:t>Machine Learning</a:t>
                      </a:r>
                    </a:p>
                  </a:txBody>
                  <a:tcPr marL="38100" marR="381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base">
                        <a:buNone/>
                      </a:pPr>
                      <a:r>
                        <a:rPr lang="en-IN" sz="1200" b="1" dirty="0">
                          <a:solidFill>
                            <a:schemeClr val="bg1"/>
                          </a:solidFill>
                          <a:effectLst/>
                          <a:latin typeface="Segoe UI" panose="020B0502040204020203" pitchFamily="34" charset="0"/>
                          <a:cs typeface="Segoe UI" panose="020B0502040204020203" pitchFamily="34" charset="0"/>
                        </a:rPr>
                        <a:t>Domain</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base">
                        <a:buNone/>
                      </a:pPr>
                      <a:r>
                        <a:rPr lang="en-IN" sz="1200" b="1" dirty="0">
                          <a:solidFill>
                            <a:schemeClr val="bg1"/>
                          </a:solidFill>
                          <a:effectLst/>
                          <a:latin typeface="Segoe UI" panose="020B0502040204020203" pitchFamily="34" charset="0"/>
                          <a:cs typeface="Segoe UI" panose="020B0502040204020203" pitchFamily="34" charset="0"/>
                        </a:rPr>
                        <a:t>Examples</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488923811"/>
                  </a:ext>
                </a:extLst>
              </a:tr>
              <a:tr h="607359">
                <a:tc rowSpan="3">
                  <a:txBody>
                    <a:bodyPr/>
                    <a:lstStyle/>
                    <a:p>
                      <a:pPr algn="ctr" fontAlgn="base">
                        <a:buNone/>
                      </a:pPr>
                      <a:r>
                        <a:rPr lang="en-IN" sz="1200" b="1" dirty="0">
                          <a:solidFill>
                            <a:schemeClr val="bg1"/>
                          </a:solidFill>
                          <a:effectLst/>
                          <a:latin typeface="Segoe UI" panose="020B0502040204020203" pitchFamily="34" charset="0"/>
                          <a:cs typeface="Segoe UI" panose="020B0502040204020203" pitchFamily="34" charset="0"/>
                        </a:rPr>
                        <a:t>Supervised Learning</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Healthcare</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US" sz="1200" b="0" dirty="0">
                          <a:solidFill>
                            <a:schemeClr val="bg1"/>
                          </a:solidFill>
                          <a:effectLst/>
                          <a:latin typeface="Segoe UI" panose="020B0502040204020203" pitchFamily="34" charset="0"/>
                          <a:cs typeface="Segoe UI" panose="020B0502040204020203" pitchFamily="34" charset="0"/>
                        </a:rPr>
                        <a:t>Disease diagnosis like cancer detection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54366087"/>
                  </a:ext>
                </a:extLst>
              </a:tr>
              <a:tr h="607359">
                <a:tc vMerge="1">
                  <a:txBody>
                    <a:bodyPr/>
                    <a:lstStyle/>
                    <a:p>
                      <a:endParaRPr lang="en-IN"/>
                    </a:p>
                  </a:txBody>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Finance</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US" sz="1200" b="0" dirty="0">
                          <a:solidFill>
                            <a:schemeClr val="bg1"/>
                          </a:solidFill>
                          <a:effectLst/>
                          <a:latin typeface="Segoe UI" panose="020B0502040204020203" pitchFamily="34" charset="0"/>
                          <a:cs typeface="Segoe UI" panose="020B0502040204020203" pitchFamily="34" charset="0"/>
                        </a:rPr>
                        <a:t>Loan approval, credit risk assessment</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02024466"/>
                  </a:ext>
                </a:extLst>
              </a:tr>
              <a:tr h="607359">
                <a:tc vMerge="1">
                  <a:txBody>
                    <a:bodyPr/>
                    <a:lstStyle/>
                    <a:p>
                      <a:endParaRPr lang="en-IN"/>
                    </a:p>
                  </a:txBody>
                  <a:tcPr/>
                </a:tc>
                <a:tc>
                  <a:txBody>
                    <a:bodyPr/>
                    <a:lstStyle/>
                    <a:p>
                      <a:pPr algn="ctr" fontAlgn="ctr">
                        <a:buNone/>
                      </a:pPr>
                      <a:r>
                        <a:rPr lang="en-IN" sz="1200" b="0">
                          <a:solidFill>
                            <a:schemeClr val="bg1"/>
                          </a:solidFill>
                          <a:effectLst/>
                          <a:latin typeface="Segoe UI" panose="020B0502040204020203" pitchFamily="34" charset="0"/>
                          <a:cs typeface="Segoe UI" panose="020B0502040204020203" pitchFamily="34" charset="0"/>
                        </a:rPr>
                        <a:t>NLP</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Sentiment analysis, text classification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62315358"/>
                  </a:ext>
                </a:extLst>
              </a:tr>
              <a:tr h="607359">
                <a:tc rowSpan="3">
                  <a:txBody>
                    <a:bodyPr/>
                    <a:lstStyle/>
                    <a:p>
                      <a:pPr algn="ctr" fontAlgn="base">
                        <a:buNone/>
                      </a:pPr>
                      <a:r>
                        <a:rPr lang="en-IN" sz="1200" b="1">
                          <a:solidFill>
                            <a:schemeClr val="bg1"/>
                          </a:solidFill>
                          <a:effectLst/>
                          <a:latin typeface="Segoe UI" panose="020B0502040204020203" pitchFamily="34" charset="0"/>
                          <a:cs typeface="Segoe UI" panose="020B0502040204020203" pitchFamily="34" charset="0"/>
                        </a:rPr>
                        <a:t>Unsupervised Learning</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E-commerce</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Product recommendation, customer segmentation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95188173"/>
                  </a:ext>
                </a:extLst>
              </a:tr>
              <a:tr h="607359">
                <a:tc vMerge="1">
                  <a:txBody>
                    <a:bodyPr/>
                    <a:lstStyle/>
                    <a:p>
                      <a:endParaRPr lang="en-IN"/>
                    </a:p>
                  </a:txBody>
                  <a:tcPr/>
                </a:tc>
                <a:tc>
                  <a:txBody>
                    <a:bodyPr/>
                    <a:lstStyle/>
                    <a:p>
                      <a:pPr algn="ctr" fontAlgn="ctr">
                        <a:buNone/>
                      </a:pPr>
                      <a:r>
                        <a:rPr lang="en-IN" sz="1200" b="0">
                          <a:solidFill>
                            <a:schemeClr val="bg1"/>
                          </a:solidFill>
                          <a:effectLst/>
                          <a:latin typeface="Segoe UI" panose="020B0502040204020203" pitchFamily="34" charset="0"/>
                          <a:cs typeface="Segoe UI" panose="020B0502040204020203" pitchFamily="34" charset="0"/>
                        </a:rPr>
                        <a:t>Cybersecurity</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Fraud detection, intrusion detection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68468890"/>
                  </a:ext>
                </a:extLst>
              </a:tr>
              <a:tr h="607359">
                <a:tc vMerge="1">
                  <a:txBody>
                    <a:bodyPr/>
                    <a:lstStyle/>
                    <a:p>
                      <a:endParaRPr lang="en-IN"/>
                    </a:p>
                  </a:txBody>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Biology</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Gene classification, dimensionality reduction</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76926774"/>
                  </a:ext>
                </a:extLst>
              </a:tr>
              <a:tr h="607359">
                <a:tc rowSpan="3">
                  <a:txBody>
                    <a:bodyPr/>
                    <a:lstStyle/>
                    <a:p>
                      <a:pPr algn="ctr" fontAlgn="base">
                        <a:buNone/>
                      </a:pPr>
                      <a:r>
                        <a:rPr lang="en-IN" sz="1200" b="1">
                          <a:solidFill>
                            <a:schemeClr val="bg1"/>
                          </a:solidFill>
                          <a:effectLst/>
                          <a:latin typeface="Segoe UI" panose="020B0502040204020203" pitchFamily="34" charset="0"/>
                          <a:cs typeface="Segoe UI" panose="020B0502040204020203" pitchFamily="34" charset="0"/>
                        </a:rPr>
                        <a:t>Reinforcement Learning</a:t>
                      </a:r>
                    </a:p>
                  </a:txBody>
                  <a:tcPr marL="38100" marR="38100" marT="39618" marB="3961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IN" sz="1200" b="0">
                          <a:solidFill>
                            <a:schemeClr val="bg1"/>
                          </a:solidFill>
                          <a:effectLst/>
                          <a:latin typeface="Segoe UI" panose="020B0502040204020203" pitchFamily="34" charset="0"/>
                          <a:cs typeface="Segoe UI" panose="020B0502040204020203" pitchFamily="34" charset="0"/>
                        </a:rPr>
                        <a:t>Autonomous Driving</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US" sz="1200" b="0" dirty="0">
                          <a:solidFill>
                            <a:schemeClr val="bg1"/>
                          </a:solidFill>
                          <a:effectLst/>
                          <a:latin typeface="Segoe UI" panose="020B0502040204020203" pitchFamily="34" charset="0"/>
                          <a:cs typeface="Segoe UI" panose="020B0502040204020203" pitchFamily="34" charset="0"/>
                        </a:rPr>
                        <a:t>Self-driving cars learning optimal driving behavior</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45995664"/>
                  </a:ext>
                </a:extLst>
              </a:tr>
              <a:tr h="607359">
                <a:tc vMerge="1">
                  <a:txBody>
                    <a:bodyPr/>
                    <a:lstStyle/>
                    <a:p>
                      <a:endParaRPr lang="en-IN"/>
                    </a:p>
                  </a:txBody>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Robotics</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US" sz="1200" b="0" dirty="0">
                          <a:solidFill>
                            <a:schemeClr val="bg1"/>
                          </a:solidFill>
                          <a:effectLst/>
                          <a:latin typeface="Segoe UI" panose="020B0502040204020203" pitchFamily="34" charset="0"/>
                          <a:cs typeface="Segoe UI" panose="020B0502040204020203" pitchFamily="34" charset="0"/>
                        </a:rPr>
                        <a:t>Training robots for automated assembly tasks</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4821094"/>
                  </a:ext>
                </a:extLst>
              </a:tr>
              <a:tr h="607359">
                <a:tc vMerge="1">
                  <a:txBody>
                    <a:bodyPr/>
                    <a:lstStyle/>
                    <a:p>
                      <a:endParaRPr lang="en-IN"/>
                    </a:p>
                  </a:txBody>
                  <a:tcPr/>
                </a:tc>
                <a:tc>
                  <a:txBody>
                    <a:bodyPr/>
                    <a:lstStyle/>
                    <a:p>
                      <a:pPr algn="ctr" fontAlgn="ctr">
                        <a:buNone/>
                      </a:pPr>
                      <a:r>
                        <a:rPr lang="en-IN" sz="1200" b="0">
                          <a:solidFill>
                            <a:schemeClr val="bg1"/>
                          </a:solidFill>
                          <a:effectLst/>
                          <a:latin typeface="Segoe UI" panose="020B0502040204020203" pitchFamily="34" charset="0"/>
                          <a:cs typeface="Segoe UI" panose="020B0502040204020203" pitchFamily="34" charset="0"/>
                        </a:rPr>
                        <a:t>Gaming</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buNone/>
                      </a:pPr>
                      <a:r>
                        <a:rPr lang="en-IN" sz="1200" b="0" dirty="0">
                          <a:solidFill>
                            <a:schemeClr val="bg1"/>
                          </a:solidFill>
                          <a:effectLst/>
                          <a:latin typeface="Segoe UI" panose="020B0502040204020203" pitchFamily="34" charset="0"/>
                          <a:cs typeface="Segoe UI" panose="020B0502040204020203" pitchFamily="34" charset="0"/>
                        </a:rPr>
                        <a:t>AI-driven strategy games like AlphaGo</a:t>
                      </a:r>
                    </a:p>
                  </a:txBody>
                  <a:tcPr marL="63500" marR="63500" marT="88900" marB="889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2853495"/>
                  </a:ext>
                </a:extLst>
              </a:tr>
            </a:tbl>
          </a:graphicData>
        </a:graphic>
      </p:graphicFrame>
    </p:spTree>
    <p:extLst>
      <p:ext uri="{BB962C8B-B14F-4D97-AF65-F5344CB8AC3E}">
        <p14:creationId xmlns:p14="http://schemas.microsoft.com/office/powerpoint/2010/main" val="23702530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6A943E-9CFD-4843-D8CC-EC5449A228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48A41-E931-B3B2-1C87-F2C5508445BB}"/>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123</a:t>
            </a:fld>
            <a:endParaRPr lang="en-IN">
              <a:solidFill>
                <a:schemeClr val="bg1"/>
              </a:solidFill>
            </a:endParaRPr>
          </a:p>
        </p:txBody>
      </p:sp>
      <p:graphicFrame>
        <p:nvGraphicFramePr>
          <p:cNvPr id="5" name="Table 4">
            <a:extLst>
              <a:ext uri="{FF2B5EF4-FFF2-40B4-BE49-F238E27FC236}">
                <a16:creationId xmlns:a16="http://schemas.microsoft.com/office/drawing/2014/main" id="{AA9A6BD3-5277-D612-CB6B-975D2BCD7FBF}"/>
              </a:ext>
            </a:extLst>
          </p:cNvPr>
          <p:cNvGraphicFramePr>
            <a:graphicFrameLocks noGrp="1"/>
          </p:cNvGraphicFramePr>
          <p:nvPr>
            <p:extLst>
              <p:ext uri="{D42A27DB-BD31-4B8C-83A1-F6EECF244321}">
                <p14:modId xmlns:p14="http://schemas.microsoft.com/office/powerpoint/2010/main" val="3623580197"/>
              </p:ext>
            </p:extLst>
          </p:nvPr>
        </p:nvGraphicFramePr>
        <p:xfrm>
          <a:off x="308472" y="898576"/>
          <a:ext cx="11578728" cy="539532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604920">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Supervised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Logistic Regression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Estimates the probability of a binary outcome (e.g., click/no-click or user conversion) based on input features such as user attributes, context, and ad characteristics. Yields interpretable probability scores for each class.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Ad click-through rate (CTR) prediction, conversion rate estimation, fraud detection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Simple, interpretable, fast, requires little computing power</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Quick scoring in real-time bidding (RTB), CTR, and conversion optimization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Extremely nonlinear or high-dimensional relationships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Predicting likelihood, a user will click on an ad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78622689"/>
                  </a:ext>
                </a:extLst>
              </a:tr>
              <a:tr h="697198">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Supervised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Decision Tree / Random Forest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Decision Tree splits data into branches using feature thresholds, mapping to a classification or regression result. Random Forest combines many such trees to reduce overfitting and improve accuracy, making stable predictions even with data noise and outliers.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User segmentation, churn prediction, multi-faceted audience scoring, ad fraud pattern analysis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Handles diverse feature types, robust to noisy data, provides feature importances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dirty="0">
                          <a:solidFill>
                            <a:schemeClr val="bg1"/>
                          </a:solidFill>
                          <a:effectLst/>
                          <a:latin typeface="Segoe UI" panose="020B0502040204020203" pitchFamily="34" charset="0"/>
                          <a:cs typeface="Segoe UI" panose="020B0502040204020203" pitchFamily="34" charset="0"/>
                        </a:rPr>
                        <a:t>Ad fraud analytics, audience segmentation, campaign performance analysis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May be overfit with small/sample-biased data</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Detecting invalid click patterns, ad-view fraud detection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98459647"/>
                  </a:ext>
                </a:extLst>
              </a:tr>
            </a:tbl>
          </a:graphicData>
        </a:graphic>
      </p:graphicFrame>
      <p:sp>
        <p:nvSpPr>
          <p:cNvPr id="3" name="Rectangle 2">
            <a:extLst>
              <a:ext uri="{FF2B5EF4-FFF2-40B4-BE49-F238E27FC236}">
                <a16:creationId xmlns:a16="http://schemas.microsoft.com/office/drawing/2014/main" id="{D45DF821-6B26-4454-14F5-19F72F727DE3}"/>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(1/11)</a:t>
            </a:r>
          </a:p>
        </p:txBody>
      </p:sp>
    </p:spTree>
    <p:extLst>
      <p:ext uri="{BB962C8B-B14F-4D97-AF65-F5344CB8AC3E}">
        <p14:creationId xmlns:p14="http://schemas.microsoft.com/office/powerpoint/2010/main" val="36319006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CE474FE-985E-1123-AA31-39FE634D686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55A961-7BB5-D289-211D-CC05503C6D64}"/>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124</a:t>
            </a:fld>
            <a:endParaRPr lang="en-IN">
              <a:solidFill>
                <a:schemeClr val="bg1"/>
              </a:solidFill>
            </a:endParaRPr>
          </a:p>
        </p:txBody>
      </p:sp>
      <p:graphicFrame>
        <p:nvGraphicFramePr>
          <p:cNvPr id="5" name="Table 4">
            <a:extLst>
              <a:ext uri="{FF2B5EF4-FFF2-40B4-BE49-F238E27FC236}">
                <a16:creationId xmlns:a16="http://schemas.microsoft.com/office/drawing/2014/main" id="{86F497FE-1444-DF45-0B55-A8D724378C5D}"/>
              </a:ext>
            </a:extLst>
          </p:cNvPr>
          <p:cNvGraphicFramePr>
            <a:graphicFrameLocks noGrp="1"/>
          </p:cNvGraphicFramePr>
          <p:nvPr>
            <p:extLst>
              <p:ext uri="{D42A27DB-BD31-4B8C-83A1-F6EECF244321}">
                <p14:modId xmlns:p14="http://schemas.microsoft.com/office/powerpoint/2010/main" val="700399310"/>
              </p:ext>
            </p:extLst>
          </p:nvPr>
        </p:nvGraphicFramePr>
        <p:xfrm>
          <a:off x="308472" y="854691"/>
          <a:ext cx="11578728" cy="521244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620300">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Supervised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US" sz="1200" dirty="0">
                          <a:solidFill>
                            <a:schemeClr val="bg1"/>
                          </a:solidFill>
                          <a:effectLst/>
                          <a:latin typeface="Segoe UI" panose="020B0502040204020203" pitchFamily="34" charset="0"/>
                          <a:cs typeface="Segoe UI" panose="020B0502040204020203" pitchFamily="34" charset="0"/>
                        </a:rPr>
                        <a:t>Gradient Boosted Trees (e.g., </a:t>
                      </a:r>
                      <a:r>
                        <a:rPr lang="en-US" sz="1200" dirty="0" err="1">
                          <a:solidFill>
                            <a:schemeClr val="bg1"/>
                          </a:solidFill>
                          <a:effectLst/>
                          <a:latin typeface="Segoe UI" panose="020B0502040204020203" pitchFamily="34" charset="0"/>
                          <a:cs typeface="Segoe UI" panose="020B0502040204020203" pitchFamily="34" charset="0"/>
                        </a:rPr>
                        <a:t>XGBoost</a:t>
                      </a:r>
                      <a:r>
                        <a:rPr lang="en-US" sz="1200" dirty="0">
                          <a:solidFill>
                            <a:schemeClr val="bg1"/>
                          </a:solidFill>
                          <a:effectLst/>
                          <a:latin typeface="Segoe UI" panose="020B0502040204020203" pitchFamily="34" charset="0"/>
                          <a:cs typeface="Segoe UI" panose="020B0502040204020203" pitchFamily="34" charset="0"/>
                        </a:rPr>
                        <a:t>, </a:t>
                      </a:r>
                      <a:r>
                        <a:rPr lang="en-US" sz="1200" dirty="0" err="1">
                          <a:solidFill>
                            <a:schemeClr val="bg1"/>
                          </a:solidFill>
                          <a:effectLst/>
                          <a:latin typeface="Segoe UI" panose="020B0502040204020203" pitchFamily="34" charset="0"/>
                          <a:cs typeface="Segoe UI" panose="020B0502040204020203" pitchFamily="34" charset="0"/>
                        </a:rPr>
                        <a:t>LightGBM</a:t>
                      </a:r>
                      <a:r>
                        <a:rPr lang="en-US" sz="1200" dirty="0">
                          <a:solidFill>
                            <a:schemeClr val="bg1"/>
                          </a:solidFill>
                          <a:effectLst/>
                          <a:latin typeface="Segoe UI" panose="020B0502040204020203" pitchFamily="34" charset="0"/>
                          <a:cs typeface="Segoe UI" panose="020B0502040204020203" pitchFamily="34" charset="0"/>
                        </a:rPr>
                        <a: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Builds models in sequential stages where each stage corrects errors from prior models. This ensemble learning approach is highly effective for structured/tabular data and powers many high-stakes bid and targeting systems in AdTech.</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Bid price prediction, outcome scoring (e.g., conversion, engagement), audience scoring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High accuracy, works well with missing data, handles non-linearities nicely</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Real-time bidding strategies, budget allocation, LTV (lifetime value) prediction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High-latency systems, streaming with strict time budgets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Determining optimal bid price in ad auctions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21637427"/>
                  </a:ext>
                </a:extLst>
              </a:tr>
              <a:tr h="635680">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Supervised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Support Vector Machine (SVM)</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Generates hyperplanes in a high-dimensional space that best separate data classes. Kernel tricks allow SVM to model non-linear boundaries, making it useful for text/image categorization or brand safety classification in moderate-sized datasets.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Brand safety filtering, text/image categorization, classifying ad creatives by compliance</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Good for high-dimension, can use custom kernels, robust margin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Brand/context safety, compliance, moderate-sized labeled sets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Large datasets, poorly separable classes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Flagging unsafe or non-compliant ad images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33548771"/>
                  </a:ext>
                </a:extLst>
              </a:tr>
            </a:tbl>
          </a:graphicData>
        </a:graphic>
      </p:graphicFrame>
      <p:sp>
        <p:nvSpPr>
          <p:cNvPr id="3" name="Rectangle 2">
            <a:extLst>
              <a:ext uri="{FF2B5EF4-FFF2-40B4-BE49-F238E27FC236}">
                <a16:creationId xmlns:a16="http://schemas.microsoft.com/office/drawing/2014/main" id="{4CF2A907-AB16-4A03-CA20-1482A8E41379}"/>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(2/11)</a:t>
            </a:r>
          </a:p>
        </p:txBody>
      </p:sp>
    </p:spTree>
    <p:extLst>
      <p:ext uri="{BB962C8B-B14F-4D97-AF65-F5344CB8AC3E}">
        <p14:creationId xmlns:p14="http://schemas.microsoft.com/office/powerpoint/2010/main" val="1717377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0F96DC-116C-730D-14E1-D14D62EB4AE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40DA4-48B9-3929-317F-62D51787B142}"/>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125</a:t>
            </a:fld>
            <a:endParaRPr lang="en-IN">
              <a:solidFill>
                <a:schemeClr val="bg1"/>
              </a:solidFill>
            </a:endParaRPr>
          </a:p>
        </p:txBody>
      </p:sp>
      <p:graphicFrame>
        <p:nvGraphicFramePr>
          <p:cNvPr id="5" name="Table 4">
            <a:extLst>
              <a:ext uri="{FF2B5EF4-FFF2-40B4-BE49-F238E27FC236}">
                <a16:creationId xmlns:a16="http://schemas.microsoft.com/office/drawing/2014/main" id="{2B989FEA-1E91-5EA1-9D6B-17EC70E48CA5}"/>
              </a:ext>
            </a:extLst>
          </p:cNvPr>
          <p:cNvGraphicFramePr>
            <a:graphicFrameLocks noGrp="1"/>
          </p:cNvGraphicFramePr>
          <p:nvPr>
            <p:extLst>
              <p:ext uri="{D42A27DB-BD31-4B8C-83A1-F6EECF244321}">
                <p14:modId xmlns:p14="http://schemas.microsoft.com/office/powerpoint/2010/main" val="3725374732"/>
              </p:ext>
            </p:extLst>
          </p:nvPr>
        </p:nvGraphicFramePr>
        <p:xfrm>
          <a:off x="308472" y="841991"/>
          <a:ext cx="11578728" cy="521244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574162">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Supervised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Multilayer Perceptron (MLP, Neural Network)</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 fully connected feedforward neural network with one or more hidden layers. MLP/ANNs approximate complex, non-linear mappings, handling mixed features and interaction terms in AdTech behavioral and performance prediction.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dirty="0">
                          <a:solidFill>
                            <a:schemeClr val="bg1"/>
                          </a:solidFill>
                          <a:effectLst/>
                          <a:latin typeface="Segoe UI" panose="020B0502040204020203" pitchFamily="34" charset="0"/>
                          <a:cs typeface="Segoe UI" panose="020B0502040204020203" pitchFamily="34" charset="0"/>
                        </a:rPr>
                        <a:t>Impression response prediction, dynamic scoring, conversion probability estimation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Captures non-linear relationships, flexible, scalable with data/compute</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Complex interaction effects, non-linear user behavior modeling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dirty="0">
                          <a:solidFill>
                            <a:schemeClr val="bg1"/>
                          </a:solidFill>
                          <a:effectLst/>
                          <a:latin typeface="Segoe UI" panose="020B0502040204020203" pitchFamily="34" charset="0"/>
                          <a:cs typeface="Segoe UI" panose="020B0502040204020203" pitchFamily="34" charset="0"/>
                        </a:rPr>
                        <a:t>Small datasets, no non-linearities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Predicting impression-level response for ad campaign analysis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3644195"/>
                  </a:ext>
                </a:extLst>
              </a:tr>
              <a:tr h="681818">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Unsupervised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K-Means / Hierarchical / DBSCAN Clustering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These algorithms group users, events, or creatives by behavior or attributes without labels. K-Means minimizes intra-cluster distance for a set number of clusters. Hierarchical builds tree-structured groupings. DBSCAN finds arbitrarily-shaped clusters from density.</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Audience segmentation, traffic clustering, identifying invalid traffic, lookalike modeling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Finds hidden/latent patterns, unsupervised, improves targeting granularity</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Audience discovery, lookalike expansion, botnet/event anomaly detection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Data with no distinct groups, high overlap</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Constructing lookalike audiences for campaign expansion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71688690"/>
                  </a:ext>
                </a:extLst>
              </a:tr>
            </a:tbl>
          </a:graphicData>
        </a:graphic>
      </p:graphicFrame>
      <p:sp>
        <p:nvSpPr>
          <p:cNvPr id="3" name="Rectangle 2">
            <a:extLst>
              <a:ext uri="{FF2B5EF4-FFF2-40B4-BE49-F238E27FC236}">
                <a16:creationId xmlns:a16="http://schemas.microsoft.com/office/drawing/2014/main" id="{766174F3-D9BE-8380-04EE-372AC71854DC}"/>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(3/11)</a:t>
            </a:r>
          </a:p>
        </p:txBody>
      </p:sp>
    </p:spTree>
    <p:extLst>
      <p:ext uri="{BB962C8B-B14F-4D97-AF65-F5344CB8AC3E}">
        <p14:creationId xmlns:p14="http://schemas.microsoft.com/office/powerpoint/2010/main" val="2927636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A7E9CD2-848F-09AD-48FD-DF3FA315298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D1CAA8-2184-2201-12F6-EF4BA83D378A}"/>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126</a:t>
            </a:fld>
            <a:endParaRPr lang="en-IN">
              <a:solidFill>
                <a:schemeClr val="bg1"/>
              </a:solidFill>
            </a:endParaRPr>
          </a:p>
        </p:txBody>
      </p:sp>
      <p:graphicFrame>
        <p:nvGraphicFramePr>
          <p:cNvPr id="5" name="Table 4">
            <a:extLst>
              <a:ext uri="{FF2B5EF4-FFF2-40B4-BE49-F238E27FC236}">
                <a16:creationId xmlns:a16="http://schemas.microsoft.com/office/drawing/2014/main" id="{F2105D43-F22F-8958-12A6-35939FA91B47}"/>
              </a:ext>
            </a:extLst>
          </p:cNvPr>
          <p:cNvGraphicFramePr>
            <a:graphicFrameLocks noGrp="1"/>
          </p:cNvGraphicFramePr>
          <p:nvPr>
            <p:extLst>
              <p:ext uri="{D42A27DB-BD31-4B8C-83A1-F6EECF244321}">
                <p14:modId xmlns:p14="http://schemas.microsoft.com/office/powerpoint/2010/main" val="4039614684"/>
              </p:ext>
            </p:extLst>
          </p:nvPr>
        </p:nvGraphicFramePr>
        <p:xfrm>
          <a:off x="308472" y="1121391"/>
          <a:ext cx="11578728" cy="484668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666437">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Unsupervised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fr-FR" sz="1200" dirty="0">
                          <a:solidFill>
                            <a:schemeClr val="bg1"/>
                          </a:solidFill>
                          <a:effectLst/>
                          <a:latin typeface="Segoe UI" panose="020B0502040204020203" pitchFamily="34" charset="0"/>
                          <a:cs typeface="Segoe UI" panose="020B0502040204020203" pitchFamily="34" charset="0"/>
                        </a:rPr>
                        <a:t>Principal Component </a:t>
                      </a:r>
                      <a:r>
                        <a:rPr lang="fr-FR" sz="1200" dirty="0" err="1">
                          <a:solidFill>
                            <a:schemeClr val="bg1"/>
                          </a:solidFill>
                          <a:effectLst/>
                          <a:latin typeface="Segoe UI" panose="020B0502040204020203" pitchFamily="34" charset="0"/>
                          <a:cs typeface="Segoe UI" panose="020B0502040204020203" pitchFamily="34" charset="0"/>
                        </a:rPr>
                        <a:t>Analysis</a:t>
                      </a:r>
                      <a:r>
                        <a:rPr lang="fr-FR" sz="1200" dirty="0">
                          <a:solidFill>
                            <a:schemeClr val="bg1"/>
                          </a:solidFill>
                          <a:effectLst/>
                          <a:latin typeface="Segoe UI" panose="020B0502040204020203" pitchFamily="34" charset="0"/>
                          <a:cs typeface="Segoe UI" panose="020B0502040204020203" pitchFamily="34" charset="0"/>
                        </a:rPr>
                        <a:t> (PCA) / t-SNE / UMAP</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dirty="0">
                          <a:solidFill>
                            <a:schemeClr val="bg1"/>
                          </a:solidFill>
                          <a:effectLst/>
                          <a:latin typeface="Segoe UI" panose="020B0502040204020203" pitchFamily="34" charset="0"/>
                          <a:cs typeface="Segoe UI" panose="020B0502040204020203" pitchFamily="34" charset="0"/>
                        </a:rPr>
                        <a:t>Dimensionality reduction algorithms. PCA projects data onto orthogonal axes maximizing variance (linear), useful for compressing features. t-SNE and UMAP provide non-linear embeddings for visualization or clustering by compressing high-dimensional data.</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Visualizing audience clusters, feature reduction before model training, creative similarity</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Reduces computation, can reveal latent clusters, aids data exploration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Audience exploration, creative content similarity, feature preprocessing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Direct prediction, can lose important factors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Reducing dimensionality for clustering user segments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38310114"/>
                  </a:ext>
                </a:extLst>
              </a:tr>
              <a:tr h="481887">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Deep Learning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Convolutional Neural Network (CNN)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 type of neural network using convolutional layers to process spatial (image/video) data. Automatically detects and learns spatial patterns such as edges, textures, or logos in ad creatives.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Image-based creative QA, visual compliance, detecting inappropriate creative content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Superior performance on image/video, scaleable, recognizes intricate patterns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Creative review, logo/brand presence detection, content safety</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pt-BR" sz="1200" dirty="0">
                          <a:solidFill>
                            <a:schemeClr val="bg1"/>
                          </a:solidFill>
                          <a:effectLst/>
                          <a:latin typeface="Segoe UI" panose="020B0502040204020203" pitchFamily="34" charset="0"/>
                          <a:cs typeface="Segoe UI" panose="020B0502040204020203" pitchFamily="34" charset="0"/>
                        </a:rPr>
                        <a:t>Non-visual/tabular data, tiny image data</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Automated brand safety: flagging restricted symbols/logos in ads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6415501"/>
                  </a:ext>
                </a:extLst>
              </a:tr>
            </a:tbl>
          </a:graphicData>
        </a:graphic>
      </p:graphicFrame>
      <p:sp>
        <p:nvSpPr>
          <p:cNvPr id="3" name="Rectangle 2">
            <a:extLst>
              <a:ext uri="{FF2B5EF4-FFF2-40B4-BE49-F238E27FC236}">
                <a16:creationId xmlns:a16="http://schemas.microsoft.com/office/drawing/2014/main" id="{4B9F832E-7062-E0BB-5F82-D14B19F684C6}"/>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(4/11)</a:t>
            </a:r>
          </a:p>
        </p:txBody>
      </p:sp>
    </p:spTree>
    <p:extLst>
      <p:ext uri="{BB962C8B-B14F-4D97-AF65-F5344CB8AC3E}">
        <p14:creationId xmlns:p14="http://schemas.microsoft.com/office/powerpoint/2010/main" val="5163768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0ED6B7A-3EFD-7957-55DF-0A1D10BFF95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D9C581-FA61-53E6-3DB0-0A1429F20A03}"/>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127</a:t>
            </a:fld>
            <a:endParaRPr lang="en-IN">
              <a:solidFill>
                <a:schemeClr val="bg1"/>
              </a:solidFill>
            </a:endParaRPr>
          </a:p>
        </p:txBody>
      </p:sp>
      <p:graphicFrame>
        <p:nvGraphicFramePr>
          <p:cNvPr id="5" name="Table 4">
            <a:extLst>
              <a:ext uri="{FF2B5EF4-FFF2-40B4-BE49-F238E27FC236}">
                <a16:creationId xmlns:a16="http://schemas.microsoft.com/office/drawing/2014/main" id="{53C935DB-9A35-AACF-303C-DDCD2B544C73}"/>
              </a:ext>
            </a:extLst>
          </p:cNvPr>
          <p:cNvGraphicFramePr>
            <a:graphicFrameLocks noGrp="1"/>
          </p:cNvGraphicFramePr>
          <p:nvPr>
            <p:extLst>
              <p:ext uri="{D42A27DB-BD31-4B8C-83A1-F6EECF244321}">
                <p14:modId xmlns:p14="http://schemas.microsoft.com/office/powerpoint/2010/main" val="3695729309"/>
              </p:ext>
            </p:extLst>
          </p:nvPr>
        </p:nvGraphicFramePr>
        <p:xfrm>
          <a:off x="308472" y="961196"/>
          <a:ext cx="11578728" cy="448092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512645">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Deep Learning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US" sz="1200" dirty="0">
                          <a:solidFill>
                            <a:schemeClr val="bg1"/>
                          </a:solidFill>
                          <a:effectLst/>
                          <a:latin typeface="Segoe UI" panose="020B0502040204020203" pitchFamily="34" charset="0"/>
                          <a:cs typeface="Segoe UI" panose="020B0502040204020203" pitchFamily="34" charset="0"/>
                        </a:rPr>
                        <a:t>Recurrent Neural Network (RNN), Long Short-Term Memory (LSTM), Gated Recurrent Unit (GRU)</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Sequence models with memory enabling learning from ordered data such as time series, user paths, or ad exposure logs. LSTM/GRU variants solve vanishing gradient problems for long sequences.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Sequential user activity modeling, engagement prediction, optimizing impression sequencing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Captures context over time, models trends, fits session/user journey data</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Session-level prediction, user-path optimization, funnel analysis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Static data, lacks time ordered features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Predicting user ad exposure sequences to maximize engagement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63132842"/>
                  </a:ext>
                </a:extLst>
              </a:tr>
              <a:tr h="528025">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Deep Learning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Transformer Architectures (e.g., BERT, GPT)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Attention-driven neural models that encode sequential data in parallel, learning long-range context. In AdTech, used for content/context understanding, semantic modeling, and generation of textual ad assets.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Contextual ad matching, sentiment analysis, real-time content summarization, ad copy generation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Best-in-class for NLP/NLU, context-aware, supports transfer learning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Content/context matching, creative personalization, large-scale ad copy generation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Limited by small labeled sets, high compute cost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Summarizing web pages to match brand campaigns to individualized ads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64780093"/>
                  </a:ext>
                </a:extLst>
              </a:tr>
            </a:tbl>
          </a:graphicData>
        </a:graphic>
      </p:graphicFrame>
      <p:sp>
        <p:nvSpPr>
          <p:cNvPr id="3" name="Rectangle 2">
            <a:extLst>
              <a:ext uri="{FF2B5EF4-FFF2-40B4-BE49-F238E27FC236}">
                <a16:creationId xmlns:a16="http://schemas.microsoft.com/office/drawing/2014/main" id="{42B3B2B7-AD6D-4FE8-61CA-A1E9CAB39FFA}"/>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(5/11)</a:t>
            </a:r>
          </a:p>
        </p:txBody>
      </p:sp>
    </p:spTree>
    <p:extLst>
      <p:ext uri="{BB962C8B-B14F-4D97-AF65-F5344CB8AC3E}">
        <p14:creationId xmlns:p14="http://schemas.microsoft.com/office/powerpoint/2010/main" val="28729187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5398086-B242-267F-DBF0-725BEED503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E39CB3-78A3-3562-3D4D-9066BCD31BA1}"/>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128</a:t>
            </a:fld>
            <a:endParaRPr lang="en-IN">
              <a:solidFill>
                <a:schemeClr val="bg1"/>
              </a:solidFill>
            </a:endParaRPr>
          </a:p>
        </p:txBody>
      </p:sp>
      <p:graphicFrame>
        <p:nvGraphicFramePr>
          <p:cNvPr id="5" name="Table 4">
            <a:extLst>
              <a:ext uri="{FF2B5EF4-FFF2-40B4-BE49-F238E27FC236}">
                <a16:creationId xmlns:a16="http://schemas.microsoft.com/office/drawing/2014/main" id="{F7DD169B-E053-88E1-4826-AEDD3FB46CCE}"/>
              </a:ext>
            </a:extLst>
          </p:cNvPr>
          <p:cNvGraphicFramePr>
            <a:graphicFrameLocks noGrp="1"/>
          </p:cNvGraphicFramePr>
          <p:nvPr>
            <p:extLst>
              <p:ext uri="{D42A27DB-BD31-4B8C-83A1-F6EECF244321}">
                <p14:modId xmlns:p14="http://schemas.microsoft.com/office/powerpoint/2010/main" val="1104624495"/>
              </p:ext>
            </p:extLst>
          </p:nvPr>
        </p:nvGraphicFramePr>
        <p:xfrm>
          <a:off x="308472" y="961200"/>
          <a:ext cx="11578728" cy="484668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666437">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Unsupervised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fr-FR" sz="1200" dirty="0">
                          <a:solidFill>
                            <a:schemeClr val="bg1"/>
                          </a:solidFill>
                          <a:effectLst/>
                          <a:latin typeface="Segoe UI" panose="020B0502040204020203" pitchFamily="34" charset="0"/>
                          <a:cs typeface="Segoe UI" panose="020B0502040204020203" pitchFamily="34" charset="0"/>
                        </a:rPr>
                        <a:t>Principal Component </a:t>
                      </a:r>
                      <a:r>
                        <a:rPr lang="fr-FR" sz="1200" dirty="0" err="1">
                          <a:solidFill>
                            <a:schemeClr val="bg1"/>
                          </a:solidFill>
                          <a:effectLst/>
                          <a:latin typeface="Segoe UI" panose="020B0502040204020203" pitchFamily="34" charset="0"/>
                          <a:cs typeface="Segoe UI" panose="020B0502040204020203" pitchFamily="34" charset="0"/>
                        </a:rPr>
                        <a:t>Analysis</a:t>
                      </a:r>
                      <a:r>
                        <a:rPr lang="fr-FR" sz="1200" dirty="0">
                          <a:solidFill>
                            <a:schemeClr val="bg1"/>
                          </a:solidFill>
                          <a:effectLst/>
                          <a:latin typeface="Segoe UI" panose="020B0502040204020203" pitchFamily="34" charset="0"/>
                          <a:cs typeface="Segoe UI" panose="020B0502040204020203" pitchFamily="34" charset="0"/>
                        </a:rPr>
                        <a:t> (PCA) / t-SNE / UMAP</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dirty="0">
                          <a:solidFill>
                            <a:schemeClr val="bg1"/>
                          </a:solidFill>
                          <a:effectLst/>
                          <a:latin typeface="Segoe UI" panose="020B0502040204020203" pitchFamily="34" charset="0"/>
                          <a:cs typeface="Segoe UI" panose="020B0502040204020203" pitchFamily="34" charset="0"/>
                        </a:rPr>
                        <a:t>Dimensionality reduction algorithms. PCA projects data onto orthogonal axes maximizing variance (linear), useful for compressing features. t-SNE and UMAP provide non-linear embeddings for visualization or clustering by compressing high-dimensional data.</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Visualizing audience clusters, feature reduction before model training, creative similarity</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Reduces computation, can reveal latent clusters, aids data exploration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Audience exploration, creative content similarity, feature preprocessing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Direct prediction, can lose important factors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Reducing dimensionality for clustering user segments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38310114"/>
                  </a:ext>
                </a:extLst>
              </a:tr>
              <a:tr h="481887">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Deep Learning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Convolutional Neural Network (CNN)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 type of neural network using convolutional layers to process spatial (image/video) data. Automatically detects and learns spatial patterns such as edges, textures, or logos in ad creatives.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Image-based creative QA, visual compliance, detecting inappropriate creative content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Superior performance on image/video, scaleable, recognizes intricate patterns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Creative review, logo/brand presence detection, content safety</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pt-BR" sz="1200">
                          <a:solidFill>
                            <a:schemeClr val="bg1"/>
                          </a:solidFill>
                          <a:effectLst/>
                          <a:latin typeface="Segoe UI" panose="020B0502040204020203" pitchFamily="34" charset="0"/>
                          <a:cs typeface="Segoe UI" panose="020B0502040204020203" pitchFamily="34" charset="0"/>
                        </a:rPr>
                        <a:t>Non-visual/tabular data, tiny image data</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Automated brand safety: flagging restricted symbols/logos in ads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6415501"/>
                  </a:ext>
                </a:extLst>
              </a:tr>
            </a:tbl>
          </a:graphicData>
        </a:graphic>
      </p:graphicFrame>
      <p:sp>
        <p:nvSpPr>
          <p:cNvPr id="3" name="Rectangle 2">
            <a:extLst>
              <a:ext uri="{FF2B5EF4-FFF2-40B4-BE49-F238E27FC236}">
                <a16:creationId xmlns:a16="http://schemas.microsoft.com/office/drawing/2014/main" id="{651CCCA8-13CF-D4B2-70FA-7322A919D3C5}"/>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(6/11)</a:t>
            </a:r>
          </a:p>
        </p:txBody>
      </p:sp>
    </p:spTree>
    <p:extLst>
      <p:ext uri="{BB962C8B-B14F-4D97-AF65-F5344CB8AC3E}">
        <p14:creationId xmlns:p14="http://schemas.microsoft.com/office/powerpoint/2010/main" val="13317900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4D9F2F-D923-DC51-36BB-27FDC659A7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5C60A1-AA02-8DBB-D1F0-455A12E9F3B1}"/>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129</a:t>
            </a:fld>
            <a:endParaRPr lang="en-IN">
              <a:solidFill>
                <a:schemeClr val="bg1"/>
              </a:solidFill>
            </a:endParaRPr>
          </a:p>
        </p:txBody>
      </p:sp>
      <p:graphicFrame>
        <p:nvGraphicFramePr>
          <p:cNvPr id="5" name="Table 4">
            <a:extLst>
              <a:ext uri="{FF2B5EF4-FFF2-40B4-BE49-F238E27FC236}">
                <a16:creationId xmlns:a16="http://schemas.microsoft.com/office/drawing/2014/main" id="{81A4186A-D0AE-F719-5E88-54C945B3ED06}"/>
              </a:ext>
            </a:extLst>
          </p:cNvPr>
          <p:cNvGraphicFramePr>
            <a:graphicFrameLocks noGrp="1"/>
          </p:cNvGraphicFramePr>
          <p:nvPr>
            <p:extLst>
              <p:ext uri="{D42A27DB-BD31-4B8C-83A1-F6EECF244321}">
                <p14:modId xmlns:p14="http://schemas.microsoft.com/office/powerpoint/2010/main" val="1773729994"/>
              </p:ext>
            </p:extLst>
          </p:nvPr>
        </p:nvGraphicFramePr>
        <p:xfrm>
          <a:off x="308472" y="1148488"/>
          <a:ext cx="11578728" cy="448092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512645">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Deep Learning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US" sz="1200" dirty="0">
                          <a:solidFill>
                            <a:schemeClr val="bg1"/>
                          </a:solidFill>
                          <a:effectLst/>
                          <a:latin typeface="Segoe UI" panose="020B0502040204020203" pitchFamily="34" charset="0"/>
                          <a:cs typeface="Segoe UI" panose="020B0502040204020203" pitchFamily="34" charset="0"/>
                        </a:rPr>
                        <a:t>Recurrent Neural Network (RNN), Long Short-Term Memory (LSTM), Gated Recurrent Unit (GRU)</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Sequence models with memory enabling learning from ordered data such as time series, user paths, or ad exposure logs. LSTM/GRU variants solve vanishing gradient problems for long sequences.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Sequential user activity modeling, engagement prediction, optimizing impression sequencing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Captures context over time, models trends, fits session/user journey data</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Session-level prediction, user-path optimization, funnel analysis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Static data, lacks time ordered features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Predicting user ad exposure sequences to maximize engagement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63132842"/>
                  </a:ext>
                </a:extLst>
              </a:tr>
              <a:tr h="528025">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Deep Learning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Transformer Architectures (e.g., BERT, GPT)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Attention-driven neural models that encode sequential data in parallel, learning long-range context. In AdTech, used for content/context understanding, semantic modeling, and generation of textual ad assets.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Contextual ad matching, sentiment analysis, real-time content summarization, ad copy generation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Best-in-class for NLP/NLU, context-aware, supports transfer learning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Content/context matching, creative personalization, large-scale ad copy generation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Limited by small labeled sets, high compute cost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Summarizing web pages to match brand campaigns to individualized ads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64780093"/>
                  </a:ext>
                </a:extLst>
              </a:tr>
            </a:tbl>
          </a:graphicData>
        </a:graphic>
      </p:graphicFrame>
      <p:sp>
        <p:nvSpPr>
          <p:cNvPr id="3" name="Rectangle 2">
            <a:extLst>
              <a:ext uri="{FF2B5EF4-FFF2-40B4-BE49-F238E27FC236}">
                <a16:creationId xmlns:a16="http://schemas.microsoft.com/office/drawing/2014/main" id="{2DEB2A97-17D6-A661-B637-65D091DEF622}"/>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(7/11)</a:t>
            </a:r>
          </a:p>
        </p:txBody>
      </p:sp>
    </p:spTree>
    <p:extLst>
      <p:ext uri="{BB962C8B-B14F-4D97-AF65-F5344CB8AC3E}">
        <p14:creationId xmlns:p14="http://schemas.microsoft.com/office/powerpoint/2010/main" val="2045535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52F8C69-F0BA-4553-BBE6-6D750057528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EC87BE1-0656-F9B6-3DDD-97324ADE4FF3}"/>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bg1"/>
                </a:solidFill>
                <a:latin typeface="Segoe UI" panose="020B0502040204020203" pitchFamily="34" charset="0"/>
                <a:cs typeface="Segoe UI" panose="020B0502040204020203" pitchFamily="34" charset="0"/>
              </a:rPr>
              <a:t>PROGRAMMATIC ADVERTISEMENT</a:t>
            </a:r>
          </a:p>
        </p:txBody>
      </p:sp>
      <p:sp>
        <p:nvSpPr>
          <p:cNvPr id="2" name="Slide Number Placeholder 1">
            <a:extLst>
              <a:ext uri="{FF2B5EF4-FFF2-40B4-BE49-F238E27FC236}">
                <a16:creationId xmlns:a16="http://schemas.microsoft.com/office/drawing/2014/main" id="{3775D680-A646-332F-3C96-C3E79BA03B4C}"/>
              </a:ext>
            </a:extLst>
          </p:cNvPr>
          <p:cNvSpPr>
            <a:spLocks noGrp="1"/>
          </p:cNvSpPr>
          <p:nvPr>
            <p:ph type="sldNum" sz="quarter" idx="12"/>
          </p:nvPr>
        </p:nvSpPr>
        <p:spPr/>
        <p:txBody>
          <a:bodyPr/>
          <a:lstStyle/>
          <a:p>
            <a:fld id="{A63E5F1B-06E8-40D9-B2EF-6EBB58D817FE}" type="slidenum">
              <a:rPr lang="en-IN" smtClean="0">
                <a:solidFill>
                  <a:schemeClr val="bg1"/>
                </a:solidFill>
              </a:rPr>
              <a:t>13</a:t>
            </a:fld>
            <a:endParaRPr lang="en-IN">
              <a:solidFill>
                <a:schemeClr val="bg1"/>
              </a:solidFill>
            </a:endParaRPr>
          </a:p>
        </p:txBody>
      </p:sp>
    </p:spTree>
    <p:extLst>
      <p:ext uri="{BB962C8B-B14F-4D97-AF65-F5344CB8AC3E}">
        <p14:creationId xmlns:p14="http://schemas.microsoft.com/office/powerpoint/2010/main" val="3332191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DFBA7B-9D23-FA45-B0CB-CC10C9FBBD8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EBC4E8-1073-AE41-05D8-996038B063A1}"/>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130</a:t>
            </a:fld>
            <a:endParaRPr lang="en-IN">
              <a:solidFill>
                <a:schemeClr val="bg1"/>
              </a:solidFill>
            </a:endParaRPr>
          </a:p>
        </p:txBody>
      </p:sp>
      <p:graphicFrame>
        <p:nvGraphicFramePr>
          <p:cNvPr id="5" name="Table 4">
            <a:extLst>
              <a:ext uri="{FF2B5EF4-FFF2-40B4-BE49-F238E27FC236}">
                <a16:creationId xmlns:a16="http://schemas.microsoft.com/office/drawing/2014/main" id="{49EC6112-C948-7390-7248-4D941329E383}"/>
              </a:ext>
            </a:extLst>
          </p:cNvPr>
          <p:cNvGraphicFramePr>
            <a:graphicFrameLocks noGrp="1"/>
          </p:cNvGraphicFramePr>
          <p:nvPr>
            <p:extLst>
              <p:ext uri="{D42A27DB-BD31-4B8C-83A1-F6EECF244321}">
                <p14:modId xmlns:p14="http://schemas.microsoft.com/office/powerpoint/2010/main" val="4101955976"/>
              </p:ext>
            </p:extLst>
          </p:nvPr>
        </p:nvGraphicFramePr>
        <p:xfrm>
          <a:off x="308472" y="862049"/>
          <a:ext cx="11578728" cy="539532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635680">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Deep Learning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Generative Adversarial Network (GAN)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Comprises two networks: a generator producing synthetic data and a discriminator evaluating authenticity. They are trained in opposition, producing high-quality synthetic images, text, or signals used for ad creative testing and fraud detection.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Creative augmentation/testing, synthetic data, detecting deepfakes/fraudulent content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Enables data augmentation, can reveal synthetic patterns, high quality output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Creative iteration, real-time fraud detection, abuse scenario simulation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Very small data, unsupervised optimization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Generating variants of banners, spotting procedural ad fraud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1934757"/>
                  </a:ext>
                </a:extLst>
              </a:tr>
              <a:tr h="635680">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NLP</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US" sz="1200" dirty="0">
                          <a:solidFill>
                            <a:schemeClr val="bg1"/>
                          </a:solidFill>
                          <a:effectLst/>
                          <a:latin typeface="Segoe UI" panose="020B0502040204020203" pitchFamily="34" charset="0"/>
                          <a:cs typeface="Segoe UI" panose="020B0502040204020203" pitchFamily="34" charset="0"/>
                        </a:rPr>
                        <a:t>Bag-of-Words (BOW), Term Frequency-Inverse Document Frequency (TF-IDF), Word Embeddings (Word2Vec, </a:t>
                      </a:r>
                      <a:r>
                        <a:rPr lang="en-US" sz="1200" dirty="0" err="1">
                          <a:solidFill>
                            <a:schemeClr val="bg1"/>
                          </a:solidFill>
                          <a:effectLst/>
                          <a:latin typeface="Segoe UI" panose="020B0502040204020203" pitchFamily="34" charset="0"/>
                          <a:cs typeface="Segoe UI" panose="020B0502040204020203" pitchFamily="34" charset="0"/>
                        </a:rPr>
                        <a:t>GloVe</a:t>
                      </a:r>
                      <a:r>
                        <a:rPr lang="en-US" sz="1200" dirty="0">
                          <a:solidFill>
                            <a:schemeClr val="bg1"/>
                          </a:solidFill>
                          <a:effectLst/>
                          <a:latin typeface="Segoe UI" panose="020B0502040204020203" pitchFamily="34" charset="0"/>
                          <a:cs typeface="Segoe UI" panose="020B0502040204020203" pitchFamily="34" charset="0"/>
                        </a:rPr>
                        <a: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dirty="0">
                          <a:solidFill>
                            <a:schemeClr val="bg1"/>
                          </a:solidFill>
                          <a:effectLst/>
                          <a:latin typeface="Segoe UI" panose="020B0502040204020203" pitchFamily="34" charset="0"/>
                          <a:cs typeface="Segoe UI" panose="020B0502040204020203" pitchFamily="34" charset="0"/>
                        </a:rPr>
                        <a:t>Classical and embedding-based approaches to represent textual/contextual data numerically. BOW/TF-IDF counts tokens; embeddings yield continuous-valued feature vectors for words. Embeddings preserve semantics, crucial for relevance and targeting.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Contextual matching, creative ranking, relevance scoring, audience interest extraction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a:solidFill>
                            <a:schemeClr val="bg1"/>
                          </a:solidFill>
                          <a:effectLst/>
                          <a:latin typeface="Segoe UI" panose="020B0502040204020203" pitchFamily="34" charset="0"/>
                          <a:cs typeface="Segoe UI" panose="020B0502040204020203" pitchFamily="34" charset="0"/>
                        </a:rPr>
                        <a:t>Interpretable, fast (BOW/TF-IDF); semantics (embeddings); enables downstream ML/NLP</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Contextual targeting, text ad search, interest profiling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Ambiguous / short text, rapidly evolving vocabulary</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Scoring relevance between ad content and webpage context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3651576"/>
                  </a:ext>
                </a:extLst>
              </a:tr>
            </a:tbl>
          </a:graphicData>
        </a:graphic>
      </p:graphicFrame>
      <p:sp>
        <p:nvSpPr>
          <p:cNvPr id="3" name="Rectangle 2">
            <a:extLst>
              <a:ext uri="{FF2B5EF4-FFF2-40B4-BE49-F238E27FC236}">
                <a16:creationId xmlns:a16="http://schemas.microsoft.com/office/drawing/2014/main" id="{1B80B76F-4ED6-C5C4-0283-25F0EA6188EA}"/>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(8/11)</a:t>
            </a:r>
          </a:p>
        </p:txBody>
      </p:sp>
    </p:spTree>
    <p:extLst>
      <p:ext uri="{BB962C8B-B14F-4D97-AF65-F5344CB8AC3E}">
        <p14:creationId xmlns:p14="http://schemas.microsoft.com/office/powerpoint/2010/main" val="10119440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80D20E-87DD-E3A5-1ACA-794A057316B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E979EC-C1EF-E242-0834-2A6CE26A7469}"/>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131</a:t>
            </a:fld>
            <a:endParaRPr lang="en-IN">
              <a:solidFill>
                <a:schemeClr val="bg1"/>
              </a:solidFill>
            </a:endParaRPr>
          </a:p>
        </p:txBody>
      </p:sp>
      <p:graphicFrame>
        <p:nvGraphicFramePr>
          <p:cNvPr id="5" name="Table 4">
            <a:extLst>
              <a:ext uri="{FF2B5EF4-FFF2-40B4-BE49-F238E27FC236}">
                <a16:creationId xmlns:a16="http://schemas.microsoft.com/office/drawing/2014/main" id="{913DE65A-0FA7-AF58-EBD0-4C0BF3AAD739}"/>
              </a:ext>
            </a:extLst>
          </p:cNvPr>
          <p:cNvGraphicFramePr>
            <a:graphicFrameLocks noGrp="1"/>
          </p:cNvGraphicFramePr>
          <p:nvPr>
            <p:extLst>
              <p:ext uri="{D42A27DB-BD31-4B8C-83A1-F6EECF244321}">
                <p14:modId xmlns:p14="http://schemas.microsoft.com/office/powerpoint/2010/main" val="180771072"/>
              </p:ext>
            </p:extLst>
          </p:nvPr>
        </p:nvGraphicFramePr>
        <p:xfrm>
          <a:off x="308472" y="1137467"/>
          <a:ext cx="11578728" cy="5218884"/>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550551">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2445197">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NLP</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Named Entity Recognition (NER), Sentiment Analysis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Extracts key elements (e.g., brands, products, locations) from text (NER) and classifies sentiment as positive, negative, or neutral. Used for brand safety, suitability, and compliance in user-generated and publisher content.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UGC brand safety, competitive brand tracking, topical targeting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a:solidFill>
                            <a:schemeClr val="bg1"/>
                          </a:solidFill>
                          <a:effectLst/>
                          <a:latin typeface="Segoe UI" panose="020B0502040204020203" pitchFamily="34" charset="0"/>
                          <a:cs typeface="Segoe UI" panose="020B0502040204020203" pitchFamily="34" charset="0"/>
                        </a:rPr>
                        <a:t>Enables granular filtering, improves compliance, captures real audience sentiment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Brand monitoring, sentiment-based targeting, negative content exclusion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a:solidFill>
                            <a:schemeClr val="bg1"/>
                          </a:solidFill>
                          <a:effectLst/>
                          <a:latin typeface="Segoe UI" panose="020B0502040204020203" pitchFamily="34" charset="0"/>
                          <a:cs typeface="Segoe UI" panose="020B0502040204020203" pitchFamily="34" charset="0"/>
                        </a:rPr>
                        <a:t>Unstructured/low signal text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Detecting mentions of restricted or competitor brands in content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42408222"/>
                  </a:ext>
                </a:extLst>
              </a:tr>
              <a:tr h="2223136">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Computer Vision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US" sz="1200" dirty="0">
                          <a:solidFill>
                            <a:schemeClr val="bg1"/>
                          </a:solidFill>
                          <a:effectLst/>
                          <a:latin typeface="Segoe UI" panose="020B0502040204020203" pitchFamily="34" charset="0"/>
                          <a:cs typeface="Segoe UI" panose="020B0502040204020203" pitchFamily="34" charset="0"/>
                        </a:rPr>
                        <a:t>YOLO (You Only Look Once), Faster Regions with Convolutional Neural Networks (Faster-RCNN), Single Shot </a:t>
                      </a:r>
                      <a:r>
                        <a:rPr lang="en-US" sz="1200" dirty="0" err="1">
                          <a:solidFill>
                            <a:schemeClr val="bg1"/>
                          </a:solidFill>
                          <a:effectLst/>
                          <a:latin typeface="Segoe UI" panose="020B0502040204020203" pitchFamily="34" charset="0"/>
                          <a:cs typeface="Segoe UI" panose="020B0502040204020203" pitchFamily="34" charset="0"/>
                        </a:rPr>
                        <a:t>MultiBox</a:t>
                      </a:r>
                      <a:r>
                        <a:rPr lang="en-US" sz="1200" dirty="0">
                          <a:solidFill>
                            <a:schemeClr val="bg1"/>
                          </a:solidFill>
                          <a:effectLst/>
                          <a:latin typeface="Segoe UI" panose="020B0502040204020203" pitchFamily="34" charset="0"/>
                          <a:cs typeface="Segoe UI" panose="020B0502040204020203" pitchFamily="34" charset="0"/>
                        </a:rPr>
                        <a:t> Detector (SSD)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State-of-the-art object detection algorithms that locate and classify multiple objects in images or frames simultaneously, in real time or near real time.</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Logo detection, creative QC, competitor analysis, visual ad placement abnormalities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Real-time detection, handles multiple objects, high precision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Automated QC, compliance scanning, logo visibility analysis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a:solidFill>
                            <a:schemeClr val="bg1"/>
                          </a:solidFill>
                          <a:effectLst/>
                          <a:latin typeface="Segoe UI" panose="020B0502040204020203" pitchFamily="34" charset="0"/>
                          <a:cs typeface="Segoe UI" panose="020B0502040204020203" pitchFamily="34" charset="0"/>
                        </a:rPr>
                        <a:t>Non-visual media, image-poor creative sets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Locating brand or competitor logos in large volume ad images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18576748"/>
                  </a:ext>
                </a:extLst>
              </a:tr>
            </a:tbl>
          </a:graphicData>
        </a:graphic>
      </p:graphicFrame>
      <p:sp>
        <p:nvSpPr>
          <p:cNvPr id="3" name="Rectangle 2">
            <a:extLst>
              <a:ext uri="{FF2B5EF4-FFF2-40B4-BE49-F238E27FC236}">
                <a16:creationId xmlns:a16="http://schemas.microsoft.com/office/drawing/2014/main" id="{2EDDEEFB-BEEB-6B9F-0A26-91C3AF382EEF}"/>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(9/11)</a:t>
            </a:r>
          </a:p>
        </p:txBody>
      </p:sp>
    </p:spTree>
    <p:extLst>
      <p:ext uri="{BB962C8B-B14F-4D97-AF65-F5344CB8AC3E}">
        <p14:creationId xmlns:p14="http://schemas.microsoft.com/office/powerpoint/2010/main" val="27774640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8C65D2-8ACC-EDAA-7DB6-8FC5C61C6DA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5DE6C4-943F-8FC1-4AA5-481DC12AB643}"/>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132</a:t>
            </a:fld>
            <a:endParaRPr lang="en-IN">
              <a:solidFill>
                <a:schemeClr val="bg1"/>
              </a:solidFill>
            </a:endParaRPr>
          </a:p>
        </p:txBody>
      </p:sp>
      <p:graphicFrame>
        <p:nvGraphicFramePr>
          <p:cNvPr id="5" name="Table 4">
            <a:extLst>
              <a:ext uri="{FF2B5EF4-FFF2-40B4-BE49-F238E27FC236}">
                <a16:creationId xmlns:a16="http://schemas.microsoft.com/office/drawing/2014/main" id="{598A5AF3-20FA-875E-3464-07BF07795DFF}"/>
              </a:ext>
            </a:extLst>
          </p:cNvPr>
          <p:cNvGraphicFramePr>
            <a:graphicFrameLocks noGrp="1"/>
          </p:cNvGraphicFramePr>
          <p:nvPr>
            <p:extLst>
              <p:ext uri="{D42A27DB-BD31-4B8C-83A1-F6EECF244321}">
                <p14:modId xmlns:p14="http://schemas.microsoft.com/office/powerpoint/2010/main" val="3408254518"/>
              </p:ext>
            </p:extLst>
          </p:nvPr>
        </p:nvGraphicFramePr>
        <p:xfrm>
          <a:off x="308472" y="851032"/>
          <a:ext cx="11578728" cy="557820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512645">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Computer Vision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Optical</a:t>
                      </a:r>
                    </a:p>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Character Recognition (OCR)</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Extracts and digitizes textual content embedded in images (e.g., ad banners). Ensures creative compliance by reading text for forbidden phrases, required legal info, or user-generated content.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Regulatory/legal compliance, creative copy analytics, automated creative review</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Enables compliance automation, enhances creative search, boosts regulatory adherence</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Banners, screenshots, creative labeling, competitor keyword checks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Poor quality/low contrast images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Ensuring legal disclaimers are visible in bank ad banners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38262494"/>
                  </a:ext>
                </a:extLst>
              </a:tr>
              <a:tr h="804851">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Reinforcement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US" sz="1200" dirty="0">
                          <a:solidFill>
                            <a:schemeClr val="bg1"/>
                          </a:solidFill>
                          <a:effectLst/>
                          <a:latin typeface="Segoe UI" panose="020B0502040204020203" pitchFamily="34" charset="0"/>
                          <a:cs typeface="Segoe UI" panose="020B0502040204020203" pitchFamily="34" charset="0"/>
                        </a:rPr>
                        <a:t>Q-Learning, Deep Q-Network (DQN), Advantage Actor-Critic (A2C/PPO), Multi-Armed Bandit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Q-Learning: finds optimal actions using numerical rewards over time. Deep Q-Networks use deep learning to estimate Q-values in large state/action spaces. Actor-Critic/Proximal Policy Optimization (PPO) blend policy/value learning for stability. Multi-Armed Bandits optimize action selection among choices to maximize reward.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Real-time bid optimization, pacing/budget allocation, multivariate creative testing, sequential campaign adjustments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Self-optimizing, adapts on-the-fly, maximizes campaign outcomes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Dynamic bidding, creative rotation and pacing, campaign A/B/n testing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Needs online environment, slow cold start</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Dynamic bid and budget allocation to maximize ad ROI</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56553527"/>
                  </a:ext>
                </a:extLst>
              </a:tr>
            </a:tbl>
          </a:graphicData>
        </a:graphic>
      </p:graphicFrame>
      <p:sp>
        <p:nvSpPr>
          <p:cNvPr id="3" name="Rectangle 2">
            <a:extLst>
              <a:ext uri="{FF2B5EF4-FFF2-40B4-BE49-F238E27FC236}">
                <a16:creationId xmlns:a16="http://schemas.microsoft.com/office/drawing/2014/main" id="{3FAB6B87-66D9-3367-8A2A-D41F53134F03}"/>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(10/11)</a:t>
            </a:r>
          </a:p>
        </p:txBody>
      </p:sp>
    </p:spTree>
    <p:extLst>
      <p:ext uri="{BB962C8B-B14F-4D97-AF65-F5344CB8AC3E}">
        <p14:creationId xmlns:p14="http://schemas.microsoft.com/office/powerpoint/2010/main" val="21016414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F34C3B-B354-42C9-1985-E8DB14D173E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A96593-5A98-0130-A898-5EC760D6EC46}"/>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133</a:t>
            </a:fld>
            <a:endParaRPr lang="en-IN">
              <a:solidFill>
                <a:schemeClr val="bg1"/>
              </a:solidFill>
            </a:endParaRPr>
          </a:p>
        </p:txBody>
      </p:sp>
      <p:graphicFrame>
        <p:nvGraphicFramePr>
          <p:cNvPr id="5" name="Table 4">
            <a:extLst>
              <a:ext uri="{FF2B5EF4-FFF2-40B4-BE49-F238E27FC236}">
                <a16:creationId xmlns:a16="http://schemas.microsoft.com/office/drawing/2014/main" id="{EA135C8F-FD48-41EC-4E60-512E23434836}"/>
              </a:ext>
            </a:extLst>
          </p:cNvPr>
          <p:cNvGraphicFramePr>
            <a:graphicFrameLocks noGrp="1"/>
          </p:cNvGraphicFramePr>
          <p:nvPr>
            <p:extLst>
              <p:ext uri="{D42A27DB-BD31-4B8C-83A1-F6EECF244321}">
                <p14:modId xmlns:p14="http://schemas.microsoft.com/office/powerpoint/2010/main" val="418573539"/>
              </p:ext>
            </p:extLst>
          </p:nvPr>
        </p:nvGraphicFramePr>
        <p:xfrm>
          <a:off x="308472" y="685775"/>
          <a:ext cx="11578728" cy="5669641"/>
        </p:xfrm>
        <a:graphic>
          <a:graphicData uri="http://schemas.openxmlformats.org/drawingml/2006/table">
            <a:tbl>
              <a:tblPr/>
              <a:tblGrid>
                <a:gridCol w="1139328">
                  <a:extLst>
                    <a:ext uri="{9D8B030D-6E8A-4147-A177-3AD203B41FA5}">
                      <a16:colId xmlns:a16="http://schemas.microsoft.com/office/drawing/2014/main" val="133521425"/>
                    </a:ext>
                  </a:extLst>
                </a:gridCol>
                <a:gridCol w="1181100">
                  <a:extLst>
                    <a:ext uri="{9D8B030D-6E8A-4147-A177-3AD203B41FA5}">
                      <a16:colId xmlns:a16="http://schemas.microsoft.com/office/drawing/2014/main" val="4078331714"/>
                    </a:ext>
                  </a:extLst>
                </a:gridCol>
                <a:gridCol w="2021595">
                  <a:extLst>
                    <a:ext uri="{9D8B030D-6E8A-4147-A177-3AD203B41FA5}">
                      <a16:colId xmlns:a16="http://schemas.microsoft.com/office/drawing/2014/main" val="3094507105"/>
                    </a:ext>
                  </a:extLst>
                </a:gridCol>
                <a:gridCol w="1447341">
                  <a:extLst>
                    <a:ext uri="{9D8B030D-6E8A-4147-A177-3AD203B41FA5}">
                      <a16:colId xmlns:a16="http://schemas.microsoft.com/office/drawing/2014/main" val="2028806002"/>
                    </a:ext>
                  </a:extLst>
                </a:gridCol>
                <a:gridCol w="1447341">
                  <a:extLst>
                    <a:ext uri="{9D8B030D-6E8A-4147-A177-3AD203B41FA5}">
                      <a16:colId xmlns:a16="http://schemas.microsoft.com/office/drawing/2014/main" val="3999724199"/>
                    </a:ext>
                  </a:extLst>
                </a:gridCol>
                <a:gridCol w="1447341">
                  <a:extLst>
                    <a:ext uri="{9D8B030D-6E8A-4147-A177-3AD203B41FA5}">
                      <a16:colId xmlns:a16="http://schemas.microsoft.com/office/drawing/2014/main" val="1535938560"/>
                    </a:ext>
                  </a:extLst>
                </a:gridCol>
                <a:gridCol w="1447341">
                  <a:extLst>
                    <a:ext uri="{9D8B030D-6E8A-4147-A177-3AD203B41FA5}">
                      <a16:colId xmlns:a16="http://schemas.microsoft.com/office/drawing/2014/main" val="2419170173"/>
                    </a:ext>
                  </a:extLst>
                </a:gridCol>
                <a:gridCol w="1447341">
                  <a:extLst>
                    <a:ext uri="{9D8B030D-6E8A-4147-A177-3AD203B41FA5}">
                      <a16:colId xmlns:a16="http://schemas.microsoft.com/office/drawing/2014/main" val="292734515"/>
                    </a:ext>
                  </a:extLst>
                </a:gridCol>
              </a:tblGrid>
              <a:tr h="4534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TYPE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MODEL</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 CASES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PROS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USES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CONS</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EXAMPLE</a:t>
                      </a:r>
                    </a:p>
                  </a:txBody>
                  <a:tcPr marL="1154" marR="1154" marT="1154" marB="115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76179114"/>
                  </a:ext>
                </a:extLst>
              </a:tr>
              <a:tr h="574162">
                <a:tc>
                  <a:txBody>
                    <a:bodyPr/>
                    <a:lstStyle/>
                    <a:p>
                      <a:pPr algn="ctr" fontAlgn="base" latinLnBrk="0">
                        <a:buNone/>
                      </a:pPr>
                      <a:r>
                        <a:rPr lang="en-IN" sz="1200">
                          <a:solidFill>
                            <a:schemeClr val="bg1"/>
                          </a:solidFill>
                          <a:effectLst/>
                          <a:latin typeface="Segoe UI" panose="020B0502040204020203" pitchFamily="34" charset="0"/>
                          <a:cs typeface="Segoe UI" panose="020B0502040204020203" pitchFamily="34" charset="0"/>
                        </a:rPr>
                        <a:t>Ensemble/Hybrid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Bagging, Stacking, Blending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Combines predictions from multiple diverse models to boost overall accuracy and reduce risk. Bagging (bootstrap aggregating) averages multiple models; stacking blends predictions from different model families.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Fraud detection, click and conversion stacking, multi-signal creative scoring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Reduces variance, increases resilience to errors, leverages model strengths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Combined scoring, fraud stack, campaign metric validation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a:solidFill>
                            <a:schemeClr val="bg1"/>
                          </a:solidFill>
                          <a:effectLst/>
                          <a:latin typeface="Segoe UI" panose="020B0502040204020203" pitchFamily="34" charset="0"/>
                          <a:cs typeface="Segoe UI" panose="020B0502040204020203" pitchFamily="34" charset="0"/>
                        </a:rPr>
                        <a:t>Complex interpretation, higher computational overhead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Ensemble for click/conversion/fraud, cross-validating ad inventory</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46178638"/>
                  </a:ext>
                </a:extLst>
              </a:tr>
              <a:tr h="497264">
                <a:tc>
                  <a:txBody>
                    <a:bodyPr/>
                    <a:lstStyle/>
                    <a:p>
                      <a:pPr algn="ctr" fontAlgn="base" latinLnBrk="0">
                        <a:buNone/>
                      </a:pPr>
                      <a:r>
                        <a:rPr lang="en-IN" sz="1200" dirty="0">
                          <a:solidFill>
                            <a:schemeClr val="bg1"/>
                          </a:solidFill>
                          <a:effectLst/>
                          <a:latin typeface="Segoe UI" panose="020B0502040204020203" pitchFamily="34" charset="0"/>
                          <a:cs typeface="Segoe UI" panose="020B0502040204020203" pitchFamily="34" charset="0"/>
                        </a:rPr>
                        <a:t>Anomaly/Fraud</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ase" latinLnBrk="0">
                        <a:buNone/>
                      </a:pPr>
                      <a:r>
                        <a:rPr lang="en-US" sz="1200" dirty="0">
                          <a:solidFill>
                            <a:schemeClr val="bg1"/>
                          </a:solidFill>
                          <a:effectLst/>
                          <a:latin typeface="Segoe UI" panose="020B0502040204020203" pitchFamily="34" charset="0"/>
                          <a:cs typeface="Segoe UI" panose="020B0502040204020203" pitchFamily="34" charset="0"/>
                        </a:rPr>
                        <a:t>Isolation Forest, Local Outlier Factor (LOF)</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IN" sz="1200" dirty="0">
                          <a:solidFill>
                            <a:schemeClr val="bg1"/>
                          </a:solidFill>
                          <a:effectLst/>
                          <a:latin typeface="Segoe UI" panose="020B0502040204020203" pitchFamily="34" charset="0"/>
                          <a:cs typeface="Segoe UI" panose="020B0502040204020203" pitchFamily="34" charset="0"/>
                        </a:rPr>
                        <a:t>Identify abnormal datapoints within large, high-dimensional datasets. Useful in spotting fraudulent activity (bots, click farms, spoof events) that deviate from the norm without explicit labels.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Fraud/invalid traffic detection, bot traffic isolation, ad event outlier scanning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Unsupervised, scalable, excels for rare event detection</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Real-time traffic validation, event fraud screening, programmatic exchange monitoring</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Outlier detection may flag true rare/legit rare events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fontAlgn="base" latinLnBrk="0">
                        <a:buNone/>
                      </a:pPr>
                      <a:r>
                        <a:rPr lang="en-US" sz="1200" dirty="0">
                          <a:solidFill>
                            <a:schemeClr val="bg1"/>
                          </a:solidFill>
                          <a:effectLst/>
                          <a:latin typeface="Segoe UI" panose="020B0502040204020203" pitchFamily="34" charset="0"/>
                          <a:cs typeface="Segoe UI" panose="020B0502040204020203" pitchFamily="34" charset="0"/>
                        </a:rPr>
                        <a:t>Spotting invalid clicks and bot traffic in real-time DSP logs</a:t>
                      </a:r>
                    </a:p>
                  </a:txBody>
                  <a:tcPr marL="1154" marR="1154" marT="1038" marB="103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61561083"/>
                  </a:ext>
                </a:extLst>
              </a:tr>
              <a:tr h="497264">
                <a:tc>
                  <a:txBody>
                    <a:bodyPr/>
                    <a:lstStyle/>
                    <a:p>
                      <a:pPr algn="ctr">
                        <a:buNone/>
                      </a:pPr>
                      <a:r>
                        <a:rPr lang="en-IN" sz="1200" dirty="0">
                          <a:solidFill>
                            <a:schemeClr val="bg1"/>
                          </a:solidFill>
                          <a:latin typeface="Segoe UI" panose="020B0502040204020203" pitchFamily="34" charset="0"/>
                          <a:cs typeface="Segoe UI" panose="020B0502040204020203" pitchFamily="34" charset="0"/>
                        </a:rPr>
                        <a:t>Probabilistic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dirty="0">
                          <a:solidFill>
                            <a:schemeClr val="bg1"/>
                          </a:solidFill>
                          <a:latin typeface="Segoe UI" panose="020B0502040204020203" pitchFamily="34" charset="0"/>
                          <a:cs typeface="Segoe UI" panose="020B0502040204020203" pitchFamily="34" charset="0"/>
                        </a:rPr>
                        <a:t>Naive Bayes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0" algn="l">
                        <a:buNone/>
                      </a:pPr>
                      <a:r>
                        <a:rPr lang="en-US" sz="1200" dirty="0">
                          <a:solidFill>
                            <a:schemeClr val="bg1"/>
                          </a:solidFill>
                          <a:latin typeface="Segoe UI" panose="020B0502040204020203" pitchFamily="34" charset="0"/>
                          <a:cs typeface="Segoe UI" panose="020B0502040204020203" pitchFamily="34" charset="0"/>
                        </a:rPr>
                        <a:t>A classification algorithm based on Bayes’ Theorem assuming feature independence. Calculates class probabilities and selects the highest one.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0" algn="l">
                        <a:buNone/>
                      </a:pPr>
                      <a:r>
                        <a:rPr lang="fr-FR" sz="1200" dirty="0">
                          <a:solidFill>
                            <a:schemeClr val="bg1"/>
                          </a:solidFill>
                          <a:latin typeface="Segoe UI" panose="020B0502040204020203" pitchFamily="34" charset="0"/>
                          <a:cs typeface="Segoe UI" panose="020B0502040204020203" pitchFamily="34" charset="0"/>
                        </a:rPr>
                        <a:t>Spam </a:t>
                      </a:r>
                      <a:r>
                        <a:rPr lang="fr-FR" sz="1200" dirty="0" err="1">
                          <a:solidFill>
                            <a:schemeClr val="bg1"/>
                          </a:solidFill>
                          <a:latin typeface="Segoe UI" panose="020B0502040204020203" pitchFamily="34" charset="0"/>
                          <a:cs typeface="Segoe UI" panose="020B0502040204020203" pitchFamily="34" charset="0"/>
                        </a:rPr>
                        <a:t>detection</a:t>
                      </a:r>
                      <a:r>
                        <a:rPr lang="fr-FR" sz="1200" dirty="0">
                          <a:solidFill>
                            <a:schemeClr val="bg1"/>
                          </a:solidFill>
                          <a:latin typeface="Segoe UI" panose="020B0502040204020203" pitchFamily="34" charset="0"/>
                          <a:cs typeface="Segoe UI" panose="020B0502040204020203" pitchFamily="34" charset="0"/>
                        </a:rPr>
                        <a:t>, sentiment </a:t>
                      </a:r>
                      <a:r>
                        <a:rPr lang="fr-FR" sz="1200" dirty="0" err="1">
                          <a:solidFill>
                            <a:schemeClr val="bg1"/>
                          </a:solidFill>
                          <a:latin typeface="Segoe UI" panose="020B0502040204020203" pitchFamily="34" charset="0"/>
                          <a:cs typeface="Segoe UI" panose="020B0502040204020203" pitchFamily="34" charset="0"/>
                        </a:rPr>
                        <a:t>analysis</a:t>
                      </a:r>
                      <a:r>
                        <a:rPr lang="fr-FR" sz="1200" dirty="0">
                          <a:solidFill>
                            <a:schemeClr val="bg1"/>
                          </a:solidFill>
                          <a:latin typeface="Segoe UI" panose="020B0502040204020203" pitchFamily="34" charset="0"/>
                          <a:cs typeface="Segoe UI" panose="020B0502040204020203" pitchFamily="34" charset="0"/>
                        </a:rPr>
                        <a:t>, document classification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0" algn="l">
                        <a:buNone/>
                      </a:pPr>
                      <a:r>
                        <a:rPr lang="en-US" sz="1200" dirty="0">
                          <a:solidFill>
                            <a:schemeClr val="bg1"/>
                          </a:solidFill>
                          <a:latin typeface="Segoe UI" panose="020B0502040204020203" pitchFamily="34" charset="0"/>
                          <a:cs typeface="Segoe UI" panose="020B0502040204020203" pitchFamily="34" charset="0"/>
                        </a:rPr>
                        <a:t>Fast training and prediction, handles high-dimensional data well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0" algn="l">
                        <a:buNone/>
                      </a:pPr>
                      <a:r>
                        <a:rPr lang="en-US" sz="1200" dirty="0">
                          <a:solidFill>
                            <a:schemeClr val="bg1"/>
                          </a:solidFill>
                          <a:latin typeface="Segoe UI" panose="020B0502040204020203" pitchFamily="34" charset="0"/>
                          <a:cs typeface="Segoe UI" panose="020B0502040204020203" pitchFamily="34" charset="0"/>
                        </a:rPr>
                        <a:t>Email filtering, social media sentiment scoring, text categorization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0" algn="l">
                        <a:buNone/>
                      </a:pPr>
                      <a:r>
                        <a:rPr lang="en-US" sz="1200" dirty="0">
                          <a:solidFill>
                            <a:schemeClr val="bg1"/>
                          </a:solidFill>
                          <a:latin typeface="Segoe UI" panose="020B0502040204020203" pitchFamily="34" charset="0"/>
                          <a:cs typeface="Segoe UI" panose="020B0502040204020203" pitchFamily="34" charset="0"/>
                        </a:rPr>
                        <a:t>Assumes feature independence, struggles with correlated features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0" algn="l">
                        <a:buNone/>
                      </a:pPr>
                      <a:r>
                        <a:rPr lang="en-US" sz="1200" dirty="0">
                          <a:solidFill>
                            <a:schemeClr val="bg1"/>
                          </a:solidFill>
                          <a:latin typeface="Segoe UI" panose="020B0502040204020203" pitchFamily="34" charset="0"/>
                          <a:cs typeface="Segoe UI" panose="020B0502040204020203" pitchFamily="34" charset="0"/>
                        </a:rPr>
                        <a:t>Classifying emails as spam or not spam based on word frequency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93947432"/>
                  </a:ext>
                </a:extLst>
              </a:tr>
            </a:tbl>
          </a:graphicData>
        </a:graphic>
      </p:graphicFrame>
      <p:sp>
        <p:nvSpPr>
          <p:cNvPr id="3" name="Rectangle 2">
            <a:extLst>
              <a:ext uri="{FF2B5EF4-FFF2-40B4-BE49-F238E27FC236}">
                <a16:creationId xmlns:a16="http://schemas.microsoft.com/office/drawing/2014/main" id="{33F44572-9412-F3CB-5F3D-5A8AB378C084}"/>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MODELS											(11/11)</a:t>
            </a:r>
          </a:p>
        </p:txBody>
      </p:sp>
    </p:spTree>
    <p:extLst>
      <p:ext uri="{BB962C8B-B14F-4D97-AF65-F5344CB8AC3E}">
        <p14:creationId xmlns:p14="http://schemas.microsoft.com/office/powerpoint/2010/main" val="32451654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5CE774E-C094-B6DC-D76C-FFB0149339F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AE87C16-3546-3D36-F477-EFF430FA2D31}"/>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SQL</a:t>
            </a:r>
          </a:p>
        </p:txBody>
      </p:sp>
      <p:sp>
        <p:nvSpPr>
          <p:cNvPr id="2" name="Slide Number Placeholder 1">
            <a:extLst>
              <a:ext uri="{FF2B5EF4-FFF2-40B4-BE49-F238E27FC236}">
                <a16:creationId xmlns:a16="http://schemas.microsoft.com/office/drawing/2014/main" id="{1411E553-3EEB-C5D2-3DCF-DDBB362A1370}"/>
              </a:ext>
            </a:extLst>
          </p:cNvPr>
          <p:cNvSpPr>
            <a:spLocks noGrp="1"/>
          </p:cNvSpPr>
          <p:nvPr>
            <p:ph type="sldNum" sz="quarter" idx="12"/>
          </p:nvPr>
        </p:nvSpPr>
        <p:spPr/>
        <p:txBody>
          <a:bodyPr/>
          <a:lstStyle/>
          <a:p>
            <a:fld id="{A63E5F1B-06E8-40D9-B2EF-6EBB58D817FE}" type="slidenum">
              <a:rPr lang="en-IN" smtClean="0"/>
              <a:t>134</a:t>
            </a:fld>
            <a:endParaRPr lang="en-IN"/>
          </a:p>
        </p:txBody>
      </p:sp>
    </p:spTree>
    <p:extLst>
      <p:ext uri="{BB962C8B-B14F-4D97-AF65-F5344CB8AC3E}">
        <p14:creationId xmlns:p14="http://schemas.microsoft.com/office/powerpoint/2010/main" val="743405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AD8AB61-FE86-3655-7C3A-C8DB4BFFEA9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989B374-96F5-389C-F880-B8981D2E3C11}"/>
              </a:ext>
            </a:extLst>
          </p:cNvPr>
          <p:cNvSpPr/>
          <p:nvPr/>
        </p:nvSpPr>
        <p:spPr>
          <a:xfrm>
            <a:off x="0" y="0"/>
            <a:ext cx="12192000" cy="635635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000" b="1" dirty="0">
              <a:solidFill>
                <a:schemeClr val="bg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E0C6D395-C601-CAAB-A35A-E3AC49BD8645}"/>
              </a:ext>
            </a:extLst>
          </p:cNvPr>
          <p:cNvSpPr>
            <a:spLocks noGrp="1"/>
          </p:cNvSpPr>
          <p:nvPr>
            <p:ph type="sldNum" sz="quarter" idx="12"/>
          </p:nvPr>
        </p:nvSpPr>
        <p:spPr/>
        <p:txBody>
          <a:bodyPr/>
          <a:lstStyle/>
          <a:p>
            <a:fld id="{A63E5F1B-06E8-40D9-B2EF-6EBB58D817FE}" type="slidenum">
              <a:rPr lang="en-IN" smtClean="0">
                <a:solidFill>
                  <a:schemeClr val="bg1"/>
                </a:solidFill>
              </a:rPr>
              <a:t>135</a:t>
            </a:fld>
            <a:endParaRPr lang="en-IN">
              <a:solidFill>
                <a:schemeClr val="bg1"/>
              </a:solidFill>
            </a:endParaRPr>
          </a:p>
        </p:txBody>
      </p:sp>
    </p:spTree>
    <p:extLst>
      <p:ext uri="{BB962C8B-B14F-4D97-AF65-F5344CB8AC3E}">
        <p14:creationId xmlns:p14="http://schemas.microsoft.com/office/powerpoint/2010/main" val="39224649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86FE38-213D-F650-8F03-7576886EA72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3186B76-23E3-6595-7F5A-8B32E8B4B977}"/>
              </a:ext>
            </a:extLst>
          </p:cNvPr>
          <p:cNvSpPr/>
          <p:nvPr/>
        </p:nvSpPr>
        <p:spPr>
          <a:xfrm>
            <a:off x="0" y="0"/>
            <a:ext cx="12192000" cy="635635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000" b="1" dirty="0">
              <a:solidFill>
                <a:schemeClr val="bg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86F73A9B-8DA5-D442-21F4-62E7DE623C05}"/>
              </a:ext>
            </a:extLst>
          </p:cNvPr>
          <p:cNvSpPr>
            <a:spLocks noGrp="1"/>
          </p:cNvSpPr>
          <p:nvPr>
            <p:ph type="sldNum" sz="quarter" idx="12"/>
          </p:nvPr>
        </p:nvSpPr>
        <p:spPr/>
        <p:txBody>
          <a:bodyPr/>
          <a:lstStyle/>
          <a:p>
            <a:fld id="{A63E5F1B-06E8-40D9-B2EF-6EBB58D817FE}" type="slidenum">
              <a:rPr lang="en-IN" smtClean="0">
                <a:solidFill>
                  <a:schemeClr val="bg1"/>
                </a:solidFill>
              </a:rPr>
              <a:t>136</a:t>
            </a:fld>
            <a:endParaRPr lang="en-IN">
              <a:solidFill>
                <a:schemeClr val="bg1"/>
              </a:solidFill>
            </a:endParaRPr>
          </a:p>
        </p:txBody>
      </p:sp>
    </p:spTree>
    <p:extLst>
      <p:ext uri="{BB962C8B-B14F-4D97-AF65-F5344CB8AC3E}">
        <p14:creationId xmlns:p14="http://schemas.microsoft.com/office/powerpoint/2010/main" val="2733707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2A9F77-6938-B582-5259-EBC9FEB03E11}"/>
              </a:ext>
            </a:extLst>
          </p:cNvPr>
          <p:cNvSpPr>
            <a:spLocks noGrp="1"/>
          </p:cNvSpPr>
          <p:nvPr>
            <p:ph type="sldNum" sz="quarter" idx="12"/>
          </p:nvPr>
        </p:nvSpPr>
        <p:spPr/>
        <p:txBody>
          <a:bodyPr/>
          <a:lstStyle/>
          <a:p>
            <a:fld id="{A63E5F1B-06E8-40D9-B2EF-6EBB58D817FE}" type="slidenum">
              <a:rPr lang="en-IN" smtClean="0">
                <a:solidFill>
                  <a:schemeClr val="bg1"/>
                </a:solidFill>
              </a:rPr>
              <a:t>137</a:t>
            </a:fld>
            <a:endParaRPr lang="en-IN">
              <a:solidFill>
                <a:schemeClr val="bg1"/>
              </a:solidFill>
            </a:endParaRPr>
          </a:p>
        </p:txBody>
      </p:sp>
      <p:graphicFrame>
        <p:nvGraphicFramePr>
          <p:cNvPr id="5" name="Table 4">
            <a:extLst>
              <a:ext uri="{FF2B5EF4-FFF2-40B4-BE49-F238E27FC236}">
                <a16:creationId xmlns:a16="http://schemas.microsoft.com/office/drawing/2014/main" id="{30A799A9-663B-B1D9-07EA-6BFAA3C6F11B}"/>
              </a:ext>
            </a:extLst>
          </p:cNvPr>
          <p:cNvGraphicFramePr>
            <a:graphicFrameLocks noGrp="1"/>
          </p:cNvGraphicFramePr>
          <p:nvPr>
            <p:extLst>
              <p:ext uri="{D42A27DB-BD31-4B8C-83A1-F6EECF244321}">
                <p14:modId xmlns:p14="http://schemas.microsoft.com/office/powerpoint/2010/main" val="3789761711"/>
              </p:ext>
            </p:extLst>
          </p:nvPr>
        </p:nvGraphicFramePr>
        <p:xfrm>
          <a:off x="451693" y="1674795"/>
          <a:ext cx="11248221" cy="3591268"/>
        </p:xfrm>
        <a:graphic>
          <a:graphicData uri="http://schemas.openxmlformats.org/drawingml/2006/table">
            <a:tbl>
              <a:tblPr/>
              <a:tblGrid>
                <a:gridCol w="1333040">
                  <a:extLst>
                    <a:ext uri="{9D8B030D-6E8A-4147-A177-3AD203B41FA5}">
                      <a16:colId xmlns:a16="http://schemas.microsoft.com/office/drawing/2014/main" val="2011795499"/>
                    </a:ext>
                  </a:extLst>
                </a:gridCol>
                <a:gridCol w="5563518">
                  <a:extLst>
                    <a:ext uri="{9D8B030D-6E8A-4147-A177-3AD203B41FA5}">
                      <a16:colId xmlns:a16="http://schemas.microsoft.com/office/drawing/2014/main" val="596994345"/>
                    </a:ext>
                  </a:extLst>
                </a:gridCol>
                <a:gridCol w="4351663">
                  <a:extLst>
                    <a:ext uri="{9D8B030D-6E8A-4147-A177-3AD203B41FA5}">
                      <a16:colId xmlns:a16="http://schemas.microsoft.com/office/drawing/2014/main" val="3765218870"/>
                    </a:ext>
                  </a:extLst>
                </a:gridCol>
              </a:tblGrid>
              <a:tr h="305084">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COMMAND</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DESCRIPTION</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SYNTAX</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288788423"/>
                  </a:ext>
                </a:extLst>
              </a:tr>
              <a:tr h="60855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CREATE</a:t>
                      </a:r>
                      <a:endParaRPr lang="en-IN" sz="1200" dirty="0">
                        <a:solidFill>
                          <a:schemeClr val="bg1"/>
                        </a:solidFill>
                        <a:latin typeface="Segoe UI" panose="020B0502040204020203" pitchFamily="34" charset="0"/>
                        <a:cs typeface="Segoe UI" panose="020B0502040204020203" pitchFamily="34" charset="0"/>
                      </a:endParaRP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Create database or its objects (table, index, function, view, stored procedure, trigger).</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CREATE TABLE table_name (column1 data_type, column2 data_type, ...);</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39311193"/>
                  </a:ext>
                </a:extLst>
              </a:tr>
              <a:tr h="425986">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DROP</a:t>
                      </a:r>
                      <a:endParaRPr lang="en-IN" sz="1200" dirty="0">
                        <a:solidFill>
                          <a:schemeClr val="bg1"/>
                        </a:solidFill>
                        <a:latin typeface="Segoe UI" panose="020B0502040204020203" pitchFamily="34" charset="0"/>
                        <a:cs typeface="Segoe UI" panose="020B0502040204020203" pitchFamily="34" charset="0"/>
                      </a:endParaRP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Delete objects from the database.</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a:solidFill>
                            <a:schemeClr val="bg1"/>
                          </a:solidFill>
                          <a:latin typeface="Segoe UI" panose="020B0502040204020203" pitchFamily="34" charset="0"/>
                          <a:cs typeface="Segoe UI" panose="020B0502040204020203" pitchFamily="34" charset="0"/>
                        </a:rPr>
                        <a:t>DROP TABLE table_name;</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16244110"/>
                  </a:ext>
                </a:extLst>
              </a:tr>
              <a:tr h="608553">
                <a:tc>
                  <a:txBody>
                    <a:bodyPr/>
                    <a:lstStyle/>
                    <a:p>
                      <a:pPr algn="ctr">
                        <a:buNone/>
                      </a:pPr>
                      <a:r>
                        <a:rPr lang="en-IN" sz="1200" b="1">
                          <a:solidFill>
                            <a:schemeClr val="bg1"/>
                          </a:solidFill>
                          <a:latin typeface="Segoe UI" panose="020B0502040204020203" pitchFamily="34" charset="0"/>
                          <a:cs typeface="Segoe UI" panose="020B0502040204020203" pitchFamily="34" charset="0"/>
                        </a:rPr>
                        <a:t>ALTER</a:t>
                      </a:r>
                      <a:endParaRPr lang="en-IN" sz="1200">
                        <a:solidFill>
                          <a:schemeClr val="bg1"/>
                        </a:solidFill>
                        <a:latin typeface="Segoe UI" panose="020B0502040204020203" pitchFamily="34" charset="0"/>
                        <a:cs typeface="Segoe UI" panose="020B0502040204020203" pitchFamily="34" charset="0"/>
                      </a:endParaRP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Alter the structure of the database.</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ALTER TABLE table_name ADD COLUMN column_name data_type;</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013287"/>
                  </a:ext>
                </a:extLst>
              </a:tr>
              <a:tr h="425986">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TRUNCATE</a:t>
                      </a:r>
                      <a:endParaRPr lang="en-IN" sz="1200" dirty="0">
                        <a:solidFill>
                          <a:schemeClr val="bg1"/>
                        </a:solidFill>
                        <a:latin typeface="Segoe UI" panose="020B0502040204020203" pitchFamily="34" charset="0"/>
                        <a:cs typeface="Segoe UI" panose="020B0502040204020203" pitchFamily="34" charset="0"/>
                      </a:endParaRP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Remove all records from a table; frees space allocated for records.</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dirty="0">
                          <a:solidFill>
                            <a:schemeClr val="bg1"/>
                          </a:solidFill>
                          <a:latin typeface="Segoe UI" panose="020B0502040204020203" pitchFamily="34" charset="0"/>
                          <a:cs typeface="Segoe UI" panose="020B0502040204020203" pitchFamily="34" charset="0"/>
                        </a:rPr>
                        <a:t>TRUNCATE TABLE </a:t>
                      </a:r>
                      <a:r>
                        <a:rPr lang="en-IN" sz="1200" dirty="0" err="1">
                          <a:solidFill>
                            <a:schemeClr val="bg1"/>
                          </a:solidFill>
                          <a:latin typeface="Segoe UI" panose="020B0502040204020203" pitchFamily="34" charset="0"/>
                          <a:cs typeface="Segoe UI" panose="020B0502040204020203" pitchFamily="34" charset="0"/>
                        </a:rPr>
                        <a:t>table_name</a:t>
                      </a:r>
                      <a:r>
                        <a:rPr lang="en-IN" sz="1200" dirty="0">
                          <a:solidFill>
                            <a:schemeClr val="bg1"/>
                          </a:solidFill>
                          <a:latin typeface="Segoe UI" panose="020B0502040204020203" pitchFamily="34" charset="0"/>
                          <a:cs typeface="Segoe UI" panose="020B0502040204020203" pitchFamily="34" charset="0"/>
                        </a:rPr>
                        <a:t>;</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29368513"/>
                  </a:ext>
                </a:extLst>
              </a:tr>
              <a:tr h="60855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COMMENT</a:t>
                      </a:r>
                      <a:endParaRPr lang="en-IN" sz="1200" dirty="0">
                        <a:solidFill>
                          <a:schemeClr val="bg1"/>
                        </a:solidFill>
                        <a:latin typeface="Segoe UI" panose="020B0502040204020203" pitchFamily="34" charset="0"/>
                        <a:cs typeface="Segoe UI" panose="020B0502040204020203" pitchFamily="34" charset="0"/>
                      </a:endParaRP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Add comments to the data dictionary.</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COMMENT ON TABLE </a:t>
                      </a:r>
                      <a:r>
                        <a:rPr lang="en-US" sz="1200" dirty="0" err="1">
                          <a:solidFill>
                            <a:schemeClr val="bg1"/>
                          </a:solidFill>
                          <a:latin typeface="Segoe UI" panose="020B0502040204020203" pitchFamily="34" charset="0"/>
                          <a:cs typeface="Segoe UI" panose="020B0502040204020203" pitchFamily="34" charset="0"/>
                        </a:rPr>
                        <a:t>table_name</a:t>
                      </a:r>
                      <a:r>
                        <a:rPr lang="en-US" sz="1200" dirty="0">
                          <a:solidFill>
                            <a:schemeClr val="bg1"/>
                          </a:solidFill>
                          <a:latin typeface="Segoe UI" panose="020B0502040204020203" pitchFamily="34" charset="0"/>
                          <a:cs typeface="Segoe UI" panose="020B0502040204020203" pitchFamily="34" charset="0"/>
                        </a:rPr>
                        <a:t> IS '</a:t>
                      </a:r>
                      <a:r>
                        <a:rPr lang="en-US" sz="1200" dirty="0" err="1">
                          <a:solidFill>
                            <a:schemeClr val="bg1"/>
                          </a:solidFill>
                          <a:latin typeface="Segoe UI" panose="020B0502040204020203" pitchFamily="34" charset="0"/>
                          <a:cs typeface="Segoe UI" panose="020B0502040204020203" pitchFamily="34" charset="0"/>
                        </a:rPr>
                        <a:t>comment_text</a:t>
                      </a:r>
                      <a:r>
                        <a:rPr lang="en-US" sz="1200" dirty="0">
                          <a:solidFill>
                            <a:schemeClr val="bg1"/>
                          </a:solidFill>
                          <a:latin typeface="Segoe UI" panose="020B0502040204020203" pitchFamily="34" charset="0"/>
                          <a:cs typeface="Segoe UI" panose="020B0502040204020203" pitchFamily="34" charset="0"/>
                        </a:rPr>
                        <a:t>';</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47630324"/>
                  </a:ext>
                </a:extLst>
              </a:tr>
              <a:tr h="60855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RENAME</a:t>
                      </a:r>
                      <a:endParaRPr lang="en-IN" sz="1200" dirty="0">
                        <a:solidFill>
                          <a:schemeClr val="bg1"/>
                        </a:solidFill>
                        <a:latin typeface="Segoe UI" panose="020B0502040204020203" pitchFamily="34" charset="0"/>
                        <a:cs typeface="Segoe UI" panose="020B0502040204020203" pitchFamily="34" charset="0"/>
                      </a:endParaRP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Rename an object existing in the database.</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RENAME TABLE </a:t>
                      </a:r>
                      <a:r>
                        <a:rPr lang="en-US" sz="1200" dirty="0" err="1">
                          <a:solidFill>
                            <a:schemeClr val="bg1"/>
                          </a:solidFill>
                          <a:latin typeface="Segoe UI" panose="020B0502040204020203" pitchFamily="34" charset="0"/>
                          <a:cs typeface="Segoe UI" panose="020B0502040204020203" pitchFamily="34" charset="0"/>
                        </a:rPr>
                        <a:t>old_table_name</a:t>
                      </a:r>
                      <a:r>
                        <a:rPr lang="en-US" sz="1200" dirty="0">
                          <a:solidFill>
                            <a:schemeClr val="bg1"/>
                          </a:solidFill>
                          <a:latin typeface="Segoe UI" panose="020B0502040204020203" pitchFamily="34" charset="0"/>
                          <a:cs typeface="Segoe UI" panose="020B0502040204020203" pitchFamily="34" charset="0"/>
                        </a:rPr>
                        <a:t> TO </a:t>
                      </a:r>
                      <a:r>
                        <a:rPr lang="en-US" sz="1200" dirty="0" err="1">
                          <a:solidFill>
                            <a:schemeClr val="bg1"/>
                          </a:solidFill>
                          <a:latin typeface="Segoe UI" panose="020B0502040204020203" pitchFamily="34" charset="0"/>
                          <a:cs typeface="Segoe UI" panose="020B0502040204020203" pitchFamily="34" charset="0"/>
                        </a:rPr>
                        <a:t>new_table_name</a:t>
                      </a:r>
                      <a:r>
                        <a:rPr lang="en-US" sz="1200" dirty="0">
                          <a:solidFill>
                            <a:schemeClr val="bg1"/>
                          </a:solidFill>
                          <a:latin typeface="Segoe UI" panose="020B0502040204020203" pitchFamily="34" charset="0"/>
                          <a:cs typeface="Segoe UI" panose="020B0502040204020203" pitchFamily="34" charset="0"/>
                        </a:rPr>
                        <a:t>;</a:t>
                      </a:r>
                    </a:p>
                  </a:txBody>
                  <a:tcPr marL="75023" marR="75023" marT="37512" marB="3751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32745515"/>
                  </a:ext>
                </a:extLst>
              </a:tr>
            </a:tbl>
          </a:graphicData>
        </a:graphic>
      </p:graphicFrame>
      <p:sp>
        <p:nvSpPr>
          <p:cNvPr id="6" name="Rectangle 5">
            <a:extLst>
              <a:ext uri="{FF2B5EF4-FFF2-40B4-BE49-F238E27FC236}">
                <a16:creationId xmlns:a16="http://schemas.microsoft.com/office/drawing/2014/main" id="{24867E7E-4B38-A9C9-1D2B-8B7B7746E580}"/>
              </a:ext>
            </a:extLst>
          </p:cNvPr>
          <p:cNvSpPr/>
          <p:nvPr/>
        </p:nvSpPr>
        <p:spPr>
          <a:xfrm>
            <a:off x="451693" y="707457"/>
            <a:ext cx="6275678" cy="8229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DDL – Data Definition Language:</a:t>
            </a:r>
          </a:p>
          <a:p>
            <a:endParaRPr lang="en-US" sz="1200" b="1"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DDL defines, alters, and deletes database structures.</a:t>
            </a:r>
            <a:endParaRPr lang="en-IN" sz="1200" dirty="0">
              <a:solidFill>
                <a:schemeClr val="bg1"/>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4A9BA8D8-9FC1-E94C-DB10-F063AD78EF69}"/>
              </a:ext>
            </a:extLst>
          </p:cNvPr>
          <p:cNvSpPr/>
          <p:nvPr/>
        </p:nvSpPr>
        <p:spPr>
          <a:xfrm>
            <a:off x="451693" y="5464366"/>
            <a:ext cx="6275678" cy="9915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Segoe UI" panose="020B0502040204020203" pitchFamily="34" charset="0"/>
                <a:cs typeface="Segoe UI" panose="020B0502040204020203" pitchFamily="34" charset="0"/>
              </a:rPr>
              <a:t>CREATE TABLE employees (</a:t>
            </a:r>
          </a:p>
          <a:p>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employee_id</a:t>
            </a:r>
            <a:r>
              <a:rPr lang="en-US" sz="1200" dirty="0">
                <a:solidFill>
                  <a:schemeClr val="bg1"/>
                </a:solidFill>
                <a:latin typeface="Segoe UI" panose="020B0502040204020203" pitchFamily="34" charset="0"/>
                <a:cs typeface="Segoe UI" panose="020B0502040204020203" pitchFamily="34" charset="0"/>
              </a:rPr>
              <a:t> INT PRIMARY KEY,</a:t>
            </a:r>
          </a:p>
          <a:p>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first_name</a:t>
            </a:r>
            <a:r>
              <a:rPr lang="en-US" sz="1200" dirty="0">
                <a:solidFill>
                  <a:schemeClr val="bg1"/>
                </a:solidFill>
                <a:latin typeface="Segoe UI" panose="020B0502040204020203" pitchFamily="34" charset="0"/>
                <a:cs typeface="Segoe UI" panose="020B0502040204020203" pitchFamily="34" charset="0"/>
              </a:rPr>
              <a:t> VARCHAR(50),</a:t>
            </a:r>
          </a:p>
          <a:p>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last_name</a:t>
            </a:r>
            <a:r>
              <a:rPr lang="en-US" sz="1200" dirty="0">
                <a:solidFill>
                  <a:schemeClr val="bg1"/>
                </a:solidFill>
                <a:latin typeface="Segoe UI" panose="020B0502040204020203" pitchFamily="34" charset="0"/>
                <a:cs typeface="Segoe UI" panose="020B0502040204020203" pitchFamily="34" charset="0"/>
              </a:rPr>
              <a:t> VARCHAR(50),</a:t>
            </a:r>
          </a:p>
          <a:p>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hire_date</a:t>
            </a:r>
            <a:r>
              <a:rPr lang="en-US" sz="1200" dirty="0">
                <a:solidFill>
                  <a:schemeClr val="bg1"/>
                </a:solidFill>
                <a:latin typeface="Segoe UI" panose="020B0502040204020203" pitchFamily="34" charset="0"/>
                <a:cs typeface="Segoe UI" panose="020B0502040204020203" pitchFamily="34" charset="0"/>
              </a:rPr>
              <a:t> DATE);</a:t>
            </a:r>
          </a:p>
        </p:txBody>
      </p:sp>
    </p:spTree>
    <p:extLst>
      <p:ext uri="{BB962C8B-B14F-4D97-AF65-F5344CB8AC3E}">
        <p14:creationId xmlns:p14="http://schemas.microsoft.com/office/powerpoint/2010/main" val="2173269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4CD74C-CF93-7F25-A114-4C570441859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83C2FB-0537-A733-BC72-3A758F316E51}"/>
              </a:ext>
            </a:extLst>
          </p:cNvPr>
          <p:cNvSpPr>
            <a:spLocks noGrp="1"/>
          </p:cNvSpPr>
          <p:nvPr>
            <p:ph type="sldNum" sz="quarter" idx="12"/>
          </p:nvPr>
        </p:nvSpPr>
        <p:spPr/>
        <p:txBody>
          <a:bodyPr/>
          <a:lstStyle/>
          <a:p>
            <a:fld id="{A63E5F1B-06E8-40D9-B2EF-6EBB58D817FE}" type="slidenum">
              <a:rPr lang="en-IN" smtClean="0">
                <a:solidFill>
                  <a:schemeClr val="bg1"/>
                </a:solidFill>
              </a:rPr>
              <a:t>138</a:t>
            </a:fld>
            <a:endParaRPr lang="en-IN">
              <a:solidFill>
                <a:schemeClr val="bg1"/>
              </a:solidFill>
            </a:endParaRPr>
          </a:p>
        </p:txBody>
      </p:sp>
      <p:sp>
        <p:nvSpPr>
          <p:cNvPr id="6" name="Rectangle 5">
            <a:extLst>
              <a:ext uri="{FF2B5EF4-FFF2-40B4-BE49-F238E27FC236}">
                <a16:creationId xmlns:a16="http://schemas.microsoft.com/office/drawing/2014/main" id="{0BA73413-0E92-E780-9A60-5ACF6F4E9C3A}"/>
              </a:ext>
            </a:extLst>
          </p:cNvPr>
          <p:cNvSpPr/>
          <p:nvPr/>
        </p:nvSpPr>
        <p:spPr>
          <a:xfrm>
            <a:off x="451693" y="255763"/>
            <a:ext cx="6275678" cy="8229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DQL – Data Query Language</a:t>
            </a:r>
          </a:p>
          <a:p>
            <a:endParaRPr lang="en-US" sz="1200" b="1"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DQL retrieves data. SELECT is the main command; others are clauses.</a:t>
            </a:r>
            <a:endParaRPr lang="en-IN" sz="1200" dirty="0">
              <a:solidFill>
                <a:schemeClr val="bg1"/>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4E172492-D430-1C2D-4E1B-BAFE72F57458}"/>
              </a:ext>
            </a:extLst>
          </p:cNvPr>
          <p:cNvSpPr/>
          <p:nvPr/>
        </p:nvSpPr>
        <p:spPr>
          <a:xfrm>
            <a:off x="451693" y="5530466"/>
            <a:ext cx="6275678" cy="8514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Segoe UI" panose="020B0502040204020203" pitchFamily="34" charset="0"/>
                <a:cs typeface="Segoe UI" panose="020B0502040204020203" pitchFamily="34" charset="0"/>
              </a:rPr>
              <a:t>SELECT </a:t>
            </a:r>
            <a:r>
              <a:rPr lang="en-US" sz="1200" dirty="0" err="1">
                <a:solidFill>
                  <a:schemeClr val="bg1"/>
                </a:solidFill>
                <a:latin typeface="Segoe UI" panose="020B0502040204020203" pitchFamily="34" charset="0"/>
                <a:cs typeface="Segoe UI" panose="020B0502040204020203" pitchFamily="34" charset="0"/>
              </a:rPr>
              <a:t>first_name</a:t>
            </a:r>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last_name</a:t>
            </a:r>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hire_date</a:t>
            </a:r>
            <a:endParaRPr lang="en-US" sz="1200"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FROM employees</a:t>
            </a:r>
          </a:p>
          <a:p>
            <a:r>
              <a:rPr lang="en-US" sz="1200" dirty="0">
                <a:solidFill>
                  <a:schemeClr val="bg1"/>
                </a:solidFill>
                <a:latin typeface="Segoe UI" panose="020B0502040204020203" pitchFamily="34" charset="0"/>
                <a:cs typeface="Segoe UI" panose="020B0502040204020203" pitchFamily="34" charset="0"/>
              </a:rPr>
              <a:t>WHERE department = 'Sales'</a:t>
            </a:r>
          </a:p>
          <a:p>
            <a:r>
              <a:rPr lang="en-US" sz="1200" dirty="0">
                <a:solidFill>
                  <a:schemeClr val="bg1"/>
                </a:solidFill>
                <a:latin typeface="Segoe UI" panose="020B0502040204020203" pitchFamily="34" charset="0"/>
                <a:cs typeface="Segoe UI" panose="020B0502040204020203" pitchFamily="34" charset="0"/>
              </a:rPr>
              <a:t>ORDER BY </a:t>
            </a:r>
            <a:r>
              <a:rPr lang="en-US" sz="1200" dirty="0" err="1">
                <a:solidFill>
                  <a:schemeClr val="bg1"/>
                </a:solidFill>
                <a:latin typeface="Segoe UI" panose="020B0502040204020203" pitchFamily="34" charset="0"/>
                <a:cs typeface="Segoe UI" panose="020B0502040204020203" pitchFamily="34" charset="0"/>
              </a:rPr>
              <a:t>hire_date</a:t>
            </a:r>
            <a:r>
              <a:rPr lang="en-US" sz="1200" dirty="0">
                <a:solidFill>
                  <a:schemeClr val="bg1"/>
                </a:solidFill>
                <a:latin typeface="Segoe UI" panose="020B0502040204020203" pitchFamily="34" charset="0"/>
                <a:cs typeface="Segoe UI" panose="020B0502040204020203" pitchFamily="34" charset="0"/>
              </a:rPr>
              <a:t> DESC;</a:t>
            </a:r>
          </a:p>
        </p:txBody>
      </p:sp>
      <p:graphicFrame>
        <p:nvGraphicFramePr>
          <p:cNvPr id="2" name="Table 1">
            <a:extLst>
              <a:ext uri="{FF2B5EF4-FFF2-40B4-BE49-F238E27FC236}">
                <a16:creationId xmlns:a16="http://schemas.microsoft.com/office/drawing/2014/main" id="{F9E87CA6-E8F4-EF3B-EC0A-375B4590EE4A}"/>
              </a:ext>
            </a:extLst>
          </p:cNvPr>
          <p:cNvGraphicFramePr>
            <a:graphicFrameLocks noGrp="1"/>
          </p:cNvGraphicFramePr>
          <p:nvPr>
            <p:extLst>
              <p:ext uri="{D42A27DB-BD31-4B8C-83A1-F6EECF244321}">
                <p14:modId xmlns:p14="http://schemas.microsoft.com/office/powerpoint/2010/main" val="3540771277"/>
              </p:ext>
            </p:extLst>
          </p:nvPr>
        </p:nvGraphicFramePr>
        <p:xfrm>
          <a:off x="451693" y="1190929"/>
          <a:ext cx="11288613" cy="4251406"/>
        </p:xfrm>
        <a:graphic>
          <a:graphicData uri="http://schemas.openxmlformats.org/drawingml/2006/table">
            <a:tbl>
              <a:tblPr/>
              <a:tblGrid>
                <a:gridCol w="1487276">
                  <a:extLst>
                    <a:ext uri="{9D8B030D-6E8A-4147-A177-3AD203B41FA5}">
                      <a16:colId xmlns:a16="http://schemas.microsoft.com/office/drawing/2014/main" val="3439941173"/>
                    </a:ext>
                  </a:extLst>
                </a:gridCol>
                <a:gridCol w="3525397">
                  <a:extLst>
                    <a:ext uri="{9D8B030D-6E8A-4147-A177-3AD203B41FA5}">
                      <a16:colId xmlns:a16="http://schemas.microsoft.com/office/drawing/2014/main" val="1553738164"/>
                    </a:ext>
                  </a:extLst>
                </a:gridCol>
                <a:gridCol w="6275940">
                  <a:extLst>
                    <a:ext uri="{9D8B030D-6E8A-4147-A177-3AD203B41FA5}">
                      <a16:colId xmlns:a16="http://schemas.microsoft.com/office/drawing/2014/main" val="1035680752"/>
                    </a:ext>
                  </a:extLst>
                </a:gridCol>
              </a:tblGrid>
              <a:tr h="28050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CLAUSE</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DESCRIPTION</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SYNTAX</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364728868"/>
                  </a:ext>
                </a:extLst>
              </a:tr>
              <a:tr h="475361">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SELECT</a:t>
                      </a:r>
                      <a:endParaRPr lang="en-IN" sz="1200" dirty="0">
                        <a:solidFill>
                          <a:schemeClr val="bg1"/>
                        </a:solidFill>
                        <a:latin typeface="Segoe UI" panose="020B0502040204020203" pitchFamily="34" charset="0"/>
                        <a:cs typeface="Segoe UI" panose="020B0502040204020203" pitchFamily="34" charset="0"/>
                      </a:endParaRP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Retrieve data from the database.</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SELECT column1, column2, ... FROM </a:t>
                      </a:r>
                      <a:r>
                        <a:rPr lang="en-US" sz="1200" dirty="0" err="1">
                          <a:solidFill>
                            <a:schemeClr val="bg1"/>
                          </a:solidFill>
                          <a:latin typeface="Segoe UI" panose="020B0502040204020203" pitchFamily="34" charset="0"/>
                          <a:cs typeface="Segoe UI" panose="020B0502040204020203" pitchFamily="34" charset="0"/>
                        </a:rPr>
                        <a:t>table_name</a:t>
                      </a:r>
                      <a:r>
                        <a:rPr lang="en-US" sz="1200" dirty="0">
                          <a:solidFill>
                            <a:schemeClr val="bg1"/>
                          </a:solidFill>
                          <a:latin typeface="Segoe UI" panose="020B0502040204020203" pitchFamily="34" charset="0"/>
                          <a:cs typeface="Segoe UI" panose="020B0502040204020203" pitchFamily="34" charset="0"/>
                        </a:rPr>
                        <a:t> WHERE condition;</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03380905"/>
                  </a:ext>
                </a:extLst>
              </a:tr>
              <a:tr h="332754">
                <a:tc>
                  <a:txBody>
                    <a:bodyPr/>
                    <a:lstStyle/>
                    <a:p>
                      <a:pPr algn="ctr">
                        <a:buNone/>
                      </a:pPr>
                      <a:r>
                        <a:rPr lang="en-IN" sz="1200" b="1">
                          <a:solidFill>
                            <a:schemeClr val="bg1"/>
                          </a:solidFill>
                          <a:latin typeface="Segoe UI" panose="020B0502040204020203" pitchFamily="34" charset="0"/>
                          <a:cs typeface="Segoe UI" panose="020B0502040204020203" pitchFamily="34" charset="0"/>
                        </a:rPr>
                        <a:t>FROM</a:t>
                      </a:r>
                      <a:endParaRPr lang="en-IN" sz="1200">
                        <a:solidFill>
                          <a:schemeClr val="bg1"/>
                        </a:solidFill>
                        <a:latin typeface="Segoe UI" panose="020B0502040204020203" pitchFamily="34" charset="0"/>
                        <a:cs typeface="Segoe UI" panose="020B0502040204020203" pitchFamily="34" charset="0"/>
                      </a:endParaRP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Indicates the table(s) from which to retrieve data.</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SELECT column1 FROM table_name;</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96651603"/>
                  </a:ext>
                </a:extLst>
              </a:tr>
              <a:tr h="475361">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WHERE</a:t>
                      </a:r>
                      <a:endParaRPr lang="en-IN" sz="1200" dirty="0">
                        <a:solidFill>
                          <a:schemeClr val="bg1"/>
                        </a:solidFill>
                        <a:latin typeface="Segoe UI" panose="020B0502040204020203" pitchFamily="34" charset="0"/>
                        <a:cs typeface="Segoe UI" panose="020B0502040204020203" pitchFamily="34" charset="0"/>
                      </a:endParaRP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Filters rows before any grouping or aggregation.</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SELECT column1 FROM table_name WHERE condition;</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23942289"/>
                  </a:ext>
                </a:extLst>
              </a:tr>
              <a:tr h="617969">
                <a:tc>
                  <a:txBody>
                    <a:bodyPr/>
                    <a:lstStyle/>
                    <a:p>
                      <a:pPr algn="ctr">
                        <a:buNone/>
                      </a:pPr>
                      <a:r>
                        <a:rPr lang="en-IN" sz="1200" b="1">
                          <a:solidFill>
                            <a:schemeClr val="bg1"/>
                          </a:solidFill>
                          <a:latin typeface="Segoe UI" panose="020B0502040204020203" pitchFamily="34" charset="0"/>
                          <a:cs typeface="Segoe UI" panose="020B0502040204020203" pitchFamily="34" charset="0"/>
                        </a:rPr>
                        <a:t>GROUP BY</a:t>
                      </a:r>
                      <a:endParaRPr lang="en-IN" sz="1200">
                        <a:solidFill>
                          <a:schemeClr val="bg1"/>
                        </a:solidFill>
                        <a:latin typeface="Segoe UI" panose="020B0502040204020203" pitchFamily="34" charset="0"/>
                        <a:cs typeface="Segoe UI" panose="020B0502040204020203" pitchFamily="34" charset="0"/>
                      </a:endParaRP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Groups rows having the same values in specified columns.</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SELECT column1, AVG(column2) FROM table_name GROUP BY column1;</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13433"/>
                  </a:ext>
                </a:extLst>
              </a:tr>
              <a:tr h="76057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HAVING</a:t>
                      </a:r>
                      <a:endParaRPr lang="en-IN" sz="1200" dirty="0">
                        <a:solidFill>
                          <a:schemeClr val="bg1"/>
                        </a:solidFill>
                        <a:latin typeface="Segoe UI" panose="020B0502040204020203" pitchFamily="34" charset="0"/>
                        <a:cs typeface="Segoe UI" panose="020B0502040204020203" pitchFamily="34" charset="0"/>
                      </a:endParaRP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Filters the results of GROUP BY.</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SELECT column1, AVG(column2) FROM table_name GROUP BY column1 HAVING condition;</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15849723"/>
                  </a:ext>
                </a:extLst>
              </a:tr>
              <a:tr h="332754">
                <a:tc>
                  <a:txBody>
                    <a:bodyPr/>
                    <a:lstStyle/>
                    <a:p>
                      <a:pPr algn="ctr">
                        <a:buNone/>
                      </a:pPr>
                      <a:r>
                        <a:rPr lang="en-IN" sz="1200" b="1">
                          <a:solidFill>
                            <a:schemeClr val="bg1"/>
                          </a:solidFill>
                          <a:latin typeface="Segoe UI" panose="020B0502040204020203" pitchFamily="34" charset="0"/>
                          <a:cs typeface="Segoe UI" panose="020B0502040204020203" pitchFamily="34" charset="0"/>
                        </a:rPr>
                        <a:t>DISTINCT</a:t>
                      </a:r>
                      <a:endParaRPr lang="en-IN" sz="1200">
                        <a:solidFill>
                          <a:schemeClr val="bg1"/>
                        </a:solidFill>
                        <a:latin typeface="Segoe UI" panose="020B0502040204020203" pitchFamily="34" charset="0"/>
                        <a:cs typeface="Segoe UI" panose="020B0502040204020203" pitchFamily="34" charset="0"/>
                      </a:endParaRP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Removes duplicate rows from the result set.</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SELECT DISTINCT column1, column2 FROM table_name;</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25729965"/>
                  </a:ext>
                </a:extLst>
              </a:tr>
              <a:tr h="475361">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ORDER BY</a:t>
                      </a:r>
                      <a:endParaRPr lang="en-IN" sz="1200" dirty="0">
                        <a:solidFill>
                          <a:schemeClr val="bg1"/>
                        </a:solidFill>
                        <a:latin typeface="Segoe UI" panose="020B0502040204020203" pitchFamily="34" charset="0"/>
                        <a:cs typeface="Segoe UI" panose="020B0502040204020203" pitchFamily="34" charset="0"/>
                      </a:endParaRP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Sorts the result set by one or more columns.</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`SELECT column1 FROM table_name ORDER BY column1 [ASC</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37399493"/>
                  </a:ext>
                </a:extLst>
              </a:tr>
              <a:tr h="500765">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LIMIT</a:t>
                      </a:r>
                      <a:endParaRPr lang="en-IN" sz="1200" dirty="0">
                        <a:solidFill>
                          <a:schemeClr val="bg1"/>
                        </a:solidFill>
                        <a:latin typeface="Segoe UI" panose="020B0502040204020203" pitchFamily="34" charset="0"/>
                        <a:cs typeface="Segoe UI" panose="020B0502040204020203" pitchFamily="34" charset="0"/>
                      </a:endParaRP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Restricts number of rows returned. (Default sort ascending unless DESC specified.)</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SELECT * FROM </a:t>
                      </a:r>
                      <a:r>
                        <a:rPr lang="en-US" sz="1200" dirty="0" err="1">
                          <a:solidFill>
                            <a:schemeClr val="bg1"/>
                          </a:solidFill>
                          <a:latin typeface="Segoe UI" panose="020B0502040204020203" pitchFamily="34" charset="0"/>
                          <a:cs typeface="Segoe UI" panose="020B0502040204020203" pitchFamily="34" charset="0"/>
                        </a:rPr>
                        <a:t>table_name</a:t>
                      </a:r>
                      <a:r>
                        <a:rPr lang="en-US" sz="1200" dirty="0">
                          <a:solidFill>
                            <a:schemeClr val="bg1"/>
                          </a:solidFill>
                          <a:latin typeface="Segoe UI" panose="020B0502040204020203" pitchFamily="34" charset="0"/>
                          <a:cs typeface="Segoe UI" panose="020B0502040204020203" pitchFamily="34" charset="0"/>
                        </a:rPr>
                        <a:t> LIMIT number;</a:t>
                      </a:r>
                    </a:p>
                  </a:txBody>
                  <a:tcPr marL="50015" marR="50015" marT="25008" marB="2500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68249824"/>
                  </a:ext>
                </a:extLst>
              </a:tr>
            </a:tbl>
          </a:graphicData>
        </a:graphic>
      </p:graphicFrame>
    </p:spTree>
    <p:extLst>
      <p:ext uri="{BB962C8B-B14F-4D97-AF65-F5344CB8AC3E}">
        <p14:creationId xmlns:p14="http://schemas.microsoft.com/office/powerpoint/2010/main" val="6877689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16FF06-694D-3E65-810A-2FE90C2F4E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1F055F-E9E4-B08D-5D6D-CFA7A754B1BA}"/>
              </a:ext>
            </a:extLst>
          </p:cNvPr>
          <p:cNvSpPr>
            <a:spLocks noGrp="1"/>
          </p:cNvSpPr>
          <p:nvPr>
            <p:ph type="sldNum" sz="quarter" idx="12"/>
          </p:nvPr>
        </p:nvSpPr>
        <p:spPr/>
        <p:txBody>
          <a:bodyPr/>
          <a:lstStyle/>
          <a:p>
            <a:fld id="{A63E5F1B-06E8-40D9-B2EF-6EBB58D817FE}" type="slidenum">
              <a:rPr lang="en-IN" smtClean="0">
                <a:solidFill>
                  <a:schemeClr val="bg1"/>
                </a:solidFill>
              </a:rPr>
              <a:t>139</a:t>
            </a:fld>
            <a:endParaRPr lang="en-IN">
              <a:solidFill>
                <a:schemeClr val="bg1"/>
              </a:solidFill>
            </a:endParaRPr>
          </a:p>
        </p:txBody>
      </p:sp>
      <p:sp>
        <p:nvSpPr>
          <p:cNvPr id="6" name="Rectangle 5">
            <a:extLst>
              <a:ext uri="{FF2B5EF4-FFF2-40B4-BE49-F238E27FC236}">
                <a16:creationId xmlns:a16="http://schemas.microsoft.com/office/drawing/2014/main" id="{6AF83C0C-BB32-353B-E725-B50137951B87}"/>
              </a:ext>
            </a:extLst>
          </p:cNvPr>
          <p:cNvSpPr/>
          <p:nvPr/>
        </p:nvSpPr>
        <p:spPr>
          <a:xfrm>
            <a:off x="451693" y="894741"/>
            <a:ext cx="6275678" cy="8229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DML – Data Manipulation Language</a:t>
            </a:r>
          </a:p>
          <a:p>
            <a:endParaRPr lang="en-US" sz="1200" b="1"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DML manipulates data stored in tables.</a:t>
            </a:r>
            <a:endParaRPr lang="en-IN" sz="1200" dirty="0">
              <a:solidFill>
                <a:schemeClr val="bg1"/>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346C4D90-54D7-EF9A-89D3-2A696C6323D4}"/>
              </a:ext>
            </a:extLst>
          </p:cNvPr>
          <p:cNvSpPr/>
          <p:nvPr/>
        </p:nvSpPr>
        <p:spPr>
          <a:xfrm>
            <a:off x="451693" y="4759287"/>
            <a:ext cx="6275678" cy="10796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Segoe UI" panose="020B0502040204020203" pitchFamily="34" charset="0"/>
                <a:cs typeface="Segoe UI" panose="020B0502040204020203" pitchFamily="34" charset="0"/>
              </a:rPr>
              <a:t>INSERT INTO employees (</a:t>
            </a:r>
            <a:r>
              <a:rPr lang="en-US" sz="1200" dirty="0" err="1">
                <a:solidFill>
                  <a:schemeClr val="bg1"/>
                </a:solidFill>
                <a:latin typeface="Segoe UI" panose="020B0502040204020203" pitchFamily="34" charset="0"/>
                <a:cs typeface="Segoe UI" panose="020B0502040204020203" pitchFamily="34" charset="0"/>
              </a:rPr>
              <a:t>first_name</a:t>
            </a:r>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last_name</a:t>
            </a:r>
            <a:r>
              <a:rPr lang="en-US" sz="1200" dirty="0">
                <a:solidFill>
                  <a:schemeClr val="bg1"/>
                </a:solidFill>
                <a:latin typeface="Segoe UI" panose="020B0502040204020203" pitchFamily="34" charset="0"/>
                <a:cs typeface="Segoe UI" panose="020B0502040204020203" pitchFamily="34" charset="0"/>
              </a:rPr>
              <a:t>, department) </a:t>
            </a:r>
          </a:p>
          <a:p>
            <a:r>
              <a:rPr lang="en-US" sz="1200" dirty="0">
                <a:solidFill>
                  <a:schemeClr val="bg1"/>
                </a:solidFill>
                <a:latin typeface="Segoe UI" panose="020B0502040204020203" pitchFamily="34" charset="0"/>
                <a:cs typeface="Segoe UI" panose="020B0502040204020203" pitchFamily="34" charset="0"/>
              </a:rPr>
              <a:t>VALUES ('Jane', 'Smith', 'HR');</a:t>
            </a:r>
          </a:p>
        </p:txBody>
      </p:sp>
      <p:graphicFrame>
        <p:nvGraphicFramePr>
          <p:cNvPr id="3" name="Table 2">
            <a:extLst>
              <a:ext uri="{FF2B5EF4-FFF2-40B4-BE49-F238E27FC236}">
                <a16:creationId xmlns:a16="http://schemas.microsoft.com/office/drawing/2014/main" id="{4A98099B-851D-EFA4-3892-108E82E40C38}"/>
              </a:ext>
            </a:extLst>
          </p:cNvPr>
          <p:cNvGraphicFramePr>
            <a:graphicFrameLocks noGrp="1"/>
          </p:cNvGraphicFramePr>
          <p:nvPr>
            <p:extLst>
              <p:ext uri="{D42A27DB-BD31-4B8C-83A1-F6EECF244321}">
                <p14:modId xmlns:p14="http://schemas.microsoft.com/office/powerpoint/2010/main" val="622143920"/>
              </p:ext>
            </p:extLst>
          </p:nvPr>
        </p:nvGraphicFramePr>
        <p:xfrm>
          <a:off x="451693" y="2232535"/>
          <a:ext cx="10515600" cy="2427600"/>
        </p:xfrm>
        <a:graphic>
          <a:graphicData uri="http://schemas.openxmlformats.org/drawingml/2006/table">
            <a:tbl>
              <a:tblPr/>
              <a:tblGrid>
                <a:gridCol w="1816865">
                  <a:extLst>
                    <a:ext uri="{9D8B030D-6E8A-4147-A177-3AD203B41FA5}">
                      <a16:colId xmlns:a16="http://schemas.microsoft.com/office/drawing/2014/main" val="648183437"/>
                    </a:ext>
                  </a:extLst>
                </a:gridCol>
                <a:gridCol w="3283027">
                  <a:extLst>
                    <a:ext uri="{9D8B030D-6E8A-4147-A177-3AD203B41FA5}">
                      <a16:colId xmlns:a16="http://schemas.microsoft.com/office/drawing/2014/main" val="2075679101"/>
                    </a:ext>
                  </a:extLst>
                </a:gridCol>
                <a:gridCol w="5415708">
                  <a:extLst>
                    <a:ext uri="{9D8B030D-6E8A-4147-A177-3AD203B41FA5}">
                      <a16:colId xmlns:a16="http://schemas.microsoft.com/office/drawing/2014/main" val="2614678103"/>
                    </a:ext>
                  </a:extLst>
                </a:gridCol>
              </a:tblGrid>
              <a:tr h="520200">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COMMAND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SYNTAX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300495276"/>
                  </a:ext>
                </a:extLst>
              </a:tr>
              <a:tr h="520200">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INSERT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Insert data into a table.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INSERT INTO table_name (column1, column2, ...) VALUES (value1, value2,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97923396"/>
                  </a:ext>
                </a:extLst>
              </a:tr>
              <a:tr h="867000">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UPDATE</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Update existing data within a table.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UPDATE table_name SET column1 = value1, column2 = value2 WHERE condition;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0943189"/>
                  </a:ext>
                </a:extLst>
              </a:tr>
              <a:tr h="520200">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DELETE</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Delete records from a database table.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DELETE FROM </a:t>
                      </a:r>
                      <a:r>
                        <a:rPr lang="en-US" sz="1200" dirty="0" err="1">
                          <a:solidFill>
                            <a:schemeClr val="bg1"/>
                          </a:solidFill>
                          <a:latin typeface="Segoe UI" panose="020B0502040204020203" pitchFamily="34" charset="0"/>
                          <a:cs typeface="Segoe UI" panose="020B0502040204020203" pitchFamily="34" charset="0"/>
                        </a:rPr>
                        <a:t>table_name</a:t>
                      </a:r>
                      <a:r>
                        <a:rPr lang="en-US" sz="1200" dirty="0">
                          <a:solidFill>
                            <a:schemeClr val="bg1"/>
                          </a:solidFill>
                          <a:latin typeface="Segoe UI" panose="020B0502040204020203" pitchFamily="34" charset="0"/>
                          <a:cs typeface="Segoe UI" panose="020B0502040204020203" pitchFamily="34" charset="0"/>
                        </a:rPr>
                        <a:t> WHERE condition;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98311329"/>
                  </a:ext>
                </a:extLst>
              </a:tr>
            </a:tbl>
          </a:graphicData>
        </a:graphic>
      </p:graphicFrame>
    </p:spTree>
    <p:extLst>
      <p:ext uri="{BB962C8B-B14F-4D97-AF65-F5344CB8AC3E}">
        <p14:creationId xmlns:p14="http://schemas.microsoft.com/office/powerpoint/2010/main" val="143032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A939420-108A-AEB1-4629-9BB403CD8B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6454C-4596-D943-E849-73DAE6B42C9F}"/>
              </a:ext>
            </a:extLst>
          </p:cNvPr>
          <p:cNvSpPr>
            <a:spLocks noGrp="1"/>
          </p:cNvSpPr>
          <p:nvPr>
            <p:ph type="sldNum" sz="quarter" idx="12"/>
          </p:nvPr>
        </p:nvSpPr>
        <p:spPr/>
        <p:txBody>
          <a:bodyPr/>
          <a:lstStyle/>
          <a:p>
            <a:fld id="{A63E5F1B-06E8-40D9-B2EF-6EBB58D817FE}" type="slidenum">
              <a:rPr lang="en-IN" smtClean="0">
                <a:solidFill>
                  <a:schemeClr val="bg1"/>
                </a:solidFill>
              </a:rPr>
              <a:t>14</a:t>
            </a:fld>
            <a:endParaRPr lang="en-IN">
              <a:solidFill>
                <a:schemeClr val="bg1"/>
              </a:solidFill>
            </a:endParaRPr>
          </a:p>
        </p:txBody>
      </p:sp>
      <p:sp>
        <p:nvSpPr>
          <p:cNvPr id="2" name="Rectangle 1">
            <a:extLst>
              <a:ext uri="{FF2B5EF4-FFF2-40B4-BE49-F238E27FC236}">
                <a16:creationId xmlns:a16="http://schemas.microsoft.com/office/drawing/2014/main" id="{494059C9-6DDC-3048-8EFB-1B4BC634570D}"/>
              </a:ext>
            </a:extLst>
          </p:cNvPr>
          <p:cNvSpPr/>
          <p:nvPr/>
        </p:nvSpPr>
        <p:spPr>
          <a:xfrm>
            <a:off x="203889" y="639523"/>
            <a:ext cx="11784222" cy="55302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FFFF00"/>
                </a:solidFill>
                <a:latin typeface="Segoe UI" panose="020B0502040204020203" pitchFamily="34" charset="0"/>
                <a:cs typeface="Segoe UI" panose="020B0502040204020203" pitchFamily="34" charset="0"/>
              </a:rPr>
              <a:t>1. Can you explain the difference between DSP, SSP, Ad Exchange, and DMP? How do they interact in programmatic advertising?</a:t>
            </a:r>
          </a:p>
          <a:p>
            <a:pPr algn="just"/>
            <a:r>
              <a:rPr lang="en-US" sz="1200" dirty="0">
                <a:latin typeface="Segoe UI" panose="020B0502040204020203" pitchFamily="34" charset="0"/>
                <a:cs typeface="Segoe UI" panose="020B0502040204020203" pitchFamily="34" charset="0"/>
              </a:rPr>
              <a:t>A DSP (Demand Side Platform) enables advertisers and agencies to buy digital ad inventory programmatically at scale, using algorithms and data to optimize delivery. SSPs (Supply Side Platforms) help publishers make their ad space available to multiple buyers, maximizing yield. Ad Exchanges are marketplaces where DSPs and SSPs transact, facilitating real-time bidding auctions. DMPs (Data Management Platforms) aggregate and analyze diverse user data sets to build granular audience segments, empowering both DSPs and SSPs with advanced targeting and analytics. For example, when a user visits a website, the SSP sends a request to an ad exchange, DSPs evaluate the impression using DMP data, bid on it in real time, and the winning creative is served, all in under a second.​</a:t>
            </a:r>
          </a:p>
          <a:p>
            <a:pPr algn="just"/>
            <a:endParaRPr lang="en-US" sz="1200" dirty="0">
              <a:latin typeface="Segoe UI" panose="020B0502040204020203" pitchFamily="34" charset="0"/>
              <a:cs typeface="Segoe UI" panose="020B0502040204020203" pitchFamily="34" charset="0"/>
            </a:endParaRPr>
          </a:p>
          <a:p>
            <a:pPr algn="just"/>
            <a:r>
              <a:rPr lang="en-US" sz="1200" b="1" dirty="0">
                <a:solidFill>
                  <a:srgbClr val="FFFF00"/>
                </a:solidFill>
                <a:latin typeface="Segoe UI" panose="020B0502040204020203" pitchFamily="34" charset="0"/>
                <a:cs typeface="Segoe UI" panose="020B0502040204020203" pitchFamily="34" charset="0"/>
              </a:rPr>
              <a:t>2. Walk me through what happens when a user loads a page with a programmatic ad. What is the real-time bidding (RTB) process?</a:t>
            </a:r>
          </a:p>
          <a:p>
            <a:pPr algn="just"/>
            <a:r>
              <a:rPr lang="en-US" sz="1200" dirty="0">
                <a:latin typeface="Segoe UI" panose="020B0502040204020203" pitchFamily="34" charset="0"/>
                <a:cs typeface="Segoe UI" panose="020B0502040204020203" pitchFamily="34" charset="0"/>
              </a:rPr>
              <a:t>When a user loads a web page, the site's SSP collects contextual and user data, packaging it into a bid request to send to an ad exchange. The exchange forwards this request to multiple DSPs, each of which analyzes the data against its active campaigns and audience profiles, often using DMP inputs. Each DSP places a bid based on campaign goals and predicted value. The highest bid wins the auction, and the winning ad is served instantly on the user’s screen. This entire RTB process typically takes about 100 milliseconds, ensuring relevant ads are delivered at scale and speed.​</a:t>
            </a:r>
          </a:p>
          <a:p>
            <a:pPr algn="just"/>
            <a:endParaRPr lang="en-US" sz="1200" dirty="0">
              <a:latin typeface="Segoe UI" panose="020B0502040204020203" pitchFamily="34" charset="0"/>
              <a:cs typeface="Segoe UI" panose="020B0502040204020203" pitchFamily="34" charset="0"/>
            </a:endParaRPr>
          </a:p>
          <a:p>
            <a:pPr algn="just"/>
            <a:r>
              <a:rPr lang="en-US" sz="1200" b="1" dirty="0">
                <a:solidFill>
                  <a:srgbClr val="FFFF00"/>
                </a:solidFill>
                <a:latin typeface="Segoe UI" panose="020B0502040204020203" pitchFamily="34" charset="0"/>
                <a:cs typeface="Segoe UI" panose="020B0502040204020203" pitchFamily="34" charset="0"/>
              </a:rPr>
              <a:t>3. What are the typical bidding strategies in DSPs? When would you use manual bidding versus automated or goal-based bidding?</a:t>
            </a:r>
          </a:p>
          <a:p>
            <a:pPr algn="just"/>
            <a:r>
              <a:rPr lang="en-US" sz="1200" dirty="0">
                <a:latin typeface="Segoe UI" panose="020B0502040204020203" pitchFamily="34" charset="0"/>
                <a:cs typeface="Segoe UI" panose="020B0502040204020203" pitchFamily="34" charset="0"/>
              </a:rPr>
              <a:t>DSPs commonly offer manual bidding, automated rule-based bidding, and goal-based (algorithmic) bidding:</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Manual bidding lets the advertiser control exact bid prices—useful for low-budget campaigns or targeted A/B tests.</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Automated bidding adjusts pricing based on set rules (e.g., raise bids for placements with higher conversion rates).</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Goal-based bidding uses machine learning to optimize for business objectives like maximizing CTR, conversions, or ROAS, adapting in real time. Manual bidding is practical for precise tests or niche targeting, while algorithmic/goal-based is better for campaigns that require continuous optimization and scale.​</a:t>
            </a:r>
          </a:p>
          <a:p>
            <a:pPr algn="just"/>
            <a:endParaRPr lang="en-US" sz="1200" dirty="0">
              <a:latin typeface="Segoe UI" panose="020B0502040204020203" pitchFamily="34" charset="0"/>
              <a:cs typeface="Segoe UI" panose="020B0502040204020203" pitchFamily="34" charset="0"/>
            </a:endParaRPr>
          </a:p>
          <a:p>
            <a:pPr algn="just"/>
            <a:r>
              <a:rPr lang="en-US" sz="1200" b="1" dirty="0">
                <a:solidFill>
                  <a:srgbClr val="FFFF00"/>
                </a:solidFill>
                <a:latin typeface="Segoe UI" panose="020B0502040204020203" pitchFamily="34" charset="0"/>
                <a:cs typeface="Segoe UI" panose="020B0502040204020203" pitchFamily="34" charset="0"/>
              </a:rPr>
              <a:t>4. As a Product Manager, how would you measure and improve the win rate on your DSP?</a:t>
            </a:r>
          </a:p>
          <a:p>
            <a:pPr algn="just"/>
            <a:r>
              <a:rPr lang="en-US" sz="1200" dirty="0">
                <a:latin typeface="Segoe UI" panose="020B0502040204020203" pitchFamily="34" charset="0"/>
                <a:cs typeface="Segoe UI" panose="020B0502040204020203" pitchFamily="34" charset="0"/>
              </a:rPr>
              <a:t>I’d start by analyzing the bid landscape report to understand where bids are consistently falling short and which publishers or exchanges have the best opportunities. Improvement steps include optimizing bid price thresholds, leveraging bid shading strategies, and tightening audience targeting to reduce wasted impressions while increasing relevant reach. I would also A/B test new algorithms, and work with data science to enrich the DSP’s bidding logic—such as integrating real-time feedback loops. Success would be measured by monitoring win rate, CPM stability, and downstream impact like conversions or ROAS.​</a:t>
            </a:r>
          </a:p>
          <a:p>
            <a:pPr algn="just"/>
            <a:endParaRPr lang="en-US" sz="1200" dirty="0">
              <a:latin typeface="Segoe UI" panose="020B0502040204020203" pitchFamily="34" charset="0"/>
              <a:cs typeface="Segoe UI" panose="020B0502040204020203" pitchFamily="34" charset="0"/>
            </a:endParaRPr>
          </a:p>
          <a:p>
            <a:pPr algn="just"/>
            <a:r>
              <a:rPr lang="en-US" sz="1200" b="1" dirty="0">
                <a:solidFill>
                  <a:srgbClr val="FFFF00"/>
                </a:solidFill>
                <a:latin typeface="Segoe UI" panose="020B0502040204020203" pitchFamily="34" charset="0"/>
                <a:cs typeface="Segoe UI" panose="020B0502040204020203" pitchFamily="34" charset="0"/>
              </a:rPr>
              <a:t>5. How do supply path optimization (SPO) and header bidding impact publisher yield and advertiser efficiency?</a:t>
            </a:r>
          </a:p>
          <a:p>
            <a:pPr algn="just"/>
            <a:r>
              <a:rPr lang="en-US" sz="1200" dirty="0">
                <a:latin typeface="Segoe UI" panose="020B0502040204020203" pitchFamily="34" charset="0"/>
                <a:cs typeface="Segoe UI" panose="020B0502040204020203" pitchFamily="34" charset="0"/>
              </a:rPr>
              <a:t>Supply path optimization (SPO) helps advertisers cut out resellers and duplicative supply chains, resulting in greater transparency, lower fees, and better control over inventory quality. For publishers, this can mean more direct demand and fair pricing. Header bidding allows publishers to offer inventory to multiple demand sources simultaneously before calling their ad server, increasing competition and yield. Both strategies foster a more efficient, transparent, and win-win ecosystem for both sides.​</a:t>
            </a:r>
          </a:p>
        </p:txBody>
      </p:sp>
      <p:sp>
        <p:nvSpPr>
          <p:cNvPr id="3" name="Rectangle 2">
            <a:extLst>
              <a:ext uri="{FF2B5EF4-FFF2-40B4-BE49-F238E27FC236}">
                <a16:creationId xmlns:a16="http://schemas.microsoft.com/office/drawing/2014/main" id="{E9158432-6ABB-F9B5-82D2-6A6FEBFE2453}"/>
              </a:ext>
            </a:extLst>
          </p:cNvPr>
          <p:cNvSpPr/>
          <p:nvPr/>
        </p:nvSpPr>
        <p:spPr>
          <a:xfrm>
            <a:off x="3166533" y="181762"/>
            <a:ext cx="5858933"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COMMON PROGRAMMATIC ADVERTISING INTERVIEW QUESTIONS (1/3)</a:t>
            </a:r>
          </a:p>
        </p:txBody>
      </p:sp>
    </p:spTree>
    <p:extLst>
      <p:ext uri="{BB962C8B-B14F-4D97-AF65-F5344CB8AC3E}">
        <p14:creationId xmlns:p14="http://schemas.microsoft.com/office/powerpoint/2010/main" val="11703174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6AA997-0DAD-2600-D402-500460007E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872CE1-F49D-700E-8E7D-A6ED0FAEBA30}"/>
              </a:ext>
            </a:extLst>
          </p:cNvPr>
          <p:cNvSpPr>
            <a:spLocks noGrp="1"/>
          </p:cNvSpPr>
          <p:nvPr>
            <p:ph type="sldNum" sz="quarter" idx="12"/>
          </p:nvPr>
        </p:nvSpPr>
        <p:spPr/>
        <p:txBody>
          <a:bodyPr/>
          <a:lstStyle/>
          <a:p>
            <a:fld id="{A63E5F1B-06E8-40D9-B2EF-6EBB58D817FE}" type="slidenum">
              <a:rPr lang="en-IN" smtClean="0">
                <a:solidFill>
                  <a:schemeClr val="bg1"/>
                </a:solidFill>
              </a:rPr>
              <a:t>140</a:t>
            </a:fld>
            <a:endParaRPr lang="en-IN">
              <a:solidFill>
                <a:schemeClr val="bg1"/>
              </a:solidFill>
            </a:endParaRPr>
          </a:p>
        </p:txBody>
      </p:sp>
      <p:sp>
        <p:nvSpPr>
          <p:cNvPr id="6" name="Rectangle 5">
            <a:extLst>
              <a:ext uri="{FF2B5EF4-FFF2-40B4-BE49-F238E27FC236}">
                <a16:creationId xmlns:a16="http://schemas.microsoft.com/office/drawing/2014/main" id="{FEA17F4B-9ECC-F460-9844-A65E566C8D35}"/>
              </a:ext>
            </a:extLst>
          </p:cNvPr>
          <p:cNvSpPr/>
          <p:nvPr/>
        </p:nvSpPr>
        <p:spPr>
          <a:xfrm>
            <a:off x="451693" y="894741"/>
            <a:ext cx="6275678" cy="8229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DCL – Data Control Language</a:t>
            </a:r>
          </a:p>
          <a:p>
            <a:endParaRPr lang="en-US" sz="1200" b="1"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DCL controls permissions and access.</a:t>
            </a:r>
            <a:endParaRPr lang="en-IN" sz="1200" dirty="0">
              <a:solidFill>
                <a:schemeClr val="bg1"/>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A1E59388-74E1-1984-ACF2-46B552265B92}"/>
              </a:ext>
            </a:extLst>
          </p:cNvPr>
          <p:cNvSpPr/>
          <p:nvPr/>
        </p:nvSpPr>
        <p:spPr>
          <a:xfrm>
            <a:off x="451693" y="4230477"/>
            <a:ext cx="6275678" cy="627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GRANT SELECT, UPDATE ON employees TO </a:t>
            </a:r>
            <a:r>
              <a:rPr lang="en-US" sz="1200" b="1" dirty="0" err="1">
                <a:solidFill>
                  <a:schemeClr val="bg1"/>
                </a:solidFill>
                <a:latin typeface="Segoe UI" panose="020B0502040204020203" pitchFamily="34" charset="0"/>
                <a:cs typeface="Segoe UI" panose="020B0502040204020203" pitchFamily="34" charset="0"/>
              </a:rPr>
              <a:t>user_name</a:t>
            </a:r>
            <a:r>
              <a:rPr lang="en-US" sz="1200" b="1" dirty="0">
                <a:solidFill>
                  <a:schemeClr val="bg1"/>
                </a:solidFill>
                <a:latin typeface="Segoe UI" panose="020B0502040204020203" pitchFamily="34" charset="0"/>
                <a:cs typeface="Segoe UI" panose="020B0502040204020203" pitchFamily="34" charset="0"/>
              </a:rPr>
              <a:t>;</a:t>
            </a:r>
          </a:p>
        </p:txBody>
      </p:sp>
      <p:graphicFrame>
        <p:nvGraphicFramePr>
          <p:cNvPr id="2" name="Table 1">
            <a:extLst>
              <a:ext uri="{FF2B5EF4-FFF2-40B4-BE49-F238E27FC236}">
                <a16:creationId xmlns:a16="http://schemas.microsoft.com/office/drawing/2014/main" id="{4B5B3A55-CB66-FF04-FF4D-837DBE4F432C}"/>
              </a:ext>
            </a:extLst>
          </p:cNvPr>
          <p:cNvGraphicFramePr>
            <a:graphicFrameLocks noGrp="1"/>
          </p:cNvGraphicFramePr>
          <p:nvPr>
            <p:extLst>
              <p:ext uri="{D42A27DB-BD31-4B8C-83A1-F6EECF244321}">
                <p14:modId xmlns:p14="http://schemas.microsoft.com/office/powerpoint/2010/main" val="2823450679"/>
              </p:ext>
            </p:extLst>
          </p:nvPr>
        </p:nvGraphicFramePr>
        <p:xfrm>
          <a:off x="451693" y="2153883"/>
          <a:ext cx="10515600" cy="1845241"/>
        </p:xfrm>
        <a:graphic>
          <a:graphicData uri="http://schemas.openxmlformats.org/drawingml/2006/table">
            <a:tbl>
              <a:tblPr/>
              <a:tblGrid>
                <a:gridCol w="1354157">
                  <a:extLst>
                    <a:ext uri="{9D8B030D-6E8A-4147-A177-3AD203B41FA5}">
                      <a16:colId xmlns:a16="http://schemas.microsoft.com/office/drawing/2014/main" val="3723094797"/>
                    </a:ext>
                  </a:extLst>
                </a:gridCol>
                <a:gridCol w="2996588">
                  <a:extLst>
                    <a:ext uri="{9D8B030D-6E8A-4147-A177-3AD203B41FA5}">
                      <a16:colId xmlns:a16="http://schemas.microsoft.com/office/drawing/2014/main" val="2489254368"/>
                    </a:ext>
                  </a:extLst>
                </a:gridCol>
                <a:gridCol w="6164855">
                  <a:extLst>
                    <a:ext uri="{9D8B030D-6E8A-4147-A177-3AD203B41FA5}">
                      <a16:colId xmlns:a16="http://schemas.microsoft.com/office/drawing/2014/main" val="409719627"/>
                    </a:ext>
                  </a:extLst>
                </a:gridCol>
              </a:tblGrid>
              <a:tr h="425825">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COMMAND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SYNTAX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17897969"/>
                  </a:ext>
                </a:extLst>
              </a:tr>
              <a:tr h="70970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GRANT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Assign new privileges to a user account.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GRANT privilege_type [(column_list)] ON [object_type] object_name TO user [WITH GRANT OPTION];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74107776"/>
                  </a:ext>
                </a:extLst>
              </a:tr>
              <a:tr h="70970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REVOKE</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dirty="0">
                          <a:solidFill>
                            <a:schemeClr val="bg1"/>
                          </a:solidFill>
                          <a:latin typeface="Segoe UI" panose="020B0502040204020203" pitchFamily="34" charset="0"/>
                          <a:cs typeface="Segoe UI" panose="020B0502040204020203" pitchFamily="34" charset="0"/>
                        </a:rPr>
                        <a:t>Remove previously granted privileges.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REVOKE [GRANT OPTION FOR] </a:t>
                      </a:r>
                      <a:r>
                        <a:rPr lang="en-US" sz="1200" dirty="0" err="1">
                          <a:solidFill>
                            <a:schemeClr val="bg1"/>
                          </a:solidFill>
                          <a:latin typeface="Segoe UI" panose="020B0502040204020203" pitchFamily="34" charset="0"/>
                          <a:cs typeface="Segoe UI" panose="020B0502040204020203" pitchFamily="34" charset="0"/>
                        </a:rPr>
                        <a:t>privilege_type</a:t>
                      </a:r>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column_list</a:t>
                      </a:r>
                      <a:r>
                        <a:rPr lang="en-US" sz="1200" dirty="0">
                          <a:solidFill>
                            <a:schemeClr val="bg1"/>
                          </a:solidFill>
                          <a:latin typeface="Segoe UI" panose="020B0502040204020203" pitchFamily="34" charset="0"/>
                          <a:cs typeface="Segoe UI" panose="020B0502040204020203" pitchFamily="34" charset="0"/>
                        </a:rPr>
                        <a:t>)] ON [</a:t>
                      </a:r>
                      <a:r>
                        <a:rPr lang="en-US" sz="1200" dirty="0" err="1">
                          <a:solidFill>
                            <a:schemeClr val="bg1"/>
                          </a:solidFill>
                          <a:latin typeface="Segoe UI" panose="020B0502040204020203" pitchFamily="34" charset="0"/>
                          <a:cs typeface="Segoe UI" panose="020B0502040204020203" pitchFamily="34" charset="0"/>
                        </a:rPr>
                        <a:t>object_type</a:t>
                      </a:r>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object_name</a:t>
                      </a:r>
                      <a:r>
                        <a:rPr lang="en-US" sz="1200" dirty="0">
                          <a:solidFill>
                            <a:schemeClr val="bg1"/>
                          </a:solidFill>
                          <a:latin typeface="Segoe UI" panose="020B0502040204020203" pitchFamily="34" charset="0"/>
                          <a:cs typeface="Segoe UI" panose="020B0502040204020203" pitchFamily="34" charset="0"/>
                        </a:rPr>
                        <a:t> FROM user [CASCADE];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09207401"/>
                  </a:ext>
                </a:extLst>
              </a:tr>
            </a:tbl>
          </a:graphicData>
        </a:graphic>
      </p:graphicFrame>
    </p:spTree>
    <p:extLst>
      <p:ext uri="{BB962C8B-B14F-4D97-AF65-F5344CB8AC3E}">
        <p14:creationId xmlns:p14="http://schemas.microsoft.com/office/powerpoint/2010/main" val="34897222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8746A12-F5E2-81A3-024B-FC0C76CCFF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7A46B6-D53D-3173-4850-F602CCFD16B4}"/>
              </a:ext>
            </a:extLst>
          </p:cNvPr>
          <p:cNvSpPr>
            <a:spLocks noGrp="1"/>
          </p:cNvSpPr>
          <p:nvPr>
            <p:ph type="sldNum" sz="quarter" idx="12"/>
          </p:nvPr>
        </p:nvSpPr>
        <p:spPr/>
        <p:txBody>
          <a:bodyPr/>
          <a:lstStyle/>
          <a:p>
            <a:fld id="{A63E5F1B-06E8-40D9-B2EF-6EBB58D817FE}" type="slidenum">
              <a:rPr lang="en-IN" smtClean="0">
                <a:solidFill>
                  <a:schemeClr val="bg1"/>
                </a:solidFill>
              </a:rPr>
              <a:t>141</a:t>
            </a:fld>
            <a:endParaRPr lang="en-IN">
              <a:solidFill>
                <a:schemeClr val="bg1"/>
              </a:solidFill>
            </a:endParaRPr>
          </a:p>
        </p:txBody>
      </p:sp>
      <p:sp>
        <p:nvSpPr>
          <p:cNvPr id="6" name="Rectangle 5">
            <a:extLst>
              <a:ext uri="{FF2B5EF4-FFF2-40B4-BE49-F238E27FC236}">
                <a16:creationId xmlns:a16="http://schemas.microsoft.com/office/drawing/2014/main" id="{8637ED81-8D09-A370-D6AA-5DCF99A75208}"/>
              </a:ext>
            </a:extLst>
          </p:cNvPr>
          <p:cNvSpPr/>
          <p:nvPr/>
        </p:nvSpPr>
        <p:spPr>
          <a:xfrm>
            <a:off x="451693" y="894741"/>
            <a:ext cx="6275678" cy="8229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TCL – Transaction Control Language</a:t>
            </a:r>
          </a:p>
          <a:p>
            <a:endParaRPr lang="en-US" sz="1200" b="1"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TCL manages transactions in the database.</a:t>
            </a:r>
            <a:endParaRPr lang="en-IN" sz="1200" dirty="0">
              <a:solidFill>
                <a:schemeClr val="bg1"/>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54FB272A-B0D8-036A-045E-D620144F2CAB}"/>
              </a:ext>
            </a:extLst>
          </p:cNvPr>
          <p:cNvSpPr/>
          <p:nvPr/>
        </p:nvSpPr>
        <p:spPr>
          <a:xfrm>
            <a:off x="451693" y="4819679"/>
            <a:ext cx="6275678" cy="14268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Segoe UI" panose="020B0502040204020203" pitchFamily="34" charset="0"/>
                <a:cs typeface="Segoe UI" panose="020B0502040204020203" pitchFamily="34" charset="0"/>
              </a:rPr>
              <a:t>BEGIN TRANSACTION;</a:t>
            </a:r>
          </a:p>
          <a:p>
            <a:r>
              <a:rPr lang="en-US" sz="1200" dirty="0">
                <a:solidFill>
                  <a:schemeClr val="bg1"/>
                </a:solidFill>
                <a:latin typeface="Segoe UI" panose="020B0502040204020203" pitchFamily="34" charset="0"/>
                <a:cs typeface="Segoe UI" panose="020B0502040204020203" pitchFamily="34" charset="0"/>
              </a:rPr>
              <a:t>UPDATE employees SET department = 'Marketing' WHERE department = 'Sales';</a:t>
            </a:r>
          </a:p>
          <a:p>
            <a:r>
              <a:rPr lang="en-US" sz="1200" dirty="0">
                <a:solidFill>
                  <a:schemeClr val="bg1"/>
                </a:solidFill>
                <a:latin typeface="Segoe UI" panose="020B0502040204020203" pitchFamily="34" charset="0"/>
                <a:cs typeface="Segoe UI" panose="020B0502040204020203" pitchFamily="34" charset="0"/>
              </a:rPr>
              <a:t>SAVEPOINT </a:t>
            </a:r>
            <a:r>
              <a:rPr lang="en-US" sz="1200" dirty="0" err="1">
                <a:solidFill>
                  <a:schemeClr val="bg1"/>
                </a:solidFill>
                <a:latin typeface="Segoe UI" panose="020B0502040204020203" pitchFamily="34" charset="0"/>
                <a:cs typeface="Segoe UI" panose="020B0502040204020203" pitchFamily="34" charset="0"/>
              </a:rPr>
              <a:t>before_update</a:t>
            </a:r>
            <a:r>
              <a:rPr lang="en-US" sz="1200" dirty="0">
                <a:solidFill>
                  <a:schemeClr val="bg1"/>
                </a:solidFill>
                <a:latin typeface="Segoe UI" panose="020B0502040204020203" pitchFamily="34" charset="0"/>
                <a:cs typeface="Segoe UI" panose="020B0502040204020203" pitchFamily="34" charset="0"/>
              </a:rPr>
              <a:t>;</a:t>
            </a:r>
          </a:p>
          <a:p>
            <a:r>
              <a:rPr lang="en-US" sz="1200" dirty="0">
                <a:solidFill>
                  <a:schemeClr val="bg1"/>
                </a:solidFill>
                <a:latin typeface="Segoe UI" panose="020B0502040204020203" pitchFamily="34" charset="0"/>
                <a:cs typeface="Segoe UI" panose="020B0502040204020203" pitchFamily="34" charset="0"/>
              </a:rPr>
              <a:t>UPDATE employees SET department = 'IT' WHERE department = 'HR';</a:t>
            </a:r>
          </a:p>
          <a:p>
            <a:r>
              <a:rPr lang="en-US" sz="1200" dirty="0">
                <a:solidFill>
                  <a:schemeClr val="bg1"/>
                </a:solidFill>
                <a:latin typeface="Segoe UI" panose="020B0502040204020203" pitchFamily="34" charset="0"/>
                <a:cs typeface="Segoe UI" panose="020B0502040204020203" pitchFamily="34" charset="0"/>
              </a:rPr>
              <a:t>ROLLBACK TO SAVEPOINT </a:t>
            </a:r>
            <a:r>
              <a:rPr lang="en-US" sz="1200" dirty="0" err="1">
                <a:solidFill>
                  <a:schemeClr val="bg1"/>
                </a:solidFill>
                <a:latin typeface="Segoe UI" panose="020B0502040204020203" pitchFamily="34" charset="0"/>
                <a:cs typeface="Segoe UI" panose="020B0502040204020203" pitchFamily="34" charset="0"/>
              </a:rPr>
              <a:t>before_update</a:t>
            </a:r>
            <a:r>
              <a:rPr lang="en-US" sz="1200" dirty="0">
                <a:solidFill>
                  <a:schemeClr val="bg1"/>
                </a:solidFill>
                <a:latin typeface="Segoe UI" panose="020B0502040204020203" pitchFamily="34" charset="0"/>
                <a:cs typeface="Segoe UI" panose="020B0502040204020203" pitchFamily="34" charset="0"/>
              </a:rPr>
              <a:t>;</a:t>
            </a:r>
          </a:p>
          <a:p>
            <a:r>
              <a:rPr lang="en-US" sz="1200" dirty="0">
                <a:solidFill>
                  <a:schemeClr val="bg1"/>
                </a:solidFill>
                <a:latin typeface="Segoe UI" panose="020B0502040204020203" pitchFamily="34" charset="0"/>
                <a:cs typeface="Segoe UI" panose="020B0502040204020203" pitchFamily="34" charset="0"/>
              </a:rPr>
              <a:t>COMMIT;</a:t>
            </a:r>
          </a:p>
        </p:txBody>
      </p:sp>
      <p:graphicFrame>
        <p:nvGraphicFramePr>
          <p:cNvPr id="3" name="Table 2">
            <a:extLst>
              <a:ext uri="{FF2B5EF4-FFF2-40B4-BE49-F238E27FC236}">
                <a16:creationId xmlns:a16="http://schemas.microsoft.com/office/drawing/2014/main" id="{D250ACC1-8B54-0419-8DF2-5666DD36D9E5}"/>
              </a:ext>
            </a:extLst>
          </p:cNvPr>
          <p:cNvGraphicFramePr>
            <a:graphicFrameLocks noGrp="1"/>
          </p:cNvGraphicFramePr>
          <p:nvPr>
            <p:extLst>
              <p:ext uri="{D42A27DB-BD31-4B8C-83A1-F6EECF244321}">
                <p14:modId xmlns:p14="http://schemas.microsoft.com/office/powerpoint/2010/main" val="3858168533"/>
              </p:ext>
            </p:extLst>
          </p:nvPr>
        </p:nvGraphicFramePr>
        <p:xfrm>
          <a:off x="451693" y="1921310"/>
          <a:ext cx="10515600" cy="2694760"/>
        </p:xfrm>
        <a:graphic>
          <a:graphicData uri="http://schemas.openxmlformats.org/drawingml/2006/table">
            <a:tbl>
              <a:tblPr/>
              <a:tblGrid>
                <a:gridCol w="1860933">
                  <a:extLst>
                    <a:ext uri="{9D8B030D-6E8A-4147-A177-3AD203B41FA5}">
                      <a16:colId xmlns:a16="http://schemas.microsoft.com/office/drawing/2014/main" val="994511400"/>
                    </a:ext>
                  </a:extLst>
                </a:gridCol>
                <a:gridCol w="5149467">
                  <a:extLst>
                    <a:ext uri="{9D8B030D-6E8A-4147-A177-3AD203B41FA5}">
                      <a16:colId xmlns:a16="http://schemas.microsoft.com/office/drawing/2014/main" val="4281645733"/>
                    </a:ext>
                  </a:extLst>
                </a:gridCol>
                <a:gridCol w="3505200">
                  <a:extLst>
                    <a:ext uri="{9D8B030D-6E8A-4147-A177-3AD203B41FA5}">
                      <a16:colId xmlns:a16="http://schemas.microsoft.com/office/drawing/2014/main" val="3020269649"/>
                    </a:ext>
                  </a:extLst>
                </a:gridCol>
              </a:tblGrid>
              <a:tr h="538952">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COMMAND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SYNTAX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519915180"/>
                  </a:ext>
                </a:extLst>
              </a:tr>
              <a:tr h="538952">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BEGIN TRANSACTION</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dirty="0">
                          <a:solidFill>
                            <a:schemeClr val="bg1"/>
                          </a:solidFill>
                          <a:latin typeface="Segoe UI" panose="020B0502040204020203" pitchFamily="34" charset="0"/>
                          <a:cs typeface="Segoe UI" panose="020B0502040204020203" pitchFamily="34" charset="0"/>
                        </a:rPr>
                        <a:t>Starts a new transaction.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a:solidFill>
                            <a:schemeClr val="bg1"/>
                          </a:solidFill>
                          <a:latin typeface="Segoe UI" panose="020B0502040204020203" pitchFamily="34" charset="0"/>
                          <a:cs typeface="Segoe UI" panose="020B0502040204020203" pitchFamily="34" charset="0"/>
                        </a:rPr>
                        <a:t>BEGIN TRANSACTION [transaction_name];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24395533"/>
                  </a:ext>
                </a:extLst>
              </a:tr>
              <a:tr h="538952">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COMMIT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Saves all changes made during the transaction.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a:solidFill>
                            <a:schemeClr val="bg1"/>
                          </a:solidFill>
                          <a:latin typeface="Segoe UI" panose="020B0502040204020203" pitchFamily="34" charset="0"/>
                          <a:cs typeface="Segoe UI" panose="020B0502040204020203" pitchFamily="34" charset="0"/>
                        </a:rPr>
                        <a:t>COMMIT;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68068249"/>
                  </a:ext>
                </a:extLst>
              </a:tr>
              <a:tr h="538952">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ROLLBACK</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Undoes all changes made during the transaction.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a:solidFill>
                            <a:schemeClr val="bg1"/>
                          </a:solidFill>
                          <a:latin typeface="Segoe UI" panose="020B0502040204020203" pitchFamily="34" charset="0"/>
                          <a:cs typeface="Segoe UI" panose="020B0502040204020203" pitchFamily="34" charset="0"/>
                        </a:rPr>
                        <a:t>ROLLBACK;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4192070"/>
                  </a:ext>
                </a:extLst>
              </a:tr>
              <a:tr h="538952">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SAVEPOINT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Creates a </a:t>
                      </a:r>
                      <a:r>
                        <a:rPr lang="en-US" sz="1200" dirty="0" err="1">
                          <a:solidFill>
                            <a:schemeClr val="bg1"/>
                          </a:solidFill>
                          <a:latin typeface="Segoe UI" panose="020B0502040204020203" pitchFamily="34" charset="0"/>
                          <a:cs typeface="Segoe UI" panose="020B0502040204020203" pitchFamily="34" charset="0"/>
                        </a:rPr>
                        <a:t>savepoint</a:t>
                      </a:r>
                      <a:r>
                        <a:rPr lang="en-US" sz="1200" dirty="0">
                          <a:solidFill>
                            <a:schemeClr val="bg1"/>
                          </a:solidFill>
                          <a:latin typeface="Segoe UI" panose="020B0502040204020203" pitchFamily="34" charset="0"/>
                          <a:cs typeface="Segoe UI" panose="020B0502040204020203" pitchFamily="34" charset="0"/>
                        </a:rPr>
                        <a:t> within the current transaction.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dirty="0">
                          <a:solidFill>
                            <a:schemeClr val="bg1"/>
                          </a:solidFill>
                          <a:latin typeface="Segoe UI" panose="020B0502040204020203" pitchFamily="34" charset="0"/>
                          <a:cs typeface="Segoe UI" panose="020B0502040204020203" pitchFamily="34" charset="0"/>
                        </a:rPr>
                        <a:t>SAVEPOINT </a:t>
                      </a:r>
                      <a:r>
                        <a:rPr lang="en-IN" sz="1200" dirty="0" err="1">
                          <a:solidFill>
                            <a:schemeClr val="bg1"/>
                          </a:solidFill>
                          <a:latin typeface="Segoe UI" panose="020B0502040204020203" pitchFamily="34" charset="0"/>
                          <a:cs typeface="Segoe UI" panose="020B0502040204020203" pitchFamily="34" charset="0"/>
                        </a:rPr>
                        <a:t>savepoint_name</a:t>
                      </a:r>
                      <a:r>
                        <a:rPr lang="en-IN" sz="1200" dirty="0">
                          <a:solidFill>
                            <a:schemeClr val="bg1"/>
                          </a:solidFill>
                          <a:latin typeface="Segoe UI" panose="020B0502040204020203" pitchFamily="34" charset="0"/>
                          <a:cs typeface="Segoe UI" panose="020B0502040204020203" pitchFamily="34" charset="0"/>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42023877"/>
                  </a:ext>
                </a:extLst>
              </a:tr>
            </a:tbl>
          </a:graphicData>
        </a:graphic>
      </p:graphicFrame>
    </p:spTree>
    <p:extLst>
      <p:ext uri="{BB962C8B-B14F-4D97-AF65-F5344CB8AC3E}">
        <p14:creationId xmlns:p14="http://schemas.microsoft.com/office/powerpoint/2010/main" val="18693846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E4F089-35D4-A65D-62AF-3DFC9EABB55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8136BE8-9250-B676-B4A6-16072EA8976D}"/>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bg1"/>
                </a:solidFill>
                <a:latin typeface="Segoe UI" panose="020B0502040204020203" pitchFamily="34" charset="0"/>
                <a:cs typeface="Segoe UI" panose="020B0502040204020203" pitchFamily="34" charset="0"/>
              </a:rPr>
              <a:t>EXTRAS</a:t>
            </a:r>
          </a:p>
        </p:txBody>
      </p:sp>
      <p:sp>
        <p:nvSpPr>
          <p:cNvPr id="2" name="Slide Number Placeholder 1">
            <a:extLst>
              <a:ext uri="{FF2B5EF4-FFF2-40B4-BE49-F238E27FC236}">
                <a16:creationId xmlns:a16="http://schemas.microsoft.com/office/drawing/2014/main" id="{E6185BAD-45F3-44E2-9801-FED54CAD3BD4}"/>
              </a:ext>
            </a:extLst>
          </p:cNvPr>
          <p:cNvSpPr>
            <a:spLocks noGrp="1"/>
          </p:cNvSpPr>
          <p:nvPr>
            <p:ph type="sldNum" sz="quarter" idx="12"/>
          </p:nvPr>
        </p:nvSpPr>
        <p:spPr/>
        <p:txBody>
          <a:bodyPr/>
          <a:lstStyle/>
          <a:p>
            <a:fld id="{A63E5F1B-06E8-40D9-B2EF-6EBB58D817FE}" type="slidenum">
              <a:rPr lang="en-IN" smtClean="0">
                <a:solidFill>
                  <a:schemeClr val="bg1"/>
                </a:solidFill>
              </a:rPr>
              <a:t>142</a:t>
            </a:fld>
            <a:endParaRPr lang="en-IN">
              <a:solidFill>
                <a:schemeClr val="bg1"/>
              </a:solidFill>
            </a:endParaRPr>
          </a:p>
        </p:txBody>
      </p:sp>
    </p:spTree>
    <p:extLst>
      <p:ext uri="{BB962C8B-B14F-4D97-AF65-F5344CB8AC3E}">
        <p14:creationId xmlns:p14="http://schemas.microsoft.com/office/powerpoint/2010/main" val="41580914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B0C5EF-CB15-AEF2-FBA9-1CE844D8174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854EF35-16C5-23EA-0DDA-A1DBE82F3F5B}"/>
              </a:ext>
            </a:extLst>
          </p:cNvPr>
          <p:cNvSpPr/>
          <p:nvPr/>
        </p:nvSpPr>
        <p:spPr>
          <a:xfrm>
            <a:off x="0" y="779646"/>
            <a:ext cx="12192000" cy="538052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000" b="1" dirty="0">
              <a:solidFill>
                <a:schemeClr val="bg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C4E95B46-B9A6-D1A3-D1C9-4359CE1DD4F7}"/>
              </a:ext>
            </a:extLst>
          </p:cNvPr>
          <p:cNvSpPr>
            <a:spLocks noGrp="1"/>
          </p:cNvSpPr>
          <p:nvPr>
            <p:ph type="sldNum" sz="quarter" idx="12"/>
          </p:nvPr>
        </p:nvSpPr>
        <p:spPr/>
        <p:txBody>
          <a:bodyPr/>
          <a:lstStyle/>
          <a:p>
            <a:fld id="{A63E5F1B-06E8-40D9-B2EF-6EBB58D817FE}" type="slidenum">
              <a:rPr lang="en-IN" smtClean="0">
                <a:solidFill>
                  <a:schemeClr val="bg1"/>
                </a:solidFill>
              </a:rPr>
              <a:t>143</a:t>
            </a:fld>
            <a:endParaRPr lang="en-IN">
              <a:solidFill>
                <a:schemeClr val="bg1"/>
              </a:solidFill>
            </a:endParaRPr>
          </a:p>
        </p:txBody>
      </p:sp>
      <p:sp>
        <p:nvSpPr>
          <p:cNvPr id="5" name="Rectangle 4">
            <a:extLst>
              <a:ext uri="{FF2B5EF4-FFF2-40B4-BE49-F238E27FC236}">
                <a16:creationId xmlns:a16="http://schemas.microsoft.com/office/drawing/2014/main" id="{1CF23B3E-9D71-AA3E-217A-0560D5B65BFB}"/>
              </a:ext>
            </a:extLst>
          </p:cNvPr>
          <p:cNvSpPr/>
          <p:nvPr/>
        </p:nvSpPr>
        <p:spPr>
          <a:xfrm>
            <a:off x="7854215" y="779645"/>
            <a:ext cx="3724978" cy="4466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Rectangle 2">
            <a:extLst>
              <a:ext uri="{FF2B5EF4-FFF2-40B4-BE49-F238E27FC236}">
                <a16:creationId xmlns:a16="http://schemas.microsoft.com/office/drawing/2014/main" id="{F1B79DA0-75F8-A165-B418-BEDDA712FE80}"/>
              </a:ext>
            </a:extLst>
          </p:cNvPr>
          <p:cNvSpPr/>
          <p:nvPr/>
        </p:nvSpPr>
        <p:spPr>
          <a:xfrm>
            <a:off x="2895600" y="779645"/>
            <a:ext cx="2260600" cy="380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3559389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82B82E2-F1C2-EC3A-57C4-4DFABFC557A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CF9562E-A4F6-8C3E-D7BF-DDF43CD7EE02}"/>
              </a:ext>
            </a:extLst>
          </p:cNvPr>
          <p:cNvSpPr/>
          <p:nvPr/>
        </p:nvSpPr>
        <p:spPr>
          <a:xfrm>
            <a:off x="0" y="336884"/>
            <a:ext cx="12192000" cy="601946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000" b="1" dirty="0">
              <a:solidFill>
                <a:schemeClr val="bg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180B41D1-459F-152F-CAA6-AA3FF0682903}"/>
              </a:ext>
            </a:extLst>
          </p:cNvPr>
          <p:cNvSpPr>
            <a:spLocks noGrp="1"/>
          </p:cNvSpPr>
          <p:nvPr>
            <p:ph type="sldNum" sz="quarter" idx="12"/>
          </p:nvPr>
        </p:nvSpPr>
        <p:spPr/>
        <p:txBody>
          <a:bodyPr/>
          <a:lstStyle/>
          <a:p>
            <a:fld id="{A63E5F1B-06E8-40D9-B2EF-6EBB58D817FE}" type="slidenum">
              <a:rPr lang="en-IN" smtClean="0">
                <a:solidFill>
                  <a:schemeClr val="bg1"/>
                </a:solidFill>
              </a:rPr>
              <a:t>144</a:t>
            </a:fld>
            <a:endParaRPr lang="en-IN">
              <a:solidFill>
                <a:schemeClr val="bg1"/>
              </a:solidFill>
            </a:endParaRPr>
          </a:p>
        </p:txBody>
      </p:sp>
      <p:sp>
        <p:nvSpPr>
          <p:cNvPr id="3" name="Rectangle 2">
            <a:extLst>
              <a:ext uri="{FF2B5EF4-FFF2-40B4-BE49-F238E27FC236}">
                <a16:creationId xmlns:a16="http://schemas.microsoft.com/office/drawing/2014/main" id="{963A905C-8FC3-EB1E-C7A1-FEFC0D23EE02}"/>
              </a:ext>
            </a:extLst>
          </p:cNvPr>
          <p:cNvSpPr/>
          <p:nvPr/>
        </p:nvSpPr>
        <p:spPr>
          <a:xfrm>
            <a:off x="0" y="336884"/>
            <a:ext cx="4133850" cy="893202"/>
          </a:xfrm>
          <a:prstGeom prst="rect">
            <a:avLst/>
          </a:prstGeom>
          <a:solidFill>
            <a:srgbClr val="F6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Segoe UI" panose="020B0502040204020203" pitchFamily="34" charset="0"/>
                <a:cs typeface="Segoe UI" panose="020B0502040204020203" pitchFamily="34" charset="0"/>
              </a:rPr>
              <a:t>EXCEL BASICS</a:t>
            </a:r>
          </a:p>
        </p:txBody>
      </p:sp>
      <p:sp>
        <p:nvSpPr>
          <p:cNvPr id="4" name="Rectangle 3">
            <a:extLst>
              <a:ext uri="{FF2B5EF4-FFF2-40B4-BE49-F238E27FC236}">
                <a16:creationId xmlns:a16="http://schemas.microsoft.com/office/drawing/2014/main" id="{7E679BF2-26CB-A0E1-2FD7-C1B9A4C22502}"/>
              </a:ext>
            </a:extLst>
          </p:cNvPr>
          <p:cNvSpPr/>
          <p:nvPr/>
        </p:nvSpPr>
        <p:spPr>
          <a:xfrm>
            <a:off x="8123722" y="5794408"/>
            <a:ext cx="4068278" cy="561942"/>
          </a:xfrm>
          <a:prstGeom prst="rect">
            <a:avLst/>
          </a:prstGeom>
          <a:solidFill>
            <a:srgbClr val="F6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3403796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223769-4BDA-14EB-5ABE-67B80254C2B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5C4A24A-E16C-6635-BEFB-B5257EB923AD}"/>
              </a:ext>
            </a:extLst>
          </p:cNvPr>
          <p:cNvSpPr/>
          <p:nvPr/>
        </p:nvSpPr>
        <p:spPr>
          <a:xfrm>
            <a:off x="0" y="336884"/>
            <a:ext cx="12192000" cy="601946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000" b="1" dirty="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34D86B63-7549-BBB7-5ECF-B154D840D63C}"/>
              </a:ext>
            </a:extLst>
          </p:cNvPr>
          <p:cNvSpPr>
            <a:spLocks noGrp="1"/>
          </p:cNvSpPr>
          <p:nvPr>
            <p:ph type="sldNum" sz="quarter" idx="12"/>
          </p:nvPr>
        </p:nvSpPr>
        <p:spPr/>
        <p:txBody>
          <a:bodyPr/>
          <a:lstStyle/>
          <a:p>
            <a:fld id="{A63E5F1B-06E8-40D9-B2EF-6EBB58D817FE}" type="slidenum">
              <a:rPr lang="en-IN" smtClean="0">
                <a:solidFill>
                  <a:schemeClr val="bg1"/>
                </a:solidFill>
              </a:rPr>
              <a:t>145</a:t>
            </a:fld>
            <a:endParaRPr lang="en-IN" dirty="0">
              <a:solidFill>
                <a:schemeClr val="bg1"/>
              </a:solidFill>
            </a:endParaRPr>
          </a:p>
        </p:txBody>
      </p:sp>
      <p:sp>
        <p:nvSpPr>
          <p:cNvPr id="3" name="Rectangle 2">
            <a:extLst>
              <a:ext uri="{FF2B5EF4-FFF2-40B4-BE49-F238E27FC236}">
                <a16:creationId xmlns:a16="http://schemas.microsoft.com/office/drawing/2014/main" id="{B2774812-4AF7-0442-7294-DCEEFB1DE1C0}"/>
              </a:ext>
            </a:extLst>
          </p:cNvPr>
          <p:cNvSpPr/>
          <p:nvPr/>
        </p:nvSpPr>
        <p:spPr>
          <a:xfrm>
            <a:off x="0" y="336884"/>
            <a:ext cx="8123722" cy="798897"/>
          </a:xfrm>
          <a:prstGeom prst="rect">
            <a:avLst/>
          </a:prstGeom>
          <a:solidFill>
            <a:srgbClr val="F6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3C148B9-CE76-FF1E-659D-8BE14B5AA6C2}"/>
              </a:ext>
            </a:extLst>
          </p:cNvPr>
          <p:cNvSpPr/>
          <p:nvPr/>
        </p:nvSpPr>
        <p:spPr>
          <a:xfrm>
            <a:off x="8123722" y="5794408"/>
            <a:ext cx="4068278" cy="561942"/>
          </a:xfrm>
          <a:prstGeom prst="rect">
            <a:avLst/>
          </a:prstGeom>
          <a:solidFill>
            <a:srgbClr val="F6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A78EE31-B2EE-14F4-9D33-8281A6877DE3}"/>
              </a:ext>
            </a:extLst>
          </p:cNvPr>
          <p:cNvSpPr/>
          <p:nvPr/>
        </p:nvSpPr>
        <p:spPr>
          <a:xfrm>
            <a:off x="8325853" y="5429283"/>
            <a:ext cx="3859730" cy="758307"/>
          </a:xfrm>
          <a:prstGeom prst="rect">
            <a:avLst/>
          </a:prstGeom>
          <a:solidFill>
            <a:srgbClr val="F6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F3886E9-D7BD-D0BF-28D7-66DB2F6F9E76}"/>
              </a:ext>
            </a:extLst>
          </p:cNvPr>
          <p:cNvSpPr/>
          <p:nvPr/>
        </p:nvSpPr>
        <p:spPr>
          <a:xfrm>
            <a:off x="0" y="336884"/>
            <a:ext cx="4133850" cy="893202"/>
          </a:xfrm>
          <a:prstGeom prst="rect">
            <a:avLst/>
          </a:prstGeom>
          <a:solidFill>
            <a:srgbClr val="F6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Segoe UI" panose="020B0502040204020203" pitchFamily="34" charset="0"/>
                <a:cs typeface="Segoe UI" panose="020B0502040204020203" pitchFamily="34" charset="0"/>
              </a:rPr>
              <a:t>EXCEL BASICS</a:t>
            </a:r>
          </a:p>
        </p:txBody>
      </p:sp>
    </p:spTree>
    <p:extLst>
      <p:ext uri="{BB962C8B-B14F-4D97-AF65-F5344CB8AC3E}">
        <p14:creationId xmlns:p14="http://schemas.microsoft.com/office/powerpoint/2010/main" val="13738028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B1DD74-5BD2-24D3-58E0-DE71FB1D6255}"/>
              </a:ext>
            </a:extLst>
          </p:cNvPr>
          <p:cNvSpPr>
            <a:spLocks noGrp="1"/>
          </p:cNvSpPr>
          <p:nvPr>
            <p:ph type="sldNum" sz="quarter" idx="12"/>
          </p:nvPr>
        </p:nvSpPr>
        <p:spPr/>
        <p:txBody>
          <a:bodyPr/>
          <a:lstStyle/>
          <a:p>
            <a:fld id="{A63E5F1B-06E8-40D9-B2EF-6EBB58D817FE}" type="slidenum">
              <a:rPr lang="en-IN" smtClean="0">
                <a:solidFill>
                  <a:schemeClr val="bg1"/>
                </a:solidFill>
              </a:rPr>
              <a:t>146</a:t>
            </a:fld>
            <a:endParaRPr lang="en-IN">
              <a:solidFill>
                <a:schemeClr val="bg1"/>
              </a:solidFill>
            </a:endParaRPr>
          </a:p>
        </p:txBody>
      </p:sp>
      <p:sp>
        <p:nvSpPr>
          <p:cNvPr id="5" name="Rectangle 4">
            <a:extLst>
              <a:ext uri="{FF2B5EF4-FFF2-40B4-BE49-F238E27FC236}">
                <a16:creationId xmlns:a16="http://schemas.microsoft.com/office/drawing/2014/main" id="{2706EBAE-30EC-0769-C889-3ECD4CDAB9F3}"/>
              </a:ext>
            </a:extLst>
          </p:cNvPr>
          <p:cNvSpPr/>
          <p:nvPr/>
        </p:nvSpPr>
        <p:spPr>
          <a:xfrm>
            <a:off x="0" y="0"/>
            <a:ext cx="12192000" cy="635635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Rectangle 5">
            <a:extLst>
              <a:ext uri="{FF2B5EF4-FFF2-40B4-BE49-F238E27FC236}">
                <a16:creationId xmlns:a16="http://schemas.microsoft.com/office/drawing/2014/main" id="{86BB049D-B5FC-A133-6F2F-B1CE4DF1C3B1}"/>
              </a:ext>
            </a:extLst>
          </p:cNvPr>
          <p:cNvSpPr/>
          <p:nvPr/>
        </p:nvSpPr>
        <p:spPr>
          <a:xfrm>
            <a:off x="0" y="6256420"/>
            <a:ext cx="12192000" cy="99930"/>
          </a:xfrm>
          <a:prstGeom prst="rect">
            <a:avLst/>
          </a:prstGeom>
          <a:solidFill>
            <a:srgbClr val="81B7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34986636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C5C92C-ED5F-B932-F7EF-BE03CB7FD83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FF8868-0635-8CBD-82C6-174815DAB158}"/>
              </a:ext>
            </a:extLst>
          </p:cNvPr>
          <p:cNvSpPr>
            <a:spLocks noGrp="1"/>
          </p:cNvSpPr>
          <p:nvPr>
            <p:ph type="sldNum" sz="quarter" idx="12"/>
          </p:nvPr>
        </p:nvSpPr>
        <p:spPr/>
        <p:txBody>
          <a:bodyPr/>
          <a:lstStyle/>
          <a:p>
            <a:fld id="{A63E5F1B-06E8-40D9-B2EF-6EBB58D817FE}" type="slidenum">
              <a:rPr lang="en-IN" smtClean="0">
                <a:solidFill>
                  <a:schemeClr val="bg1"/>
                </a:solidFill>
              </a:rPr>
              <a:t>147</a:t>
            </a:fld>
            <a:endParaRPr lang="en-IN">
              <a:solidFill>
                <a:schemeClr val="bg1"/>
              </a:solidFill>
            </a:endParaRPr>
          </a:p>
        </p:txBody>
      </p:sp>
      <p:sp>
        <p:nvSpPr>
          <p:cNvPr id="5" name="Rectangle 4">
            <a:extLst>
              <a:ext uri="{FF2B5EF4-FFF2-40B4-BE49-F238E27FC236}">
                <a16:creationId xmlns:a16="http://schemas.microsoft.com/office/drawing/2014/main" id="{2C7490AA-6044-79ED-9A3A-00CCA3AE9A8E}"/>
              </a:ext>
            </a:extLst>
          </p:cNvPr>
          <p:cNvSpPr/>
          <p:nvPr/>
        </p:nvSpPr>
        <p:spPr>
          <a:xfrm>
            <a:off x="234214" y="881349"/>
            <a:ext cx="11723572" cy="554294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Rectangle 1">
            <a:extLst>
              <a:ext uri="{FF2B5EF4-FFF2-40B4-BE49-F238E27FC236}">
                <a16:creationId xmlns:a16="http://schemas.microsoft.com/office/drawing/2014/main" id="{01928F25-0F8E-0340-5A6A-E18B70CCE516}"/>
              </a:ext>
            </a:extLst>
          </p:cNvPr>
          <p:cNvSpPr/>
          <p:nvPr/>
        </p:nvSpPr>
        <p:spPr>
          <a:xfrm>
            <a:off x="234214" y="272142"/>
            <a:ext cx="4133850" cy="4245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latin typeface="Segoe UI" panose="020B0502040204020203" pitchFamily="34" charset="0"/>
                <a:cs typeface="Segoe UI" panose="020B0502040204020203" pitchFamily="34" charset="0"/>
              </a:rPr>
              <a:t>API BASICS</a:t>
            </a:r>
          </a:p>
        </p:txBody>
      </p:sp>
    </p:spTree>
    <p:extLst>
      <p:ext uri="{BB962C8B-B14F-4D97-AF65-F5344CB8AC3E}">
        <p14:creationId xmlns:p14="http://schemas.microsoft.com/office/powerpoint/2010/main" val="22734108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4FDE85B-473D-CA87-7785-4B37E4B54B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1948EA-05AF-D19F-32DD-FB2E5FB3D98A}"/>
              </a:ext>
            </a:extLst>
          </p:cNvPr>
          <p:cNvSpPr>
            <a:spLocks noGrp="1"/>
          </p:cNvSpPr>
          <p:nvPr>
            <p:ph type="sldNum" sz="quarter" idx="12"/>
          </p:nvPr>
        </p:nvSpPr>
        <p:spPr/>
        <p:txBody>
          <a:bodyPr/>
          <a:lstStyle/>
          <a:p>
            <a:fld id="{A63E5F1B-06E8-40D9-B2EF-6EBB58D817FE}" type="slidenum">
              <a:rPr lang="en-IN" smtClean="0">
                <a:solidFill>
                  <a:schemeClr val="bg1"/>
                </a:solidFill>
              </a:rPr>
              <a:t>148</a:t>
            </a:fld>
            <a:endParaRPr lang="en-IN">
              <a:solidFill>
                <a:schemeClr val="bg1"/>
              </a:solidFill>
            </a:endParaRPr>
          </a:p>
        </p:txBody>
      </p:sp>
      <p:sp>
        <p:nvSpPr>
          <p:cNvPr id="5" name="Rectangle 4">
            <a:extLst>
              <a:ext uri="{FF2B5EF4-FFF2-40B4-BE49-F238E27FC236}">
                <a16:creationId xmlns:a16="http://schemas.microsoft.com/office/drawing/2014/main" id="{8D6CFEFF-01BC-7FE8-77C0-C15B08883CCC}"/>
              </a:ext>
            </a:extLst>
          </p:cNvPr>
          <p:cNvSpPr/>
          <p:nvPr/>
        </p:nvSpPr>
        <p:spPr>
          <a:xfrm>
            <a:off x="234214" y="881349"/>
            <a:ext cx="11723572" cy="547500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Rectangle 1">
            <a:extLst>
              <a:ext uri="{FF2B5EF4-FFF2-40B4-BE49-F238E27FC236}">
                <a16:creationId xmlns:a16="http://schemas.microsoft.com/office/drawing/2014/main" id="{8CBB967C-6B75-1137-87A5-23469ADA9676}"/>
              </a:ext>
            </a:extLst>
          </p:cNvPr>
          <p:cNvSpPr/>
          <p:nvPr/>
        </p:nvSpPr>
        <p:spPr>
          <a:xfrm>
            <a:off x="234214" y="272142"/>
            <a:ext cx="4133850" cy="4245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latin typeface="Segoe UI" panose="020B0502040204020203" pitchFamily="34" charset="0"/>
                <a:cs typeface="Segoe UI" panose="020B0502040204020203" pitchFamily="34" charset="0"/>
              </a:rPr>
              <a:t>API BASICS</a:t>
            </a:r>
          </a:p>
        </p:txBody>
      </p:sp>
    </p:spTree>
    <p:extLst>
      <p:ext uri="{BB962C8B-B14F-4D97-AF65-F5344CB8AC3E}">
        <p14:creationId xmlns:p14="http://schemas.microsoft.com/office/powerpoint/2010/main" val="5403137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96FD3EA-A50B-F483-F4C3-3F48F9946FA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5A518F8-A967-D7F6-FCBD-F5B0CFED75F9}"/>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bg1"/>
                </a:solidFill>
                <a:latin typeface="Segoe UI" panose="020B0502040204020203" pitchFamily="34" charset="0"/>
                <a:cs typeface="Segoe UI" panose="020B0502040204020203" pitchFamily="34" charset="0"/>
              </a:rPr>
              <a:t>STARTEGIC CONSULTATION</a:t>
            </a:r>
          </a:p>
        </p:txBody>
      </p:sp>
      <p:sp>
        <p:nvSpPr>
          <p:cNvPr id="2" name="Slide Number Placeholder 1">
            <a:extLst>
              <a:ext uri="{FF2B5EF4-FFF2-40B4-BE49-F238E27FC236}">
                <a16:creationId xmlns:a16="http://schemas.microsoft.com/office/drawing/2014/main" id="{8D39DBC4-7B2F-867B-7F16-7EC2BADC5033}"/>
              </a:ext>
            </a:extLst>
          </p:cNvPr>
          <p:cNvSpPr>
            <a:spLocks noGrp="1"/>
          </p:cNvSpPr>
          <p:nvPr>
            <p:ph type="sldNum" sz="quarter" idx="12"/>
          </p:nvPr>
        </p:nvSpPr>
        <p:spPr/>
        <p:txBody>
          <a:bodyPr/>
          <a:lstStyle/>
          <a:p>
            <a:fld id="{A63E5F1B-06E8-40D9-B2EF-6EBB58D817FE}" type="slidenum">
              <a:rPr lang="en-IN" smtClean="0">
                <a:solidFill>
                  <a:schemeClr val="bg1"/>
                </a:solidFill>
              </a:rPr>
              <a:t>149</a:t>
            </a:fld>
            <a:endParaRPr lang="en-IN">
              <a:solidFill>
                <a:schemeClr val="bg1"/>
              </a:solidFill>
            </a:endParaRPr>
          </a:p>
        </p:txBody>
      </p:sp>
    </p:spTree>
    <p:extLst>
      <p:ext uri="{BB962C8B-B14F-4D97-AF65-F5344CB8AC3E}">
        <p14:creationId xmlns:p14="http://schemas.microsoft.com/office/powerpoint/2010/main" val="1433121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C1A4C39-7C80-EAAF-13AB-ED15DDCAB4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CFEAF4-F9C2-857A-4A7F-EBF57F42D586}"/>
              </a:ext>
            </a:extLst>
          </p:cNvPr>
          <p:cNvSpPr>
            <a:spLocks noGrp="1"/>
          </p:cNvSpPr>
          <p:nvPr>
            <p:ph type="sldNum" sz="quarter" idx="12"/>
          </p:nvPr>
        </p:nvSpPr>
        <p:spPr/>
        <p:txBody>
          <a:bodyPr/>
          <a:lstStyle/>
          <a:p>
            <a:fld id="{A63E5F1B-06E8-40D9-B2EF-6EBB58D817FE}" type="slidenum">
              <a:rPr lang="en-IN" smtClean="0">
                <a:solidFill>
                  <a:schemeClr val="bg1"/>
                </a:solidFill>
              </a:rPr>
              <a:t>15</a:t>
            </a:fld>
            <a:endParaRPr lang="en-IN">
              <a:solidFill>
                <a:schemeClr val="bg1"/>
              </a:solidFill>
            </a:endParaRPr>
          </a:p>
        </p:txBody>
      </p:sp>
      <p:sp>
        <p:nvSpPr>
          <p:cNvPr id="2" name="Rectangle 1">
            <a:extLst>
              <a:ext uri="{FF2B5EF4-FFF2-40B4-BE49-F238E27FC236}">
                <a16:creationId xmlns:a16="http://schemas.microsoft.com/office/drawing/2014/main" id="{7182273C-013B-F2C1-C74E-A14D96FA0863}"/>
              </a:ext>
            </a:extLst>
          </p:cNvPr>
          <p:cNvSpPr/>
          <p:nvPr/>
        </p:nvSpPr>
        <p:spPr>
          <a:xfrm>
            <a:off x="203889" y="501651"/>
            <a:ext cx="11784222" cy="5854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FFFF00"/>
                </a:solidFill>
                <a:latin typeface="Segoe UI" panose="020B0502040204020203" pitchFamily="34" charset="0"/>
                <a:cs typeface="Segoe UI" panose="020B0502040204020203" pitchFamily="34" charset="0"/>
              </a:rPr>
              <a:t>6. What KPIs are most important to track for programmatic campaign optimization?</a:t>
            </a:r>
          </a:p>
          <a:p>
            <a:pPr algn="just"/>
            <a:r>
              <a:rPr lang="en-US" sz="1200" dirty="0">
                <a:latin typeface="Segoe UI" panose="020B0502040204020203" pitchFamily="34" charset="0"/>
                <a:cs typeface="Segoe UI" panose="020B0502040204020203" pitchFamily="34" charset="0"/>
              </a:rPr>
              <a:t>The most important KPIs include:</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Win Rate: Proportion of impressions won vs. bid on.</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CPM (Cost Per Mille): Efficiency of spend.</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CTR (Click-Through Rate): Engagement.</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CPA (Cost Per Acquisition): Conversion efficiency.</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Viewability: Quality and viability of impression delivery.</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Frequency: Controls for ad fatigue/frequency capping.</a:t>
            </a:r>
          </a:p>
          <a:p>
            <a:pPr marL="171450" indent="-171450" algn="just">
              <a:buFont typeface="Wingdings" panose="05000000000000000000" pitchFamily="2" charset="2"/>
              <a:buChar char="§"/>
            </a:pPr>
            <a:r>
              <a:rPr lang="en-US" sz="1200" dirty="0">
                <a:latin typeface="Segoe UI" panose="020B0502040204020203" pitchFamily="34" charset="0"/>
                <a:cs typeface="Segoe UI" panose="020B0502040204020203" pitchFamily="34" charset="0"/>
              </a:rPr>
              <a:t>Incremental Reach: Unique users or new segments reached via a campaign.</a:t>
            </a:r>
          </a:p>
          <a:p>
            <a:pPr algn="just"/>
            <a:r>
              <a:rPr lang="en-US" sz="1200" dirty="0">
                <a:latin typeface="Segoe UI" panose="020B0502040204020203" pitchFamily="34" charset="0"/>
                <a:cs typeface="Segoe UI" panose="020B0502040204020203" pitchFamily="34" charset="0"/>
              </a:rPr>
              <a:t>These KPIs help assess performance from delivery to actual business impact, guiding real-time adjustments.​</a:t>
            </a:r>
          </a:p>
          <a:p>
            <a:pPr algn="just"/>
            <a:endParaRPr lang="en-US" sz="1200" dirty="0">
              <a:latin typeface="Segoe UI" panose="020B0502040204020203" pitchFamily="34" charset="0"/>
              <a:cs typeface="Segoe UI" panose="020B0502040204020203" pitchFamily="34" charset="0"/>
            </a:endParaRPr>
          </a:p>
          <a:p>
            <a:pPr algn="just"/>
            <a:r>
              <a:rPr lang="en-US" sz="1200" b="1" dirty="0">
                <a:solidFill>
                  <a:srgbClr val="FFFF00"/>
                </a:solidFill>
                <a:latin typeface="Segoe UI" panose="020B0502040204020203" pitchFamily="34" charset="0"/>
                <a:cs typeface="Segoe UI" panose="020B0502040204020203" pitchFamily="34" charset="0"/>
              </a:rPr>
              <a:t>7. How do you ensure brand safety and prevent ad fraud in programmatic campaigns?</a:t>
            </a:r>
          </a:p>
          <a:p>
            <a:pPr algn="just"/>
            <a:r>
              <a:rPr lang="en-US" sz="1200" dirty="0">
                <a:latin typeface="Segoe UI" panose="020B0502040204020203" pitchFamily="34" charset="0"/>
                <a:cs typeface="Segoe UI" panose="020B0502040204020203" pitchFamily="34" charset="0"/>
              </a:rPr>
              <a:t>I work with vendors offering pre-bid and post-bid brand safety and anti-fraud detection filters—blocking non-safe inventory, suspicious domains, and invalid traffic. I leverage private marketplaces, supply path optimization, and regularly audit campaign placements for anomalies. Integrating industry standards such as ads.txt and </a:t>
            </a:r>
            <a:r>
              <a:rPr lang="en-US" sz="1200" dirty="0" err="1">
                <a:latin typeface="Segoe UI" panose="020B0502040204020203" pitchFamily="34" charset="0"/>
                <a:cs typeface="Segoe UI" panose="020B0502040204020203" pitchFamily="34" charset="0"/>
              </a:rPr>
              <a:t>OpenRTB</a:t>
            </a:r>
            <a:r>
              <a:rPr lang="en-US" sz="1200" dirty="0">
                <a:latin typeface="Segoe UI" panose="020B0502040204020203" pitchFamily="34" charset="0"/>
                <a:cs typeface="Segoe UI" panose="020B0502040204020203" pitchFamily="34" charset="0"/>
              </a:rPr>
              <a:t> protocols is vital. Regular collaboration with both supply and compliance teams ensures risk is minimized and brand integrity maintained.​</a:t>
            </a:r>
          </a:p>
          <a:p>
            <a:pPr algn="just"/>
            <a:endParaRPr lang="en-US" sz="1200" dirty="0">
              <a:latin typeface="Segoe UI" panose="020B0502040204020203" pitchFamily="34" charset="0"/>
              <a:cs typeface="Segoe UI" panose="020B0502040204020203" pitchFamily="34" charset="0"/>
            </a:endParaRPr>
          </a:p>
          <a:p>
            <a:pPr algn="just"/>
            <a:r>
              <a:rPr lang="en-US" sz="1200" b="1" dirty="0">
                <a:solidFill>
                  <a:srgbClr val="FFFF00"/>
                </a:solidFill>
                <a:latin typeface="Segoe UI" panose="020B0502040204020203" pitchFamily="34" charset="0"/>
                <a:cs typeface="Segoe UI" panose="020B0502040204020203" pitchFamily="34" charset="0"/>
              </a:rPr>
              <a:t>8. What challenges do you see in moving to a </a:t>
            </a:r>
            <a:r>
              <a:rPr lang="en-US" sz="1200" b="1" dirty="0" err="1">
                <a:solidFill>
                  <a:srgbClr val="FFFF00"/>
                </a:solidFill>
                <a:latin typeface="Segoe UI" panose="020B0502040204020203" pitchFamily="34" charset="0"/>
                <a:cs typeface="Segoe UI" panose="020B0502040204020203" pitchFamily="34" charset="0"/>
              </a:rPr>
              <a:t>cookieless</a:t>
            </a:r>
            <a:r>
              <a:rPr lang="en-US" sz="1200" b="1" dirty="0">
                <a:solidFill>
                  <a:srgbClr val="FFFF00"/>
                </a:solidFill>
                <a:latin typeface="Segoe UI" panose="020B0502040204020203" pitchFamily="34" charset="0"/>
                <a:cs typeface="Segoe UI" panose="020B0502040204020203" pitchFamily="34" charset="0"/>
              </a:rPr>
              <a:t> advertising ecosystem, and what programmatic strategies can address them?</a:t>
            </a:r>
          </a:p>
          <a:p>
            <a:pPr algn="just"/>
            <a:r>
              <a:rPr lang="en-US" sz="1200" dirty="0">
                <a:latin typeface="Segoe UI" panose="020B0502040204020203" pitchFamily="34" charset="0"/>
                <a:cs typeface="Segoe UI" panose="020B0502040204020203" pitchFamily="34" charset="0"/>
              </a:rPr>
              <a:t>The loss of third-party cookies limits cross-site tracking and granular audience targeting, challenging historical attribution and personalization. To adapt, I would focus on building robust first-party data assets, developing contextual targeting capabilities, and leveraging privacy-safe ID solutions like Unified ID 2.0. I’d also pilot new measurement frameworks and foster strategic publisher partnerships to ensure addressability and effectiveness without compromising on privacy.​</a:t>
            </a:r>
          </a:p>
          <a:p>
            <a:pPr algn="just"/>
            <a:br>
              <a:rPr lang="en-US" sz="1200" dirty="0">
                <a:solidFill>
                  <a:srgbClr val="FFFF00"/>
                </a:solidFill>
                <a:latin typeface="Segoe UI" panose="020B0502040204020203" pitchFamily="34" charset="0"/>
                <a:cs typeface="Segoe UI" panose="020B0502040204020203" pitchFamily="34" charset="0"/>
              </a:rPr>
            </a:br>
            <a:r>
              <a:rPr lang="en-US" sz="1200" b="1" dirty="0">
                <a:solidFill>
                  <a:srgbClr val="FFFF00"/>
                </a:solidFill>
                <a:latin typeface="Segoe UI" panose="020B0502040204020203" pitchFamily="34" charset="0"/>
                <a:cs typeface="Segoe UI" panose="020B0502040204020203" pitchFamily="34" charset="0"/>
              </a:rPr>
              <a:t>9. How can a data management platform (DMP) improve targeting and performance in a programmatic setup?</a:t>
            </a:r>
          </a:p>
          <a:p>
            <a:pPr algn="just"/>
            <a:r>
              <a:rPr lang="en-US" sz="1200" dirty="0">
                <a:latin typeface="Segoe UI" panose="020B0502040204020203" pitchFamily="34" charset="0"/>
                <a:cs typeface="Segoe UI" panose="020B0502040204020203" pitchFamily="34" charset="0"/>
              </a:rPr>
              <a:t>A DMP unifies user, campaign, and third-party data, enabling advertisers to build detailed audience segments—be it retargeting website visitors or finding lookalike audiences. Integrating with DSPs, a DMP empowers precise targeting, creative personalization, and real-time adjustment. This drives higher conversion rates and ROAS, as campaigns are continuously optimized using ongoing data signals, not static assumptions.​</a:t>
            </a:r>
          </a:p>
          <a:p>
            <a:pPr algn="just"/>
            <a:endParaRPr lang="en-US" sz="1200" dirty="0">
              <a:latin typeface="Segoe UI" panose="020B0502040204020203" pitchFamily="34" charset="0"/>
              <a:cs typeface="Segoe UI" panose="020B0502040204020203" pitchFamily="34" charset="0"/>
            </a:endParaRPr>
          </a:p>
          <a:p>
            <a:pPr algn="just"/>
            <a:r>
              <a:rPr lang="en-US" sz="1200" b="1" dirty="0">
                <a:solidFill>
                  <a:srgbClr val="FFFF00"/>
                </a:solidFill>
                <a:latin typeface="Segoe UI" panose="020B0502040204020203" pitchFamily="34" charset="0"/>
                <a:cs typeface="Segoe UI" panose="020B0502040204020203" pitchFamily="34" charset="0"/>
              </a:rPr>
              <a:t>10. Provide an example of optimizing a live campaign mid-flight. What data would you monitor, and what changes might you make?</a:t>
            </a:r>
          </a:p>
          <a:p>
            <a:pPr algn="just"/>
            <a:r>
              <a:rPr lang="en-US" sz="1200" dirty="0">
                <a:latin typeface="Segoe UI" panose="020B0502040204020203" pitchFamily="34" charset="0"/>
                <a:cs typeface="Segoe UI" panose="020B0502040204020203" pitchFamily="34" charset="0"/>
              </a:rPr>
              <a:t>Suppose a campaign’s CPA is above target mid-flight. I would monitor the placement-level performance, bid landscapes, frequency, and conversion funnel analytics. If certain exchanges have low conversion rates or high fraud signals, I’d exclude them or adjust bids. I’d recommend A/B testing new creatives if CTR drops, retuning audience segments, or shifting spend to higher-performing time slots. Continuous monitoring ensures rapid identification and response to underperformance, maximizing outcomes.​</a:t>
            </a:r>
          </a:p>
        </p:txBody>
      </p:sp>
      <p:sp>
        <p:nvSpPr>
          <p:cNvPr id="5" name="Rectangle 4">
            <a:extLst>
              <a:ext uri="{FF2B5EF4-FFF2-40B4-BE49-F238E27FC236}">
                <a16:creationId xmlns:a16="http://schemas.microsoft.com/office/drawing/2014/main" id="{F7B09926-0CC7-DD7A-2EC4-7E88AD82DE02}"/>
              </a:ext>
            </a:extLst>
          </p:cNvPr>
          <p:cNvSpPr/>
          <p:nvPr/>
        </p:nvSpPr>
        <p:spPr>
          <a:xfrm>
            <a:off x="3166533" y="115660"/>
            <a:ext cx="5858933"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COMMON PROGRAMMATIC ADVERTISING INTERVIEW QUESTIONS (2/3)</a:t>
            </a:r>
          </a:p>
        </p:txBody>
      </p:sp>
    </p:spTree>
    <p:extLst>
      <p:ext uri="{BB962C8B-B14F-4D97-AF65-F5344CB8AC3E}">
        <p14:creationId xmlns:p14="http://schemas.microsoft.com/office/powerpoint/2010/main" val="27295206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9C86756-F2F8-D542-08A9-CFB36952C04C}"/>
              </a:ext>
            </a:extLst>
          </p:cNvPr>
          <p:cNvCxnSpPr>
            <a:stCxn id="4" idx="1"/>
            <a:endCxn id="8" idx="3"/>
          </p:cNvCxnSpPr>
          <p:nvPr/>
        </p:nvCxnSpPr>
        <p:spPr>
          <a:xfrm>
            <a:off x="219558" y="951076"/>
            <a:ext cx="11752883" cy="7005"/>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259ADDBB-37CF-A055-227A-919F9F810BED}"/>
              </a:ext>
            </a:extLst>
          </p:cNvPr>
          <p:cNvSpPr/>
          <p:nvPr/>
        </p:nvSpPr>
        <p:spPr>
          <a:xfrm>
            <a:off x="219558" y="681076"/>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Understanding the industry</a:t>
            </a:r>
          </a:p>
        </p:txBody>
      </p:sp>
      <p:sp>
        <p:nvSpPr>
          <p:cNvPr id="5" name="Rectangle 4">
            <a:extLst>
              <a:ext uri="{FF2B5EF4-FFF2-40B4-BE49-F238E27FC236}">
                <a16:creationId xmlns:a16="http://schemas.microsoft.com/office/drawing/2014/main" id="{C07349C9-CD46-6612-0984-A3996FD80D17}"/>
              </a:ext>
            </a:extLst>
          </p:cNvPr>
          <p:cNvSpPr/>
          <p:nvPr/>
        </p:nvSpPr>
        <p:spPr>
          <a:xfrm>
            <a:off x="2617779" y="688081"/>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Identifying Key Questions and Hypothesis</a:t>
            </a:r>
          </a:p>
        </p:txBody>
      </p:sp>
      <p:sp>
        <p:nvSpPr>
          <p:cNvPr id="6" name="Rectangle 5">
            <a:extLst>
              <a:ext uri="{FF2B5EF4-FFF2-40B4-BE49-F238E27FC236}">
                <a16:creationId xmlns:a16="http://schemas.microsoft.com/office/drawing/2014/main" id="{D44BF4CC-F761-FC69-6C04-32DDC59F24C5}"/>
              </a:ext>
            </a:extLst>
          </p:cNvPr>
          <p:cNvSpPr/>
          <p:nvPr/>
        </p:nvSpPr>
        <p:spPr>
          <a:xfrm>
            <a:off x="5016000" y="681076"/>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Structuring the problem</a:t>
            </a:r>
          </a:p>
        </p:txBody>
      </p:sp>
      <p:sp>
        <p:nvSpPr>
          <p:cNvPr id="7" name="Rectangle 6">
            <a:extLst>
              <a:ext uri="{FF2B5EF4-FFF2-40B4-BE49-F238E27FC236}">
                <a16:creationId xmlns:a16="http://schemas.microsoft.com/office/drawing/2014/main" id="{EB5D0A59-CDCE-B67B-2E52-9AEDB4F6B063}"/>
              </a:ext>
            </a:extLst>
          </p:cNvPr>
          <p:cNvSpPr/>
          <p:nvPr/>
        </p:nvSpPr>
        <p:spPr>
          <a:xfrm>
            <a:off x="7414221" y="681076"/>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Conducting Analysis</a:t>
            </a:r>
          </a:p>
        </p:txBody>
      </p:sp>
      <p:sp>
        <p:nvSpPr>
          <p:cNvPr id="8" name="Rectangle 7">
            <a:extLst>
              <a:ext uri="{FF2B5EF4-FFF2-40B4-BE49-F238E27FC236}">
                <a16:creationId xmlns:a16="http://schemas.microsoft.com/office/drawing/2014/main" id="{ABE72BD4-5B74-BD03-5653-6A1C9E4FBED9}"/>
              </a:ext>
            </a:extLst>
          </p:cNvPr>
          <p:cNvSpPr/>
          <p:nvPr/>
        </p:nvSpPr>
        <p:spPr>
          <a:xfrm>
            <a:off x="9812441" y="688081"/>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Presenting insights</a:t>
            </a:r>
          </a:p>
        </p:txBody>
      </p:sp>
      <p:sp>
        <p:nvSpPr>
          <p:cNvPr id="10" name="Rectangle 9">
            <a:extLst>
              <a:ext uri="{FF2B5EF4-FFF2-40B4-BE49-F238E27FC236}">
                <a16:creationId xmlns:a16="http://schemas.microsoft.com/office/drawing/2014/main" id="{353AB992-E7B8-BB1F-5742-78038121F21A}"/>
              </a:ext>
            </a:extLst>
          </p:cNvPr>
          <p:cNvSpPr/>
          <p:nvPr/>
        </p:nvSpPr>
        <p:spPr>
          <a:xfrm>
            <a:off x="219558" y="1309477"/>
            <a:ext cx="2160000" cy="9332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Quickly familiarize with customer’s industry using reports, financial data, press coverage, and expert insights</a:t>
            </a:r>
          </a:p>
        </p:txBody>
      </p:sp>
      <p:sp>
        <p:nvSpPr>
          <p:cNvPr id="11" name="Rectangle 10">
            <a:extLst>
              <a:ext uri="{FF2B5EF4-FFF2-40B4-BE49-F238E27FC236}">
                <a16:creationId xmlns:a16="http://schemas.microsoft.com/office/drawing/2014/main" id="{1AB0B1F6-28F0-CFAE-8B16-BC5A90F2E975}"/>
              </a:ext>
            </a:extLst>
          </p:cNvPr>
          <p:cNvSpPr/>
          <p:nvPr/>
        </p:nvSpPr>
        <p:spPr>
          <a:xfrm>
            <a:off x="2617779" y="1309478"/>
            <a:ext cx="2160000" cy="9332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They breakdown broad challenges into small testable questions. Hypothesis are formed to guide the analysis</a:t>
            </a:r>
          </a:p>
        </p:txBody>
      </p:sp>
      <p:sp>
        <p:nvSpPr>
          <p:cNvPr id="12" name="Rectangle 11">
            <a:extLst>
              <a:ext uri="{FF2B5EF4-FFF2-40B4-BE49-F238E27FC236}">
                <a16:creationId xmlns:a16="http://schemas.microsoft.com/office/drawing/2014/main" id="{8251572F-C9E9-046B-A705-8DCEDA1BB14E}"/>
              </a:ext>
            </a:extLst>
          </p:cNvPr>
          <p:cNvSpPr/>
          <p:nvPr/>
        </p:nvSpPr>
        <p:spPr>
          <a:xfrm>
            <a:off x="5016000" y="1309477"/>
            <a:ext cx="2160000" cy="9332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Frameworks like Pyramid principle, Value chain analysis, SWOT analysis are used to organise the investigation logically</a:t>
            </a:r>
          </a:p>
        </p:txBody>
      </p:sp>
      <p:sp>
        <p:nvSpPr>
          <p:cNvPr id="13" name="Rectangle 12">
            <a:extLst>
              <a:ext uri="{FF2B5EF4-FFF2-40B4-BE49-F238E27FC236}">
                <a16:creationId xmlns:a16="http://schemas.microsoft.com/office/drawing/2014/main" id="{780AFBC1-6922-36F4-53A6-D01EE5B24136}"/>
              </a:ext>
            </a:extLst>
          </p:cNvPr>
          <p:cNvSpPr/>
          <p:nvPr/>
        </p:nvSpPr>
        <p:spPr>
          <a:xfrm>
            <a:off x="7414220" y="1309477"/>
            <a:ext cx="2159999" cy="9332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Gather and analyse data, conduct surveys, research competitors, and seek expert opinions to validate or disapprove their hypothesis</a:t>
            </a:r>
          </a:p>
        </p:txBody>
      </p:sp>
      <p:sp>
        <p:nvSpPr>
          <p:cNvPr id="14" name="Rectangle 13">
            <a:extLst>
              <a:ext uri="{FF2B5EF4-FFF2-40B4-BE49-F238E27FC236}">
                <a16:creationId xmlns:a16="http://schemas.microsoft.com/office/drawing/2014/main" id="{365DB9F7-6EE6-4343-E00B-17583A615A00}"/>
              </a:ext>
            </a:extLst>
          </p:cNvPr>
          <p:cNvSpPr/>
          <p:nvPr/>
        </p:nvSpPr>
        <p:spPr>
          <a:xfrm>
            <a:off x="9812438" y="1309477"/>
            <a:ext cx="2160003" cy="9332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Findings are delivered clearly through actionable reports. </a:t>
            </a:r>
          </a:p>
        </p:txBody>
      </p:sp>
      <p:sp>
        <p:nvSpPr>
          <p:cNvPr id="15" name="Rectangle 14">
            <a:extLst>
              <a:ext uri="{FF2B5EF4-FFF2-40B4-BE49-F238E27FC236}">
                <a16:creationId xmlns:a16="http://schemas.microsoft.com/office/drawing/2014/main" id="{B4147ECB-C8B4-4A22-63F0-5816E27E649E}"/>
              </a:ext>
            </a:extLst>
          </p:cNvPr>
          <p:cNvSpPr/>
          <p:nvPr/>
        </p:nvSpPr>
        <p:spPr>
          <a:xfrm>
            <a:off x="2939143" y="228599"/>
            <a:ext cx="6313714"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What do management consultants actually do?</a:t>
            </a:r>
          </a:p>
        </p:txBody>
      </p:sp>
      <p:grpSp>
        <p:nvGrpSpPr>
          <p:cNvPr id="50" name="Group 49">
            <a:extLst>
              <a:ext uri="{FF2B5EF4-FFF2-40B4-BE49-F238E27FC236}">
                <a16:creationId xmlns:a16="http://schemas.microsoft.com/office/drawing/2014/main" id="{FE9CDD71-4C63-5458-CCF9-C06AE6C53213}"/>
              </a:ext>
            </a:extLst>
          </p:cNvPr>
          <p:cNvGrpSpPr/>
          <p:nvPr/>
        </p:nvGrpSpPr>
        <p:grpSpPr>
          <a:xfrm>
            <a:off x="380718" y="2942990"/>
            <a:ext cx="5077734" cy="3532173"/>
            <a:chOff x="111211" y="2939827"/>
            <a:chExt cx="5077734" cy="3532173"/>
          </a:xfrm>
        </p:grpSpPr>
        <p:sp>
          <p:nvSpPr>
            <p:cNvPr id="23" name="Rectangle 22">
              <a:extLst>
                <a:ext uri="{FF2B5EF4-FFF2-40B4-BE49-F238E27FC236}">
                  <a16:creationId xmlns:a16="http://schemas.microsoft.com/office/drawing/2014/main" id="{FF00AE49-1684-2B65-52E8-F9BAF2F932DB}"/>
                </a:ext>
              </a:extLst>
            </p:cNvPr>
            <p:cNvSpPr/>
            <p:nvPr/>
          </p:nvSpPr>
          <p:spPr>
            <a:xfrm>
              <a:off x="111211" y="3612747"/>
              <a:ext cx="5077734" cy="21784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A1213D92-FAC3-DE17-254A-1987326080D5}"/>
                </a:ext>
              </a:extLst>
            </p:cNvPr>
            <p:cNvSpPr/>
            <p:nvPr/>
          </p:nvSpPr>
          <p:spPr>
            <a:xfrm>
              <a:off x="1897779" y="3726456"/>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Data Collection (Qualitative &amp; Quantitative)</a:t>
              </a:r>
            </a:p>
          </p:txBody>
        </p:sp>
        <p:sp>
          <p:nvSpPr>
            <p:cNvPr id="19" name="Rectangle 18">
              <a:extLst>
                <a:ext uri="{FF2B5EF4-FFF2-40B4-BE49-F238E27FC236}">
                  <a16:creationId xmlns:a16="http://schemas.microsoft.com/office/drawing/2014/main" id="{DAC00044-A65C-B69F-A9F6-F8B7CB090F37}"/>
                </a:ext>
              </a:extLst>
            </p:cNvPr>
            <p:cNvSpPr/>
            <p:nvPr/>
          </p:nvSpPr>
          <p:spPr>
            <a:xfrm>
              <a:off x="1897779" y="5106255"/>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Preliminary findings</a:t>
              </a:r>
            </a:p>
          </p:txBody>
        </p:sp>
        <p:sp>
          <p:nvSpPr>
            <p:cNvPr id="20" name="Rectangle 19">
              <a:extLst>
                <a:ext uri="{FF2B5EF4-FFF2-40B4-BE49-F238E27FC236}">
                  <a16:creationId xmlns:a16="http://schemas.microsoft.com/office/drawing/2014/main" id="{1A8F9E3F-5B44-BADD-F09A-270A79B440E6}"/>
                </a:ext>
              </a:extLst>
            </p:cNvPr>
            <p:cNvSpPr/>
            <p:nvPr/>
          </p:nvSpPr>
          <p:spPr>
            <a:xfrm>
              <a:off x="3576000" y="4403869"/>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Data synthesis and hypothesis development</a:t>
              </a:r>
            </a:p>
          </p:txBody>
        </p:sp>
        <p:sp>
          <p:nvSpPr>
            <p:cNvPr id="21" name="Rectangle 20">
              <a:extLst>
                <a:ext uri="{FF2B5EF4-FFF2-40B4-BE49-F238E27FC236}">
                  <a16:creationId xmlns:a16="http://schemas.microsoft.com/office/drawing/2014/main" id="{8355CE80-7ABF-7BDF-1245-0B3E84287153}"/>
                </a:ext>
              </a:extLst>
            </p:cNvPr>
            <p:cNvSpPr/>
            <p:nvPr/>
          </p:nvSpPr>
          <p:spPr>
            <a:xfrm>
              <a:off x="219558" y="4403869"/>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Client feedback and buy in</a:t>
              </a:r>
            </a:p>
          </p:txBody>
        </p:sp>
        <p:sp>
          <p:nvSpPr>
            <p:cNvPr id="22" name="Rectangle 21">
              <a:extLst>
                <a:ext uri="{FF2B5EF4-FFF2-40B4-BE49-F238E27FC236}">
                  <a16:creationId xmlns:a16="http://schemas.microsoft.com/office/drawing/2014/main" id="{7FF2A98E-C1B1-3E89-BDC7-5A82E1F2B420}"/>
                </a:ext>
              </a:extLst>
            </p:cNvPr>
            <p:cNvSpPr/>
            <p:nvPr/>
          </p:nvSpPr>
          <p:spPr>
            <a:xfrm>
              <a:off x="1897779" y="2939827"/>
              <a:ext cx="1440000" cy="54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Problem Structure initial hypothesis &amp; approach</a:t>
              </a:r>
            </a:p>
          </p:txBody>
        </p:sp>
        <p:sp>
          <p:nvSpPr>
            <p:cNvPr id="24" name="Rectangle 23">
              <a:extLst>
                <a:ext uri="{FF2B5EF4-FFF2-40B4-BE49-F238E27FC236}">
                  <a16:creationId xmlns:a16="http://schemas.microsoft.com/office/drawing/2014/main" id="{0F125769-660A-993B-EDD5-3B4FAD464A12}"/>
                </a:ext>
              </a:extLst>
            </p:cNvPr>
            <p:cNvSpPr/>
            <p:nvPr/>
          </p:nvSpPr>
          <p:spPr>
            <a:xfrm>
              <a:off x="3434815" y="5652419"/>
              <a:ext cx="1592541" cy="54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This is where you need to spend most of your time as a consultant</a:t>
              </a:r>
            </a:p>
          </p:txBody>
        </p:sp>
        <p:sp>
          <p:nvSpPr>
            <p:cNvPr id="25" name="Rectangle 24">
              <a:extLst>
                <a:ext uri="{FF2B5EF4-FFF2-40B4-BE49-F238E27FC236}">
                  <a16:creationId xmlns:a16="http://schemas.microsoft.com/office/drawing/2014/main" id="{E8E00B1D-4A3D-D955-9AF1-C6D03D7D71F6}"/>
                </a:ext>
              </a:extLst>
            </p:cNvPr>
            <p:cNvSpPr/>
            <p:nvPr/>
          </p:nvSpPr>
          <p:spPr>
            <a:xfrm>
              <a:off x="1903222" y="5932000"/>
              <a:ext cx="1440000" cy="54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Recommendations and implementation plan</a:t>
              </a:r>
            </a:p>
          </p:txBody>
        </p:sp>
        <p:cxnSp>
          <p:nvCxnSpPr>
            <p:cNvPr id="37" name="Connector: Elbow 36">
              <a:extLst>
                <a:ext uri="{FF2B5EF4-FFF2-40B4-BE49-F238E27FC236}">
                  <a16:creationId xmlns:a16="http://schemas.microsoft.com/office/drawing/2014/main" id="{01403ED8-321E-E9D8-5AC0-1E658AD48B4E}"/>
                </a:ext>
              </a:extLst>
            </p:cNvPr>
            <p:cNvCxnSpPr>
              <a:stCxn id="21" idx="0"/>
              <a:endCxn id="18" idx="1"/>
            </p:cNvCxnSpPr>
            <p:nvPr/>
          </p:nvCxnSpPr>
          <p:spPr>
            <a:xfrm rot="5400000" flipH="1" flipV="1">
              <a:off x="1214962" y="3721053"/>
              <a:ext cx="407413" cy="958221"/>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id="{40F4D38A-16EF-01B0-78B6-02F47E88DEC0}"/>
                </a:ext>
              </a:extLst>
            </p:cNvPr>
            <p:cNvCxnSpPr>
              <a:stCxn id="18" idx="3"/>
              <a:endCxn id="20" idx="0"/>
            </p:cNvCxnSpPr>
            <p:nvPr/>
          </p:nvCxnSpPr>
          <p:spPr>
            <a:xfrm>
              <a:off x="3337779" y="3996456"/>
              <a:ext cx="958221" cy="40741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7B55B46B-C885-A06C-5DFB-E248BC89EF28}"/>
                </a:ext>
              </a:extLst>
            </p:cNvPr>
            <p:cNvCxnSpPr>
              <a:stCxn id="20" idx="2"/>
              <a:endCxn id="19" idx="3"/>
            </p:cNvCxnSpPr>
            <p:nvPr/>
          </p:nvCxnSpPr>
          <p:spPr>
            <a:xfrm rot="5400000">
              <a:off x="3600697" y="4680952"/>
              <a:ext cx="432386" cy="958221"/>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61B28097-EA0C-EB21-E02F-AC20BAD56FF5}"/>
                </a:ext>
              </a:extLst>
            </p:cNvPr>
            <p:cNvCxnSpPr>
              <a:stCxn id="19" idx="1"/>
              <a:endCxn id="21" idx="2"/>
            </p:cNvCxnSpPr>
            <p:nvPr/>
          </p:nvCxnSpPr>
          <p:spPr>
            <a:xfrm rot="10800000">
              <a:off x="939559" y="4943869"/>
              <a:ext cx="958221" cy="432386"/>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0270BC39-6F81-9CA9-4EDC-8C5D91D65B1D}"/>
                </a:ext>
              </a:extLst>
            </p:cNvPr>
            <p:cNvCxnSpPr>
              <a:stCxn id="22" idx="2"/>
              <a:endCxn id="18" idx="0"/>
            </p:cNvCxnSpPr>
            <p:nvPr/>
          </p:nvCxnSpPr>
          <p:spPr>
            <a:xfrm>
              <a:off x="2617779" y="3479827"/>
              <a:ext cx="0" cy="24662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67B6E6F-7C22-EDF1-6F7F-C5AAC8F63456}"/>
                </a:ext>
              </a:extLst>
            </p:cNvPr>
            <p:cNvCxnSpPr>
              <a:stCxn id="19" idx="2"/>
              <a:endCxn id="25" idx="0"/>
            </p:cNvCxnSpPr>
            <p:nvPr/>
          </p:nvCxnSpPr>
          <p:spPr>
            <a:xfrm>
              <a:off x="2617779" y="5646255"/>
              <a:ext cx="5443" cy="2857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51" name="Rectangle 50">
            <a:extLst>
              <a:ext uri="{FF2B5EF4-FFF2-40B4-BE49-F238E27FC236}">
                <a16:creationId xmlns:a16="http://schemas.microsoft.com/office/drawing/2014/main" id="{DFD05406-C5A3-9AA9-1F5A-1F18C3A63DFD}"/>
              </a:ext>
            </a:extLst>
          </p:cNvPr>
          <p:cNvSpPr/>
          <p:nvPr/>
        </p:nvSpPr>
        <p:spPr>
          <a:xfrm>
            <a:off x="380718" y="2451939"/>
            <a:ext cx="5077734"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Consulting Process</a:t>
            </a:r>
          </a:p>
        </p:txBody>
      </p:sp>
      <p:grpSp>
        <p:nvGrpSpPr>
          <p:cNvPr id="2" name="Group 1">
            <a:extLst>
              <a:ext uri="{FF2B5EF4-FFF2-40B4-BE49-F238E27FC236}">
                <a16:creationId xmlns:a16="http://schemas.microsoft.com/office/drawing/2014/main" id="{0740F3A4-0015-AE82-F948-A8443DAFF33E}"/>
              </a:ext>
            </a:extLst>
          </p:cNvPr>
          <p:cNvGrpSpPr/>
          <p:nvPr/>
        </p:nvGrpSpPr>
        <p:grpSpPr>
          <a:xfrm>
            <a:off x="7581898" y="3244599"/>
            <a:ext cx="3619501" cy="2662325"/>
            <a:chOff x="7581898" y="3244599"/>
            <a:chExt cx="3619501" cy="2662325"/>
          </a:xfrm>
        </p:grpSpPr>
        <p:sp>
          <p:nvSpPr>
            <p:cNvPr id="52" name="Oval 51">
              <a:extLst>
                <a:ext uri="{FF2B5EF4-FFF2-40B4-BE49-F238E27FC236}">
                  <a16:creationId xmlns:a16="http://schemas.microsoft.com/office/drawing/2014/main" id="{E6FD7BC3-1AFF-1DC1-D751-ECF5D1716A27}"/>
                </a:ext>
              </a:extLst>
            </p:cNvPr>
            <p:cNvSpPr/>
            <p:nvPr/>
          </p:nvSpPr>
          <p:spPr>
            <a:xfrm>
              <a:off x="8854714" y="3244599"/>
              <a:ext cx="900000" cy="9000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bg1"/>
                </a:solidFill>
                <a:effectLst/>
                <a:uLnTx/>
                <a:uFillTx/>
                <a:latin typeface="Aptos" panose="02110004020202020204"/>
                <a:ea typeface="+mn-ea"/>
                <a:cs typeface="+mn-cs"/>
              </a:endParaRPr>
            </a:p>
          </p:txBody>
        </p:sp>
        <p:pic>
          <p:nvPicPr>
            <p:cNvPr id="54" name="Graphic 53" descr="Four Leaf Clover with solid fill">
              <a:extLst>
                <a:ext uri="{FF2B5EF4-FFF2-40B4-BE49-F238E27FC236}">
                  <a16:creationId xmlns:a16="http://schemas.microsoft.com/office/drawing/2014/main" id="{A01DAE98-25BF-FDB5-374C-4BD9E87B51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4276" y="3331727"/>
              <a:ext cx="720000" cy="720000"/>
            </a:xfrm>
            <a:prstGeom prst="rect">
              <a:avLst/>
            </a:prstGeom>
          </p:spPr>
        </p:pic>
        <p:sp>
          <p:nvSpPr>
            <p:cNvPr id="55" name="Rectangle 54">
              <a:extLst>
                <a:ext uri="{FF2B5EF4-FFF2-40B4-BE49-F238E27FC236}">
                  <a16:creationId xmlns:a16="http://schemas.microsoft.com/office/drawing/2014/main" id="{01B697E1-5ECD-8755-751C-9E4D570B12F1}"/>
                </a:ext>
              </a:extLst>
            </p:cNvPr>
            <p:cNvSpPr/>
            <p:nvPr/>
          </p:nvSpPr>
          <p:spPr>
            <a:xfrm>
              <a:off x="7581899" y="4277044"/>
              <a:ext cx="3619500" cy="459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Future of Consulting 2025+</a:t>
              </a:r>
            </a:p>
          </p:txBody>
        </p:sp>
        <p:sp>
          <p:nvSpPr>
            <p:cNvPr id="56" name="Rectangle 55">
              <a:extLst>
                <a:ext uri="{FF2B5EF4-FFF2-40B4-BE49-F238E27FC236}">
                  <a16:creationId xmlns:a16="http://schemas.microsoft.com/office/drawing/2014/main" id="{899E84A6-ECFD-4D12-D611-6A7C13B3C3E5}"/>
                </a:ext>
              </a:extLst>
            </p:cNvPr>
            <p:cNvSpPr/>
            <p:nvPr/>
          </p:nvSpPr>
          <p:spPr>
            <a:xfrm>
              <a:off x="7581898" y="4716209"/>
              <a:ext cx="3619501" cy="11907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Outcome-based models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AI-human collaboration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ESG (Environmental, Social, &amp; Governance) &amp; impact-driven focus</a:t>
              </a:r>
            </a:p>
          </p:txBody>
        </p:sp>
      </p:grpSp>
    </p:spTree>
    <p:extLst>
      <p:ext uri="{BB962C8B-B14F-4D97-AF65-F5344CB8AC3E}">
        <p14:creationId xmlns:p14="http://schemas.microsoft.com/office/powerpoint/2010/main" val="10573867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2B34DCA-648B-3AA1-61A8-241D89E05595}"/>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4B8C5EE-E39B-7FD0-5982-E3D39C8CDACF}"/>
              </a:ext>
            </a:extLst>
          </p:cNvPr>
          <p:cNvGrpSpPr/>
          <p:nvPr/>
        </p:nvGrpSpPr>
        <p:grpSpPr>
          <a:xfrm>
            <a:off x="271122" y="228599"/>
            <a:ext cx="11649755" cy="3200401"/>
            <a:chOff x="271122" y="228599"/>
            <a:chExt cx="11649755" cy="3200401"/>
          </a:xfrm>
        </p:grpSpPr>
        <p:sp>
          <p:nvSpPr>
            <p:cNvPr id="4" name="Rectangle 3">
              <a:extLst>
                <a:ext uri="{FF2B5EF4-FFF2-40B4-BE49-F238E27FC236}">
                  <a16:creationId xmlns:a16="http://schemas.microsoft.com/office/drawing/2014/main" id="{59D8278B-6337-E445-E496-BD000CFF7F0A}"/>
                </a:ext>
              </a:extLst>
            </p:cNvPr>
            <p:cNvSpPr/>
            <p:nvPr/>
          </p:nvSpPr>
          <p:spPr>
            <a:xfrm>
              <a:off x="271122" y="681076"/>
              <a:ext cx="324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Value addition: Build Trust Through Analytical Integrity</a:t>
              </a:r>
            </a:p>
          </p:txBody>
        </p:sp>
        <p:sp>
          <p:nvSpPr>
            <p:cNvPr id="6" name="Rectangle 5">
              <a:extLst>
                <a:ext uri="{FF2B5EF4-FFF2-40B4-BE49-F238E27FC236}">
                  <a16:creationId xmlns:a16="http://schemas.microsoft.com/office/drawing/2014/main" id="{F13D4356-9C97-4A61-9783-FE84D17FDDC8}"/>
                </a:ext>
              </a:extLst>
            </p:cNvPr>
            <p:cNvSpPr/>
            <p:nvPr/>
          </p:nvSpPr>
          <p:spPr>
            <a:xfrm>
              <a:off x="4475999" y="681076"/>
              <a:ext cx="324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Communication: Show Professionalism from Day One</a:t>
              </a:r>
            </a:p>
          </p:txBody>
        </p:sp>
        <p:sp>
          <p:nvSpPr>
            <p:cNvPr id="8" name="Rectangle 7">
              <a:extLst>
                <a:ext uri="{FF2B5EF4-FFF2-40B4-BE49-F238E27FC236}">
                  <a16:creationId xmlns:a16="http://schemas.microsoft.com/office/drawing/2014/main" id="{632A3EA6-1E0A-D701-C0B3-5E77C86ADEB8}"/>
                </a:ext>
              </a:extLst>
            </p:cNvPr>
            <p:cNvSpPr/>
            <p:nvPr/>
          </p:nvSpPr>
          <p:spPr>
            <a:xfrm>
              <a:off x="8680876" y="688081"/>
              <a:ext cx="324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Extraordinary Teams: Be a collective, reliable teammate</a:t>
              </a:r>
            </a:p>
          </p:txBody>
        </p:sp>
        <p:sp>
          <p:nvSpPr>
            <p:cNvPr id="10" name="Rectangle 9">
              <a:extLst>
                <a:ext uri="{FF2B5EF4-FFF2-40B4-BE49-F238E27FC236}">
                  <a16:creationId xmlns:a16="http://schemas.microsoft.com/office/drawing/2014/main" id="{16AA045D-5A89-9EA3-A322-E32B2727815B}"/>
                </a:ext>
              </a:extLst>
            </p:cNvPr>
            <p:cNvSpPr/>
            <p:nvPr/>
          </p:nvSpPr>
          <p:spPr>
            <a:xfrm>
              <a:off x="271122" y="1309476"/>
              <a:ext cx="3240000" cy="2119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Deliver reliable and accurate analysis – every time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Treat every deliverable as if it’s going to the CEO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Gather data effectively and creatively (Industry reports, site visits, social media trends)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Strive for Zero-defect analysis:</a:t>
              </a:r>
            </a:p>
            <a:p>
              <a:pPr marL="228600" marR="0" lvl="0" indent="-228600" algn="l" defTabSz="914400" rtl="0" eaLnBrk="1" fontAlgn="auto" latinLnBrk="0" hangingPunct="1">
                <a:lnSpc>
                  <a:spcPct val="100000"/>
                </a:lnSpc>
                <a:spcBef>
                  <a:spcPts val="0"/>
                </a:spcBef>
                <a:spcAft>
                  <a:spcPts val="0"/>
                </a:spcAft>
                <a:buClrTx/>
                <a:buSzTx/>
                <a:buFont typeface="+mj-lt"/>
                <a:buAutoNum type="alphaUcPeriod"/>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Check your logic, calculations, and sources</a:t>
              </a:r>
            </a:p>
            <a:p>
              <a:pPr marL="228600" marR="0" lvl="0" indent="-228600" algn="l" defTabSz="914400" rtl="0" eaLnBrk="1" fontAlgn="auto" latinLnBrk="0" hangingPunct="1">
                <a:lnSpc>
                  <a:spcPct val="100000"/>
                </a:lnSpc>
                <a:spcBef>
                  <a:spcPts val="0"/>
                </a:spcBef>
                <a:spcAft>
                  <a:spcPts val="0"/>
                </a:spcAft>
                <a:buClrTx/>
                <a:buSzTx/>
                <a:buFont typeface="+mj-lt"/>
                <a:buAutoNum type="alphaUcPeriod"/>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Document assumptions and methodologies with clear audit trails</a:t>
              </a:r>
            </a:p>
          </p:txBody>
        </p:sp>
        <p:sp>
          <p:nvSpPr>
            <p:cNvPr id="12" name="Rectangle 11">
              <a:extLst>
                <a:ext uri="{FF2B5EF4-FFF2-40B4-BE49-F238E27FC236}">
                  <a16:creationId xmlns:a16="http://schemas.microsoft.com/office/drawing/2014/main" id="{4B16970D-1212-44E6-437A-3ABD83620810}"/>
                </a:ext>
              </a:extLst>
            </p:cNvPr>
            <p:cNvSpPr/>
            <p:nvPr/>
          </p:nvSpPr>
          <p:spPr>
            <a:xfrm>
              <a:off x="4475999" y="1309476"/>
              <a:ext cx="3240000" cy="2119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Organize and format all materials in a clear, consistent style.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Listen actively:</a:t>
              </a:r>
            </a:p>
            <a:p>
              <a:pPr marL="228600" marR="0" lvl="0" indent="-228600" algn="l" defTabSz="914400" rtl="0" eaLnBrk="1" fontAlgn="auto" latinLnBrk="0" hangingPunct="1">
                <a:lnSpc>
                  <a:spcPct val="100000"/>
                </a:lnSpc>
                <a:spcBef>
                  <a:spcPts val="0"/>
                </a:spcBef>
                <a:spcAft>
                  <a:spcPts val="0"/>
                </a:spcAft>
                <a:buClrTx/>
                <a:buSzTx/>
                <a:buFont typeface="+mj-lt"/>
                <a:buAutoNum type="alphaUcPeriod"/>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Capture both what is said and what is implied</a:t>
              </a:r>
            </a:p>
            <a:p>
              <a:pPr marL="228600" marR="0" lvl="0" indent="-228600" algn="l" defTabSz="914400" rtl="0" eaLnBrk="1" fontAlgn="auto" latinLnBrk="0" hangingPunct="1">
                <a:lnSpc>
                  <a:spcPct val="100000"/>
                </a:lnSpc>
                <a:spcBef>
                  <a:spcPts val="0"/>
                </a:spcBef>
                <a:spcAft>
                  <a:spcPts val="0"/>
                </a:spcAft>
                <a:buClrTx/>
                <a:buSzTx/>
                <a:buFont typeface="+mj-lt"/>
                <a:buAutoNum type="alphaUcPeriod"/>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Ask thoughtful, clarifying questions.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Take a clear, structured notes that reflect the nuance of the conversation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FDF830CE-649E-E77A-D4BB-BF4CE6584DDA}"/>
                </a:ext>
              </a:extLst>
            </p:cNvPr>
            <p:cNvSpPr/>
            <p:nvPr/>
          </p:nvSpPr>
          <p:spPr>
            <a:xfrm>
              <a:off x="8680876" y="1309477"/>
              <a:ext cx="3240001" cy="9332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Be punctual, responsive, and dependable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Respect your teammate's time – come prepared and proactive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Uphold the firm’s standards of quality and conduct in everything you do.</a:t>
              </a:r>
            </a:p>
          </p:txBody>
        </p:sp>
        <p:sp>
          <p:nvSpPr>
            <p:cNvPr id="15" name="Rectangle 14">
              <a:extLst>
                <a:ext uri="{FF2B5EF4-FFF2-40B4-BE49-F238E27FC236}">
                  <a16:creationId xmlns:a16="http://schemas.microsoft.com/office/drawing/2014/main" id="{BCAF2ED4-9A23-6201-36C2-26C1B768AAED}"/>
                </a:ext>
              </a:extLst>
            </p:cNvPr>
            <p:cNvSpPr/>
            <p:nvPr/>
          </p:nvSpPr>
          <p:spPr>
            <a:xfrm>
              <a:off x="2939143" y="228599"/>
              <a:ext cx="6313714"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New Associate Consultant Role</a:t>
              </a:r>
            </a:p>
          </p:txBody>
        </p:sp>
      </p:grpSp>
      <p:sp>
        <p:nvSpPr>
          <p:cNvPr id="26" name="Rectangle 25">
            <a:extLst>
              <a:ext uri="{FF2B5EF4-FFF2-40B4-BE49-F238E27FC236}">
                <a16:creationId xmlns:a16="http://schemas.microsoft.com/office/drawing/2014/main" id="{836EF3B1-6E2C-7D3D-14F7-A51761ECC39B}"/>
              </a:ext>
            </a:extLst>
          </p:cNvPr>
          <p:cNvSpPr/>
          <p:nvPr/>
        </p:nvSpPr>
        <p:spPr>
          <a:xfrm>
            <a:off x="271121" y="3742578"/>
            <a:ext cx="324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Value addition at this level</a:t>
            </a:r>
          </a:p>
        </p:txBody>
      </p:sp>
      <p:sp>
        <p:nvSpPr>
          <p:cNvPr id="27" name="Rectangle 26">
            <a:extLst>
              <a:ext uri="{FF2B5EF4-FFF2-40B4-BE49-F238E27FC236}">
                <a16:creationId xmlns:a16="http://schemas.microsoft.com/office/drawing/2014/main" id="{E1FBB4E1-C769-9C01-5607-BFA245D422C4}"/>
              </a:ext>
            </a:extLst>
          </p:cNvPr>
          <p:cNvSpPr/>
          <p:nvPr/>
        </p:nvSpPr>
        <p:spPr>
          <a:xfrm>
            <a:off x="4475998" y="3742578"/>
            <a:ext cx="324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Communication: Show Professionalism from Day One</a:t>
            </a:r>
          </a:p>
        </p:txBody>
      </p:sp>
      <p:sp>
        <p:nvSpPr>
          <p:cNvPr id="28" name="Rectangle 27">
            <a:extLst>
              <a:ext uri="{FF2B5EF4-FFF2-40B4-BE49-F238E27FC236}">
                <a16:creationId xmlns:a16="http://schemas.microsoft.com/office/drawing/2014/main" id="{BCE7BBD9-9B32-9455-FF1B-0FC19C5C534E}"/>
              </a:ext>
            </a:extLst>
          </p:cNvPr>
          <p:cNvSpPr/>
          <p:nvPr/>
        </p:nvSpPr>
        <p:spPr>
          <a:xfrm>
            <a:off x="8680875" y="3749583"/>
            <a:ext cx="324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Extraordinary Teams: Be a collective, reliable teammate</a:t>
            </a:r>
          </a:p>
        </p:txBody>
      </p:sp>
      <p:sp>
        <p:nvSpPr>
          <p:cNvPr id="29" name="Rectangle 28">
            <a:extLst>
              <a:ext uri="{FF2B5EF4-FFF2-40B4-BE49-F238E27FC236}">
                <a16:creationId xmlns:a16="http://schemas.microsoft.com/office/drawing/2014/main" id="{6F5F0BB0-7C68-731F-BCC6-01BA86567EB7}"/>
              </a:ext>
            </a:extLst>
          </p:cNvPr>
          <p:cNvSpPr/>
          <p:nvPr/>
        </p:nvSpPr>
        <p:spPr>
          <a:xfrm>
            <a:off x="271121" y="4370978"/>
            <a:ext cx="3240000" cy="23346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Take full ownership of the case team's overall value creation and project success.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Provide intellectual leadership by framing the client’s business issues creatively &amp; prioritizing what matters most.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Set and enforce high standards of analytical rigor and quality throughout the team’s work.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Tailor communication formats to clearly convey insights &amp; influence customer decision-making.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Codify key learnings &amp; value delivered to strengthen internal knowledge and best practices.</a:t>
            </a:r>
          </a:p>
        </p:txBody>
      </p:sp>
      <p:sp>
        <p:nvSpPr>
          <p:cNvPr id="30" name="Rectangle 29">
            <a:extLst>
              <a:ext uri="{FF2B5EF4-FFF2-40B4-BE49-F238E27FC236}">
                <a16:creationId xmlns:a16="http://schemas.microsoft.com/office/drawing/2014/main" id="{05DEEC4B-F563-2A45-5246-93E9D4D230DE}"/>
              </a:ext>
            </a:extLst>
          </p:cNvPr>
          <p:cNvSpPr/>
          <p:nvPr/>
        </p:nvSpPr>
        <p:spPr>
          <a:xfrm>
            <a:off x="4475998" y="4370978"/>
            <a:ext cx="3240000" cy="2119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Independently craft clear, logically strutted, management-consulting-style presentations that drive action.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Align with clients on project goals, analytical approach, and implications to build shared ownership.</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Establish credibility with senior executives by demonstrating deep understanding and innovative thinking.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Cultivate ongoing customer engagement and identify opportunities for future firm’s involvement.</a:t>
            </a:r>
          </a:p>
        </p:txBody>
      </p:sp>
      <p:sp>
        <p:nvSpPr>
          <p:cNvPr id="31" name="Rectangle 30">
            <a:extLst>
              <a:ext uri="{FF2B5EF4-FFF2-40B4-BE49-F238E27FC236}">
                <a16:creationId xmlns:a16="http://schemas.microsoft.com/office/drawing/2014/main" id="{AF6E6656-50C1-8CDA-327F-CFAE175E282E}"/>
              </a:ext>
            </a:extLst>
          </p:cNvPr>
          <p:cNvSpPr/>
          <p:nvPr/>
        </p:nvSpPr>
        <p:spPr>
          <a:xfrm>
            <a:off x="8680875" y="4370980"/>
            <a:ext cx="3240001" cy="22584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Actively manage team members professional development through skill planning, coaching, and timely feedback.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Balance case goals with individual growth, engagement, and satisfaction.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Proactively engage supervisors with focused questions and timely updates to drive better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Foster a culture of collaboration, enthusiasm, and commitment to team, client, and form success.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Step up for non-client initiatives and contribute positively to overall office morale.</a:t>
            </a:r>
          </a:p>
        </p:txBody>
      </p:sp>
      <p:sp>
        <p:nvSpPr>
          <p:cNvPr id="32" name="Rectangle 31">
            <a:extLst>
              <a:ext uri="{FF2B5EF4-FFF2-40B4-BE49-F238E27FC236}">
                <a16:creationId xmlns:a16="http://schemas.microsoft.com/office/drawing/2014/main" id="{DB3CBCFB-B7EC-AEAA-481F-54B9B78CF928}"/>
              </a:ext>
            </a:extLst>
          </p:cNvPr>
          <p:cNvSpPr/>
          <p:nvPr/>
        </p:nvSpPr>
        <p:spPr>
          <a:xfrm>
            <a:off x="2939142" y="3290101"/>
            <a:ext cx="6313714"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New Manager Role</a:t>
            </a:r>
          </a:p>
        </p:txBody>
      </p:sp>
    </p:spTree>
    <p:extLst>
      <p:ext uri="{BB962C8B-B14F-4D97-AF65-F5344CB8AC3E}">
        <p14:creationId xmlns:p14="http://schemas.microsoft.com/office/powerpoint/2010/main" val="36512492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A043F8-678D-35C4-4C2B-0148505A7CBD}"/>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265ECB0F-26D2-8CFD-F97C-6AAE4940C416}"/>
              </a:ext>
            </a:extLst>
          </p:cNvPr>
          <p:cNvCxnSpPr>
            <a:stCxn id="4" idx="1"/>
            <a:endCxn id="8" idx="3"/>
          </p:cNvCxnSpPr>
          <p:nvPr/>
        </p:nvCxnSpPr>
        <p:spPr>
          <a:xfrm>
            <a:off x="219558" y="951076"/>
            <a:ext cx="11752883" cy="7005"/>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95072957-76F6-D54F-6D2C-3A7778A5E567}"/>
              </a:ext>
            </a:extLst>
          </p:cNvPr>
          <p:cNvSpPr/>
          <p:nvPr/>
        </p:nvSpPr>
        <p:spPr>
          <a:xfrm>
            <a:off x="219558" y="681076"/>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Understand &amp; Analyze the case facts</a:t>
            </a:r>
          </a:p>
        </p:txBody>
      </p:sp>
      <p:sp>
        <p:nvSpPr>
          <p:cNvPr id="5" name="Rectangle 4">
            <a:extLst>
              <a:ext uri="{FF2B5EF4-FFF2-40B4-BE49-F238E27FC236}">
                <a16:creationId xmlns:a16="http://schemas.microsoft.com/office/drawing/2014/main" id="{4D84B4E9-BBFB-B4ED-B245-14A750D8E82C}"/>
              </a:ext>
            </a:extLst>
          </p:cNvPr>
          <p:cNvSpPr/>
          <p:nvPr/>
        </p:nvSpPr>
        <p:spPr>
          <a:xfrm>
            <a:off x="2617779" y="688081"/>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Identify the key issue(s)</a:t>
            </a:r>
          </a:p>
        </p:txBody>
      </p:sp>
      <p:sp>
        <p:nvSpPr>
          <p:cNvPr id="6" name="Rectangle 5">
            <a:extLst>
              <a:ext uri="{FF2B5EF4-FFF2-40B4-BE49-F238E27FC236}">
                <a16:creationId xmlns:a16="http://schemas.microsoft.com/office/drawing/2014/main" id="{6F152724-FAFE-6A94-008A-36DED4992998}"/>
              </a:ext>
            </a:extLst>
          </p:cNvPr>
          <p:cNvSpPr/>
          <p:nvPr/>
        </p:nvSpPr>
        <p:spPr>
          <a:xfrm>
            <a:off x="5016000" y="681076"/>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Outline Realistic Alternatives</a:t>
            </a:r>
          </a:p>
        </p:txBody>
      </p:sp>
      <p:sp>
        <p:nvSpPr>
          <p:cNvPr id="7" name="Rectangle 6">
            <a:extLst>
              <a:ext uri="{FF2B5EF4-FFF2-40B4-BE49-F238E27FC236}">
                <a16:creationId xmlns:a16="http://schemas.microsoft.com/office/drawing/2014/main" id="{8AC89230-A5FB-0C83-2D77-84159D772490}"/>
              </a:ext>
            </a:extLst>
          </p:cNvPr>
          <p:cNvSpPr/>
          <p:nvPr/>
        </p:nvSpPr>
        <p:spPr>
          <a:xfrm>
            <a:off x="7414221" y="681076"/>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Evaluate Each Option</a:t>
            </a:r>
          </a:p>
        </p:txBody>
      </p:sp>
      <p:sp>
        <p:nvSpPr>
          <p:cNvPr id="8" name="Rectangle 7">
            <a:extLst>
              <a:ext uri="{FF2B5EF4-FFF2-40B4-BE49-F238E27FC236}">
                <a16:creationId xmlns:a16="http://schemas.microsoft.com/office/drawing/2014/main" id="{023E0CE3-ABD7-42E5-684E-487BDA1F5EB8}"/>
              </a:ext>
            </a:extLst>
          </p:cNvPr>
          <p:cNvSpPr/>
          <p:nvPr/>
        </p:nvSpPr>
        <p:spPr>
          <a:xfrm>
            <a:off x="9812441" y="688081"/>
            <a:ext cx="21600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Deliver a clear recommendation</a:t>
            </a:r>
          </a:p>
        </p:txBody>
      </p:sp>
      <p:sp>
        <p:nvSpPr>
          <p:cNvPr id="10" name="Rectangle 9">
            <a:extLst>
              <a:ext uri="{FF2B5EF4-FFF2-40B4-BE49-F238E27FC236}">
                <a16:creationId xmlns:a16="http://schemas.microsoft.com/office/drawing/2014/main" id="{A7A4A88A-6CC7-A990-C0BD-6FB89870C22A}"/>
              </a:ext>
            </a:extLst>
          </p:cNvPr>
          <p:cNvSpPr/>
          <p:nvPr/>
        </p:nvSpPr>
        <p:spPr>
          <a:xfrm>
            <a:off x="219558" y="1309476"/>
            <a:ext cx="2160000" cy="14625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Carefully read and re-read the case to grasp all details.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Highlight key facts, interpret charts, and question assumptions.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Treat all facts as true, but assess opinions critically.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Develop thoughtful questions to uncover cores issues.</a:t>
            </a:r>
          </a:p>
        </p:txBody>
      </p:sp>
      <p:sp>
        <p:nvSpPr>
          <p:cNvPr id="11" name="Rectangle 10">
            <a:extLst>
              <a:ext uri="{FF2B5EF4-FFF2-40B4-BE49-F238E27FC236}">
                <a16:creationId xmlns:a16="http://schemas.microsoft.com/office/drawing/2014/main" id="{AD2D28B4-0711-3069-5CDF-0DC3568CF0A8}"/>
              </a:ext>
            </a:extLst>
          </p:cNvPr>
          <p:cNvSpPr/>
          <p:nvPr/>
        </p:nvSpPr>
        <p:spPr>
          <a:xfrm>
            <a:off x="2617779" y="1309475"/>
            <a:ext cx="2160000" cy="11500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the facts to uncover the main challenges.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Go beyond surface-level problems to find root cause.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Consider strategic, operational, and market-related factors.</a:t>
            </a:r>
          </a:p>
        </p:txBody>
      </p:sp>
      <p:sp>
        <p:nvSpPr>
          <p:cNvPr id="12" name="Rectangle 11">
            <a:extLst>
              <a:ext uri="{FF2B5EF4-FFF2-40B4-BE49-F238E27FC236}">
                <a16:creationId xmlns:a16="http://schemas.microsoft.com/office/drawing/2014/main" id="{4476BCE1-B967-32B3-B9AC-4ED19571A682}"/>
              </a:ext>
            </a:extLst>
          </p:cNvPr>
          <p:cNvSpPr/>
          <p:nvPr/>
        </p:nvSpPr>
        <p:spPr>
          <a:xfrm>
            <a:off x="5016000" y="1309477"/>
            <a:ext cx="2160000" cy="11500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Develop context-appropriate, feasible options.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Align ideas with the company’s size, goals, and constraints.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Consider market conditions, customer needs, and competitive pressures.</a:t>
            </a:r>
          </a:p>
        </p:txBody>
      </p:sp>
      <p:sp>
        <p:nvSpPr>
          <p:cNvPr id="13" name="Rectangle 12">
            <a:extLst>
              <a:ext uri="{FF2B5EF4-FFF2-40B4-BE49-F238E27FC236}">
                <a16:creationId xmlns:a16="http://schemas.microsoft.com/office/drawing/2014/main" id="{7DD2AA8C-97F9-57C5-A3E8-B4CD861510EB}"/>
              </a:ext>
            </a:extLst>
          </p:cNvPr>
          <p:cNvSpPr/>
          <p:nvPr/>
        </p:nvSpPr>
        <p:spPr>
          <a:xfrm>
            <a:off x="7414220" y="1309477"/>
            <a:ext cx="2159999" cy="9332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Weigh pros and cons using strategic frameworks.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Acknowledge risks, data gaps, and resource limitations.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consistent criteria to assess implications and trade-offs</a:t>
            </a:r>
          </a:p>
        </p:txBody>
      </p:sp>
      <p:sp>
        <p:nvSpPr>
          <p:cNvPr id="14" name="Rectangle 13">
            <a:extLst>
              <a:ext uri="{FF2B5EF4-FFF2-40B4-BE49-F238E27FC236}">
                <a16:creationId xmlns:a16="http://schemas.microsoft.com/office/drawing/2014/main" id="{BCBADFF2-B518-BA8D-1788-4C934CD789D5}"/>
              </a:ext>
            </a:extLst>
          </p:cNvPr>
          <p:cNvSpPr/>
          <p:nvPr/>
        </p:nvSpPr>
        <p:spPr>
          <a:xfrm>
            <a:off x="9812438" y="1309477"/>
            <a:ext cx="2160003" cy="11500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Present a well justified, realistic course of action.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Demonstrate commercial awareness and logical reasoning.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Be a part to explain how you reached your conclusion</a:t>
            </a:r>
          </a:p>
        </p:txBody>
      </p:sp>
      <p:sp>
        <p:nvSpPr>
          <p:cNvPr id="15" name="Rectangle 14">
            <a:extLst>
              <a:ext uri="{FF2B5EF4-FFF2-40B4-BE49-F238E27FC236}">
                <a16:creationId xmlns:a16="http://schemas.microsoft.com/office/drawing/2014/main" id="{834E351F-AF23-E66E-C6D7-46F6CF5AD360}"/>
              </a:ext>
            </a:extLst>
          </p:cNvPr>
          <p:cNvSpPr/>
          <p:nvPr/>
        </p:nvSpPr>
        <p:spPr>
          <a:xfrm>
            <a:off x="2939143" y="228599"/>
            <a:ext cx="6313714"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5 Step Approach to solve a business case</a:t>
            </a:r>
          </a:p>
        </p:txBody>
      </p:sp>
      <p:sp>
        <p:nvSpPr>
          <p:cNvPr id="2" name="Rectangle 1">
            <a:extLst>
              <a:ext uri="{FF2B5EF4-FFF2-40B4-BE49-F238E27FC236}">
                <a16:creationId xmlns:a16="http://schemas.microsoft.com/office/drawing/2014/main" id="{95B4F35B-2E15-FBCC-49A5-6F90101A5546}"/>
              </a:ext>
            </a:extLst>
          </p:cNvPr>
          <p:cNvSpPr/>
          <p:nvPr/>
        </p:nvSpPr>
        <p:spPr>
          <a:xfrm>
            <a:off x="219558" y="3158999"/>
            <a:ext cx="2160000" cy="238952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BUSINESS CASE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Profitability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Industry Analysis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Marlet entry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Capacity expansion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Merge and acquisition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Investments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Organizational behaviours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32AB0C39-B082-3F46-64F8-5F61BF7A9BE9}"/>
              </a:ext>
            </a:extLst>
          </p:cNvPr>
          <p:cNvSpPr/>
          <p:nvPr/>
        </p:nvSpPr>
        <p:spPr>
          <a:xfrm>
            <a:off x="2617779" y="3158999"/>
            <a:ext cx="2160000" cy="238952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BRAINSTORMING</a:t>
            </a:r>
            <a:endParaRPr kumimoji="0" lang="en-IN"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Define a problem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Build a decision tree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Create a hypothesis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Test a hypothesis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Generate solutions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Implement an idea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3DF75069-4CE7-7A16-C5E8-82D3F41C1914}"/>
              </a:ext>
            </a:extLst>
          </p:cNvPr>
          <p:cNvSpPr/>
          <p:nvPr/>
        </p:nvSpPr>
        <p:spPr>
          <a:xfrm>
            <a:off x="5016000" y="3158999"/>
            <a:ext cx="2160000" cy="238952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ESTIMATION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Clarify the scope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Structure the problem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Create assumptions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Calculation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Sanity check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250840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86B35D-E8C8-A1FC-3467-F578165E44FB}"/>
            </a:ext>
          </a:extLst>
        </p:cNvPr>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F679AA82-67DE-B1E8-8941-9BCC7E22D5C9}"/>
              </a:ext>
            </a:extLst>
          </p:cNvPr>
          <p:cNvSpPr/>
          <p:nvPr/>
        </p:nvSpPr>
        <p:spPr>
          <a:xfrm>
            <a:off x="7069641" y="3395256"/>
            <a:ext cx="3826157" cy="3340020"/>
          </a:xfrm>
          <a:prstGeom prst="roundRect">
            <a:avLst>
              <a:gd name="adj" fmla="val 8022"/>
            </a:avLst>
          </a:prstGeom>
          <a:solidFill>
            <a:schemeClr val="bg1">
              <a:lumMod val="9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828CAA4C-B220-295C-CF48-986618AB5997}"/>
              </a:ext>
            </a:extLst>
          </p:cNvPr>
          <p:cNvSpPr/>
          <p:nvPr/>
        </p:nvSpPr>
        <p:spPr>
          <a:xfrm>
            <a:off x="2939143" y="122724"/>
            <a:ext cx="6313714"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How to succeed in case interviews</a:t>
            </a:r>
          </a:p>
        </p:txBody>
      </p:sp>
      <p:grpSp>
        <p:nvGrpSpPr>
          <p:cNvPr id="20" name="Group 19">
            <a:extLst>
              <a:ext uri="{FF2B5EF4-FFF2-40B4-BE49-F238E27FC236}">
                <a16:creationId xmlns:a16="http://schemas.microsoft.com/office/drawing/2014/main" id="{3FF74006-695B-B4F7-A463-9F152A38F06A}"/>
              </a:ext>
            </a:extLst>
          </p:cNvPr>
          <p:cNvGrpSpPr/>
          <p:nvPr/>
        </p:nvGrpSpPr>
        <p:grpSpPr>
          <a:xfrm>
            <a:off x="512037" y="1289202"/>
            <a:ext cx="11167925" cy="1909983"/>
            <a:chOff x="219558" y="713250"/>
            <a:chExt cx="11167925" cy="1983125"/>
          </a:xfrm>
          <a:solidFill>
            <a:schemeClr val="bg1">
              <a:lumMod val="95000"/>
            </a:schemeClr>
          </a:solidFill>
        </p:grpSpPr>
        <p:sp>
          <p:nvSpPr>
            <p:cNvPr id="2" name="Rectangle 1">
              <a:extLst>
                <a:ext uri="{FF2B5EF4-FFF2-40B4-BE49-F238E27FC236}">
                  <a16:creationId xmlns:a16="http://schemas.microsoft.com/office/drawing/2014/main" id="{DBEF4064-BED8-5DFD-5473-C77981E29BF6}"/>
                </a:ext>
              </a:extLst>
            </p:cNvPr>
            <p:cNvSpPr/>
            <p:nvPr/>
          </p:nvSpPr>
          <p:spPr>
            <a:xfrm>
              <a:off x="219558" y="713251"/>
              <a:ext cx="1620000" cy="19831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Craft your own problem-solving strategy – don’t rely solely on frameworks.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Use tools like porter’s 5 focus, Three C’s, or IVK systems to guide, not dictate.</a:t>
              </a:r>
            </a:p>
          </p:txBody>
        </p:sp>
        <p:sp>
          <p:nvSpPr>
            <p:cNvPr id="3" name="Rectangle 2">
              <a:extLst>
                <a:ext uri="{FF2B5EF4-FFF2-40B4-BE49-F238E27FC236}">
                  <a16:creationId xmlns:a16="http://schemas.microsoft.com/office/drawing/2014/main" id="{D38C909E-ADC7-E487-536E-3A115DFBE654}"/>
                </a:ext>
              </a:extLst>
            </p:cNvPr>
            <p:cNvSpPr/>
            <p:nvPr/>
          </p:nvSpPr>
          <p:spPr>
            <a:xfrm>
              <a:off x="2129143" y="713250"/>
              <a:ext cx="1620000" cy="19831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Show you’re intellectually curious and enjoy the challenge.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If you’re not enjoying case prep, it may be a sign consulting isn’t the right path.</a:t>
              </a:r>
            </a:p>
          </p:txBody>
        </p:sp>
        <p:sp>
          <p:nvSpPr>
            <p:cNvPr id="9" name="Rectangle 8">
              <a:extLst>
                <a:ext uri="{FF2B5EF4-FFF2-40B4-BE49-F238E27FC236}">
                  <a16:creationId xmlns:a16="http://schemas.microsoft.com/office/drawing/2014/main" id="{DAD5FE70-3675-1A47-1514-5958BF69960A}"/>
                </a:ext>
              </a:extLst>
            </p:cNvPr>
            <p:cNvSpPr/>
            <p:nvPr/>
          </p:nvSpPr>
          <p:spPr>
            <a:xfrm>
              <a:off x="4038728" y="713250"/>
              <a:ext cx="1620000" cy="19831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No business degree? No problem-just to do your homework.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Read widely.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The financial times, Bloomberg, Reuters, The Economist.</a:t>
              </a:r>
            </a:p>
          </p:txBody>
        </p:sp>
        <p:sp>
          <p:nvSpPr>
            <p:cNvPr id="16" name="Rectangle 15">
              <a:extLst>
                <a:ext uri="{FF2B5EF4-FFF2-40B4-BE49-F238E27FC236}">
                  <a16:creationId xmlns:a16="http://schemas.microsoft.com/office/drawing/2014/main" id="{12196391-ED21-19C0-F808-5F4F3358BEDB}"/>
                </a:ext>
              </a:extLst>
            </p:cNvPr>
            <p:cNvSpPr/>
            <p:nvPr/>
          </p:nvSpPr>
          <p:spPr>
            <a:xfrm>
              <a:off x="5948313" y="713250"/>
              <a:ext cx="1620000" cy="19831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Interviewers will apply pressure-grace under fine counts.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You’re judged more on how you think than what you know.</a:t>
              </a:r>
            </a:p>
          </p:txBody>
        </p:sp>
        <p:sp>
          <p:nvSpPr>
            <p:cNvPr id="18" name="Rectangle 17">
              <a:extLst>
                <a:ext uri="{FF2B5EF4-FFF2-40B4-BE49-F238E27FC236}">
                  <a16:creationId xmlns:a16="http://schemas.microsoft.com/office/drawing/2014/main" id="{059E7441-2D18-6DF6-768F-61DF97266951}"/>
                </a:ext>
              </a:extLst>
            </p:cNvPr>
            <p:cNvSpPr/>
            <p:nvPr/>
          </p:nvSpPr>
          <p:spPr>
            <a:xfrm>
              <a:off x="7857898" y="713250"/>
              <a:ext cx="1620000" cy="19831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Be genuinely excited about cracking the case.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Ask meaningful questions, like: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“Was this based on real project? What was the outcome?</a:t>
              </a:r>
            </a:p>
          </p:txBody>
        </p:sp>
        <p:sp>
          <p:nvSpPr>
            <p:cNvPr id="19" name="Rectangle 18">
              <a:extLst>
                <a:ext uri="{FF2B5EF4-FFF2-40B4-BE49-F238E27FC236}">
                  <a16:creationId xmlns:a16="http://schemas.microsoft.com/office/drawing/2014/main" id="{7A3977C6-B2BE-893A-EAB5-A485CE8688AB}"/>
                </a:ext>
              </a:extLst>
            </p:cNvPr>
            <p:cNvSpPr/>
            <p:nvPr/>
          </p:nvSpPr>
          <p:spPr>
            <a:xfrm>
              <a:off x="9767483" y="713250"/>
              <a:ext cx="1620000" cy="19831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The top candidates bring more than  frameworks-they bring energy, insights, and real curiosity.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Be that person, and you’re already halfway there.</a:t>
              </a:r>
            </a:p>
          </p:txBody>
        </p:sp>
      </p:grpSp>
      <p:grpSp>
        <p:nvGrpSpPr>
          <p:cNvPr id="21" name="Group 20">
            <a:extLst>
              <a:ext uri="{FF2B5EF4-FFF2-40B4-BE49-F238E27FC236}">
                <a16:creationId xmlns:a16="http://schemas.microsoft.com/office/drawing/2014/main" id="{BECB1F8F-F1BE-8156-2986-4CCAB17DD73B}"/>
              </a:ext>
            </a:extLst>
          </p:cNvPr>
          <p:cNvGrpSpPr/>
          <p:nvPr/>
        </p:nvGrpSpPr>
        <p:grpSpPr>
          <a:xfrm>
            <a:off x="512037" y="590701"/>
            <a:ext cx="11167925" cy="586124"/>
            <a:chOff x="219558" y="713249"/>
            <a:chExt cx="11167925" cy="1896428"/>
          </a:xfrm>
          <a:solidFill>
            <a:srgbClr val="0070C0"/>
          </a:solidFill>
        </p:grpSpPr>
        <p:sp>
          <p:nvSpPr>
            <p:cNvPr id="22" name="Rectangle 21">
              <a:extLst>
                <a:ext uri="{FF2B5EF4-FFF2-40B4-BE49-F238E27FC236}">
                  <a16:creationId xmlns:a16="http://schemas.microsoft.com/office/drawing/2014/main" id="{B1361173-66BF-B26C-75B8-A3C6FA07DE74}"/>
                </a:ext>
              </a:extLst>
            </p:cNvPr>
            <p:cNvSpPr/>
            <p:nvPr/>
          </p:nvSpPr>
          <p:spPr>
            <a:xfrm>
              <a:off x="219558" y="713249"/>
              <a:ext cx="1620000" cy="189642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Tailor your approach</a:t>
              </a:r>
            </a:p>
          </p:txBody>
        </p:sp>
        <p:sp>
          <p:nvSpPr>
            <p:cNvPr id="23" name="Rectangle 22">
              <a:extLst>
                <a:ext uri="{FF2B5EF4-FFF2-40B4-BE49-F238E27FC236}">
                  <a16:creationId xmlns:a16="http://schemas.microsoft.com/office/drawing/2014/main" id="{3D1E242C-DEF9-969E-295C-0A456D7F28F6}"/>
                </a:ext>
              </a:extLst>
            </p:cNvPr>
            <p:cNvSpPr/>
            <p:nvPr/>
          </p:nvSpPr>
          <p:spPr>
            <a:xfrm>
              <a:off x="2129143" y="713249"/>
              <a:ext cx="1620000" cy="189642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Demonstrate Curiosity</a:t>
              </a:r>
            </a:p>
          </p:txBody>
        </p:sp>
        <p:sp>
          <p:nvSpPr>
            <p:cNvPr id="24" name="Rectangle 23">
              <a:extLst>
                <a:ext uri="{FF2B5EF4-FFF2-40B4-BE49-F238E27FC236}">
                  <a16:creationId xmlns:a16="http://schemas.microsoft.com/office/drawing/2014/main" id="{2CF0C26E-7F04-BEA9-0FFF-7FB206FE5B54}"/>
                </a:ext>
              </a:extLst>
            </p:cNvPr>
            <p:cNvSpPr/>
            <p:nvPr/>
          </p:nvSpPr>
          <p:spPr>
            <a:xfrm>
              <a:off x="4038728" y="713249"/>
              <a:ext cx="1620000" cy="189642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Show Business Acumen</a:t>
              </a:r>
            </a:p>
          </p:txBody>
        </p:sp>
        <p:sp>
          <p:nvSpPr>
            <p:cNvPr id="25" name="Rectangle 24">
              <a:extLst>
                <a:ext uri="{FF2B5EF4-FFF2-40B4-BE49-F238E27FC236}">
                  <a16:creationId xmlns:a16="http://schemas.microsoft.com/office/drawing/2014/main" id="{04629296-10B6-BC93-6A00-87EF21494DBB}"/>
                </a:ext>
              </a:extLst>
            </p:cNvPr>
            <p:cNvSpPr/>
            <p:nvPr/>
          </p:nvSpPr>
          <p:spPr>
            <a:xfrm>
              <a:off x="5948313" y="713249"/>
              <a:ext cx="1620000" cy="189642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Stay calm under pressure</a:t>
              </a:r>
            </a:p>
          </p:txBody>
        </p:sp>
        <p:sp>
          <p:nvSpPr>
            <p:cNvPr id="26" name="Rectangle 25">
              <a:extLst>
                <a:ext uri="{FF2B5EF4-FFF2-40B4-BE49-F238E27FC236}">
                  <a16:creationId xmlns:a16="http://schemas.microsoft.com/office/drawing/2014/main" id="{66C2949A-0DE9-8430-288B-982582545BDE}"/>
                </a:ext>
              </a:extLst>
            </p:cNvPr>
            <p:cNvSpPr/>
            <p:nvPr/>
          </p:nvSpPr>
          <p:spPr>
            <a:xfrm>
              <a:off x="7857898" y="713249"/>
              <a:ext cx="1620000" cy="189642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Passion for problem solving</a:t>
              </a:r>
            </a:p>
          </p:txBody>
        </p:sp>
        <p:sp>
          <p:nvSpPr>
            <p:cNvPr id="27" name="Rectangle 26">
              <a:extLst>
                <a:ext uri="{FF2B5EF4-FFF2-40B4-BE49-F238E27FC236}">
                  <a16:creationId xmlns:a16="http://schemas.microsoft.com/office/drawing/2014/main" id="{1FFCE7E4-47D2-B056-E4F0-050EF28A413A}"/>
                </a:ext>
              </a:extLst>
            </p:cNvPr>
            <p:cNvSpPr/>
            <p:nvPr/>
          </p:nvSpPr>
          <p:spPr>
            <a:xfrm>
              <a:off x="9767483" y="713249"/>
              <a:ext cx="1620000" cy="189642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Final       Thought</a:t>
              </a:r>
            </a:p>
          </p:txBody>
        </p:sp>
      </p:grpSp>
      <p:sp>
        <p:nvSpPr>
          <p:cNvPr id="4" name="Rectangle 3">
            <a:extLst>
              <a:ext uri="{FF2B5EF4-FFF2-40B4-BE49-F238E27FC236}">
                <a16:creationId xmlns:a16="http://schemas.microsoft.com/office/drawing/2014/main" id="{7FA8A981-BA8D-EC55-6416-5ECD1553A000}"/>
              </a:ext>
            </a:extLst>
          </p:cNvPr>
          <p:cNvSpPr/>
          <p:nvPr/>
        </p:nvSpPr>
        <p:spPr>
          <a:xfrm>
            <a:off x="512034" y="3398342"/>
            <a:ext cx="5560165"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Understanding Competitive Strategy</a:t>
            </a:r>
          </a:p>
        </p:txBody>
      </p:sp>
      <p:sp>
        <p:nvSpPr>
          <p:cNvPr id="5" name="Rectangle 4">
            <a:extLst>
              <a:ext uri="{FF2B5EF4-FFF2-40B4-BE49-F238E27FC236}">
                <a16:creationId xmlns:a16="http://schemas.microsoft.com/office/drawing/2014/main" id="{0DB9B003-1236-8C01-9A7F-29DB39D3FA21}"/>
              </a:ext>
            </a:extLst>
          </p:cNvPr>
          <p:cNvSpPr/>
          <p:nvPr/>
        </p:nvSpPr>
        <p:spPr>
          <a:xfrm>
            <a:off x="512035" y="3864493"/>
            <a:ext cx="27252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Two foundational Questions drive strategy</a:t>
            </a:r>
            <a:endParaRPr kumimoji="0" lang="en-IN" sz="12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FDD84BAD-262A-63E1-DB64-1FEE0B72603F}"/>
              </a:ext>
            </a:extLst>
          </p:cNvPr>
          <p:cNvSpPr/>
          <p:nvPr/>
        </p:nvSpPr>
        <p:spPr>
          <a:xfrm>
            <a:off x="3346999" y="3864493"/>
            <a:ext cx="27252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5 forces framework shapes industry profitability</a:t>
            </a:r>
          </a:p>
        </p:txBody>
      </p:sp>
      <p:sp>
        <p:nvSpPr>
          <p:cNvPr id="7" name="Rectangle 6">
            <a:extLst>
              <a:ext uri="{FF2B5EF4-FFF2-40B4-BE49-F238E27FC236}">
                <a16:creationId xmlns:a16="http://schemas.microsoft.com/office/drawing/2014/main" id="{E6CF5082-2AE3-29D6-1ABB-E3C1ACF19C7B}"/>
              </a:ext>
            </a:extLst>
          </p:cNvPr>
          <p:cNvSpPr/>
          <p:nvPr/>
        </p:nvSpPr>
        <p:spPr>
          <a:xfrm>
            <a:off x="512035" y="5795174"/>
            <a:ext cx="997443" cy="81239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Industry Examples</a:t>
            </a:r>
          </a:p>
        </p:txBody>
      </p:sp>
      <p:sp>
        <p:nvSpPr>
          <p:cNvPr id="8" name="Rectangle 7">
            <a:extLst>
              <a:ext uri="{FF2B5EF4-FFF2-40B4-BE49-F238E27FC236}">
                <a16:creationId xmlns:a16="http://schemas.microsoft.com/office/drawing/2014/main" id="{FE6E10CD-EA7D-8642-87D6-A92B08DCFB36}"/>
              </a:ext>
            </a:extLst>
          </p:cNvPr>
          <p:cNvSpPr/>
          <p:nvPr/>
        </p:nvSpPr>
        <p:spPr>
          <a:xfrm>
            <a:off x="512036" y="4512652"/>
            <a:ext cx="2725200" cy="1175184"/>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How attractive is the industry you compete in?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What is your position within that industry?</a:t>
            </a:r>
          </a:p>
        </p:txBody>
      </p:sp>
      <p:sp>
        <p:nvSpPr>
          <p:cNvPr id="10" name="Rectangle 9">
            <a:extLst>
              <a:ext uri="{FF2B5EF4-FFF2-40B4-BE49-F238E27FC236}">
                <a16:creationId xmlns:a16="http://schemas.microsoft.com/office/drawing/2014/main" id="{AF5415CE-A4EB-EBC5-DC41-A10309F8D58C}"/>
              </a:ext>
            </a:extLst>
          </p:cNvPr>
          <p:cNvSpPr/>
          <p:nvPr/>
        </p:nvSpPr>
        <p:spPr>
          <a:xfrm>
            <a:off x="3347000" y="4512651"/>
            <a:ext cx="2726544" cy="117518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Rivalry among existing competitors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Threat of new entrants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Bargaining power of buyers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Bargaining power of suppliers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Threat of substitutes</a:t>
            </a:r>
          </a:p>
        </p:txBody>
      </p:sp>
      <p:sp>
        <p:nvSpPr>
          <p:cNvPr id="11" name="Rectangle 10">
            <a:extLst>
              <a:ext uri="{FF2B5EF4-FFF2-40B4-BE49-F238E27FC236}">
                <a16:creationId xmlns:a16="http://schemas.microsoft.com/office/drawing/2014/main" id="{673DD16A-FA4A-0B06-7FD0-24FC3BF5512D}"/>
              </a:ext>
            </a:extLst>
          </p:cNvPr>
          <p:cNvSpPr/>
          <p:nvPr/>
        </p:nvSpPr>
        <p:spPr>
          <a:xfrm>
            <a:off x="1509478" y="5795173"/>
            <a:ext cx="4562721" cy="81239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Pharmaceuticals: </a:t>
            </a: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 5 star industry with high barriers, low price sensitivity, and minimal substitutes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Airlines:</a:t>
            </a:r>
            <a:r>
              <a:rPr kumimoji="0" lang="en-IN" sz="12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Post-deregulation, a low profit industry marked by intensive rivalry and price sensitivity</a:t>
            </a:r>
          </a:p>
        </p:txBody>
      </p:sp>
      <p:grpSp>
        <p:nvGrpSpPr>
          <p:cNvPr id="37" name="Group 36">
            <a:extLst>
              <a:ext uri="{FF2B5EF4-FFF2-40B4-BE49-F238E27FC236}">
                <a16:creationId xmlns:a16="http://schemas.microsoft.com/office/drawing/2014/main" id="{F8A8392A-7909-B726-96BE-4038D66AE39D}"/>
              </a:ext>
            </a:extLst>
          </p:cNvPr>
          <p:cNvGrpSpPr/>
          <p:nvPr/>
        </p:nvGrpSpPr>
        <p:grpSpPr>
          <a:xfrm>
            <a:off x="7247298" y="3445098"/>
            <a:ext cx="3494572" cy="3240336"/>
            <a:chOff x="7427065" y="3478239"/>
            <a:chExt cx="3494572" cy="3240336"/>
          </a:xfrm>
        </p:grpSpPr>
        <p:sp>
          <p:nvSpPr>
            <p:cNvPr id="12" name="Rectangle: Rounded Corners 11">
              <a:extLst>
                <a:ext uri="{FF2B5EF4-FFF2-40B4-BE49-F238E27FC236}">
                  <a16:creationId xmlns:a16="http://schemas.microsoft.com/office/drawing/2014/main" id="{1450F52F-6199-5ECB-64EA-A666FAFAAA41}"/>
                </a:ext>
              </a:extLst>
            </p:cNvPr>
            <p:cNvSpPr/>
            <p:nvPr/>
          </p:nvSpPr>
          <p:spPr>
            <a:xfrm>
              <a:off x="8660702" y="4709138"/>
              <a:ext cx="1027298" cy="77895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Existing Industry Rivalry</a:t>
              </a:r>
            </a:p>
          </p:txBody>
        </p:sp>
        <p:sp>
          <p:nvSpPr>
            <p:cNvPr id="13" name="Arrow: Pentagon 12">
              <a:extLst>
                <a:ext uri="{FF2B5EF4-FFF2-40B4-BE49-F238E27FC236}">
                  <a16:creationId xmlns:a16="http://schemas.microsoft.com/office/drawing/2014/main" id="{1003AC6E-BFF9-4278-32BF-19080515A922}"/>
                </a:ext>
              </a:extLst>
            </p:cNvPr>
            <p:cNvSpPr/>
            <p:nvPr/>
          </p:nvSpPr>
          <p:spPr>
            <a:xfrm>
              <a:off x="7427065" y="4709138"/>
              <a:ext cx="1033200" cy="778952"/>
            </a:xfrm>
            <a:prstGeom prst="homePlate">
              <a:avLst>
                <a:gd name="adj" fmla="val 48995"/>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Threat of new entrants</a:t>
              </a:r>
            </a:p>
          </p:txBody>
        </p:sp>
        <p:grpSp>
          <p:nvGrpSpPr>
            <p:cNvPr id="31" name="Group 30">
              <a:extLst>
                <a:ext uri="{FF2B5EF4-FFF2-40B4-BE49-F238E27FC236}">
                  <a16:creationId xmlns:a16="http://schemas.microsoft.com/office/drawing/2014/main" id="{E4833788-DBC5-896C-B9C7-2CAF58967127}"/>
                </a:ext>
              </a:extLst>
            </p:cNvPr>
            <p:cNvGrpSpPr/>
            <p:nvPr/>
          </p:nvGrpSpPr>
          <p:grpSpPr>
            <a:xfrm>
              <a:off x="9888437" y="4709138"/>
              <a:ext cx="1033200" cy="778952"/>
              <a:chOff x="10646762" y="4710767"/>
              <a:chExt cx="1033200" cy="778952"/>
            </a:xfrm>
          </p:grpSpPr>
          <p:sp>
            <p:nvSpPr>
              <p:cNvPr id="14" name="Arrow: Pentagon 13">
                <a:extLst>
                  <a:ext uri="{FF2B5EF4-FFF2-40B4-BE49-F238E27FC236}">
                    <a16:creationId xmlns:a16="http://schemas.microsoft.com/office/drawing/2014/main" id="{0665AEC4-7188-8DFE-369E-E31DD6CDC74C}"/>
                  </a:ext>
                </a:extLst>
              </p:cNvPr>
              <p:cNvSpPr/>
              <p:nvPr/>
            </p:nvSpPr>
            <p:spPr>
              <a:xfrm rot="10800000">
                <a:off x="10646762" y="4710767"/>
                <a:ext cx="1033200" cy="778952"/>
              </a:xfrm>
              <a:prstGeom prst="homePlate">
                <a:avLst>
                  <a:gd name="adj" fmla="val 48995"/>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CFC99C9C-94E6-3A8F-3F8E-50ABF22436CC}"/>
                  </a:ext>
                </a:extLst>
              </p:cNvPr>
              <p:cNvSpPr/>
              <p:nvPr/>
            </p:nvSpPr>
            <p:spPr>
              <a:xfrm>
                <a:off x="10922000" y="4830243"/>
                <a:ext cx="757962"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Threat of </a:t>
                </a:r>
                <a:r>
                  <a:rPr kumimoji="0" lang="en-IN" sz="9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substitute</a:t>
                </a:r>
                <a:r>
                  <a:rPr kumimoji="0" lang="en-IN" sz="1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products</a:t>
                </a:r>
              </a:p>
            </p:txBody>
          </p:sp>
        </p:grpSp>
        <p:grpSp>
          <p:nvGrpSpPr>
            <p:cNvPr id="32" name="Group 31">
              <a:extLst>
                <a:ext uri="{FF2B5EF4-FFF2-40B4-BE49-F238E27FC236}">
                  <a16:creationId xmlns:a16="http://schemas.microsoft.com/office/drawing/2014/main" id="{A44305AA-34A7-07D9-C747-B15C1D6E12C8}"/>
                </a:ext>
              </a:extLst>
            </p:cNvPr>
            <p:cNvGrpSpPr/>
            <p:nvPr/>
          </p:nvGrpSpPr>
          <p:grpSpPr>
            <a:xfrm>
              <a:off x="8784202" y="3478239"/>
              <a:ext cx="780297" cy="1034412"/>
              <a:chOff x="8783530" y="3562348"/>
              <a:chExt cx="780297" cy="1034412"/>
            </a:xfrm>
          </p:grpSpPr>
          <p:sp>
            <p:nvSpPr>
              <p:cNvPr id="28" name="Arrow: Pentagon 27">
                <a:extLst>
                  <a:ext uri="{FF2B5EF4-FFF2-40B4-BE49-F238E27FC236}">
                    <a16:creationId xmlns:a16="http://schemas.microsoft.com/office/drawing/2014/main" id="{D92D9060-86DA-E4AA-D5A9-EA960967A347}"/>
                  </a:ext>
                </a:extLst>
              </p:cNvPr>
              <p:cNvSpPr/>
              <p:nvPr/>
            </p:nvSpPr>
            <p:spPr>
              <a:xfrm rot="5400000">
                <a:off x="8657145" y="3690079"/>
                <a:ext cx="1034411" cy="778952"/>
              </a:xfrm>
              <a:prstGeom prst="homePlate">
                <a:avLst>
                  <a:gd name="adj" fmla="val 48995"/>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30" name="Rectangle 29">
                <a:extLst>
                  <a:ext uri="{FF2B5EF4-FFF2-40B4-BE49-F238E27FC236}">
                    <a16:creationId xmlns:a16="http://schemas.microsoft.com/office/drawing/2014/main" id="{EDC3235B-5D99-93D9-5975-3246DC614BD7}"/>
                  </a:ext>
                </a:extLst>
              </p:cNvPr>
              <p:cNvSpPr/>
              <p:nvPr/>
            </p:nvSpPr>
            <p:spPr>
              <a:xfrm>
                <a:off x="8783530" y="3562348"/>
                <a:ext cx="778952" cy="64135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Bargaining power of suppliers</a:t>
                </a:r>
              </a:p>
            </p:txBody>
          </p:sp>
        </p:grpSp>
        <p:grpSp>
          <p:nvGrpSpPr>
            <p:cNvPr id="36" name="Group 35">
              <a:extLst>
                <a:ext uri="{FF2B5EF4-FFF2-40B4-BE49-F238E27FC236}">
                  <a16:creationId xmlns:a16="http://schemas.microsoft.com/office/drawing/2014/main" id="{A7294284-7F75-0109-903C-39857B04AFC6}"/>
                </a:ext>
              </a:extLst>
            </p:cNvPr>
            <p:cNvGrpSpPr/>
            <p:nvPr/>
          </p:nvGrpSpPr>
          <p:grpSpPr>
            <a:xfrm>
              <a:off x="8784202" y="5684162"/>
              <a:ext cx="780296" cy="1034413"/>
              <a:chOff x="8862709" y="5682376"/>
              <a:chExt cx="780296" cy="1034413"/>
            </a:xfrm>
          </p:grpSpPr>
          <p:sp>
            <p:nvSpPr>
              <p:cNvPr id="34" name="Arrow: Pentagon 33">
                <a:extLst>
                  <a:ext uri="{FF2B5EF4-FFF2-40B4-BE49-F238E27FC236}">
                    <a16:creationId xmlns:a16="http://schemas.microsoft.com/office/drawing/2014/main" id="{CFF1971E-96B0-7D81-806C-488E7D1A8F61}"/>
                  </a:ext>
                </a:extLst>
              </p:cNvPr>
              <p:cNvSpPr/>
              <p:nvPr/>
            </p:nvSpPr>
            <p:spPr>
              <a:xfrm rot="16200000">
                <a:off x="8734979" y="5810106"/>
                <a:ext cx="1034411" cy="778952"/>
              </a:xfrm>
              <a:prstGeom prst="homePlate">
                <a:avLst>
                  <a:gd name="adj" fmla="val 48995"/>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35" name="Rectangle 34">
                <a:extLst>
                  <a:ext uri="{FF2B5EF4-FFF2-40B4-BE49-F238E27FC236}">
                    <a16:creationId xmlns:a16="http://schemas.microsoft.com/office/drawing/2014/main" id="{56279061-E2D9-7427-9093-5A52BF787CFC}"/>
                  </a:ext>
                </a:extLst>
              </p:cNvPr>
              <p:cNvSpPr/>
              <p:nvPr/>
            </p:nvSpPr>
            <p:spPr>
              <a:xfrm rot="10800000" flipV="1">
                <a:off x="8864053" y="6075438"/>
                <a:ext cx="778952" cy="64135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Bargaining power of Buyers</a:t>
                </a:r>
              </a:p>
            </p:txBody>
          </p:sp>
        </p:grpSp>
      </p:grpSp>
    </p:spTree>
    <p:extLst>
      <p:ext uri="{BB962C8B-B14F-4D97-AF65-F5344CB8AC3E}">
        <p14:creationId xmlns:p14="http://schemas.microsoft.com/office/powerpoint/2010/main" val="19983994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672E418-1BB1-FC43-F43F-157E39B2D383}"/>
              </a:ext>
            </a:extLst>
          </p:cNvPr>
          <p:cNvGrpSpPr/>
          <p:nvPr/>
        </p:nvGrpSpPr>
        <p:grpSpPr>
          <a:xfrm>
            <a:off x="480281" y="647569"/>
            <a:ext cx="11231437" cy="2536309"/>
            <a:chOff x="280681" y="548416"/>
            <a:chExt cx="11231437" cy="2536309"/>
          </a:xfrm>
        </p:grpSpPr>
        <p:sp>
          <p:nvSpPr>
            <p:cNvPr id="4" name="Rectangle 3">
              <a:extLst>
                <a:ext uri="{FF2B5EF4-FFF2-40B4-BE49-F238E27FC236}">
                  <a16:creationId xmlns:a16="http://schemas.microsoft.com/office/drawing/2014/main" id="{59405401-F928-C9F3-9EF9-D64C0D194F44}"/>
                </a:ext>
              </a:extLst>
            </p:cNvPr>
            <p:cNvSpPr/>
            <p:nvPr/>
          </p:nvSpPr>
          <p:spPr>
            <a:xfrm>
              <a:off x="280681" y="548416"/>
              <a:ext cx="27252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Step 1: Define the Market</a:t>
              </a:r>
              <a:endParaRPr kumimoji="0" lang="en-I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Rectangle 4">
              <a:extLst>
                <a:ext uri="{FF2B5EF4-FFF2-40B4-BE49-F238E27FC236}">
                  <a16:creationId xmlns:a16="http://schemas.microsoft.com/office/drawing/2014/main" id="{7A0C7F04-1439-420E-34A0-3844534743E0}"/>
                </a:ext>
              </a:extLst>
            </p:cNvPr>
            <p:cNvSpPr/>
            <p:nvPr/>
          </p:nvSpPr>
          <p:spPr>
            <a:xfrm>
              <a:off x="3115645" y="548416"/>
              <a:ext cx="27252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Step 2: Identify Size and Growth</a:t>
              </a:r>
            </a:p>
          </p:txBody>
        </p:sp>
        <p:sp>
          <p:nvSpPr>
            <p:cNvPr id="6" name="Rectangle 5">
              <a:extLst>
                <a:ext uri="{FF2B5EF4-FFF2-40B4-BE49-F238E27FC236}">
                  <a16:creationId xmlns:a16="http://schemas.microsoft.com/office/drawing/2014/main" id="{3D6162E9-83FF-F72B-881E-68227B08945E}"/>
                </a:ext>
              </a:extLst>
            </p:cNvPr>
            <p:cNvSpPr/>
            <p:nvPr/>
          </p:nvSpPr>
          <p:spPr>
            <a:xfrm>
              <a:off x="280682" y="1196575"/>
              <a:ext cx="2725200" cy="18881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market/industry are we looking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Are we being too parochial?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we need to change our focus?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we need to be more creative in our definition of the market?</a:t>
              </a:r>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DD5E298F-BD64-D817-911A-31DAAA652BD3}"/>
                </a:ext>
              </a:extLst>
            </p:cNvPr>
            <p:cNvSpPr/>
            <p:nvPr/>
          </p:nvSpPr>
          <p:spPr>
            <a:xfrm>
              <a:off x="3115646" y="1196574"/>
              <a:ext cx="2726544" cy="18881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is the size / growth?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the market big enough?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growth fast enough?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we need to look elsewhere for growth potential?</a:t>
              </a:r>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A4E095E-E8BD-30F6-5868-AC3E647C6076}"/>
                </a:ext>
              </a:extLst>
            </p:cNvPr>
            <p:cNvSpPr/>
            <p:nvPr/>
          </p:nvSpPr>
          <p:spPr>
            <a:xfrm>
              <a:off x="5950609" y="548416"/>
              <a:ext cx="27252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Step 3: Determine Attractiveness</a:t>
              </a:r>
              <a:endParaRPr kumimoji="0" lang="en-I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1FC000F0-5236-1CCE-3423-BD90EACEFAD2}"/>
                </a:ext>
              </a:extLst>
            </p:cNvPr>
            <p:cNvSpPr/>
            <p:nvPr/>
          </p:nvSpPr>
          <p:spPr>
            <a:xfrm>
              <a:off x="8785573" y="548416"/>
              <a:ext cx="2725200" cy="54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Step 4: Analyse Trends</a:t>
              </a:r>
            </a:p>
          </p:txBody>
        </p:sp>
        <p:sp>
          <p:nvSpPr>
            <p:cNvPr id="10" name="Rectangle 9">
              <a:extLst>
                <a:ext uri="{FF2B5EF4-FFF2-40B4-BE49-F238E27FC236}">
                  <a16:creationId xmlns:a16="http://schemas.microsoft.com/office/drawing/2014/main" id="{4CFF2E31-AA61-738D-5F40-9738AD0EDF05}"/>
                </a:ext>
              </a:extLst>
            </p:cNvPr>
            <p:cNvSpPr/>
            <p:nvPr/>
          </p:nvSpPr>
          <p:spPr>
            <a:xfrm>
              <a:off x="5950610" y="1196574"/>
              <a:ext cx="2725200" cy="1888149"/>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this the market for me?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competitive is the market?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is the threat of entry/substitution?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easy is it to create competitive advantage?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well am I positioned compared to competitors?</a:t>
              </a:r>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2005C506-E379-6657-72E6-F730D18A086E}"/>
                </a:ext>
              </a:extLst>
            </p:cNvPr>
            <p:cNvSpPr/>
            <p:nvPr/>
          </p:nvSpPr>
          <p:spPr>
            <a:xfrm>
              <a:off x="8785574" y="1196574"/>
              <a:ext cx="2726544" cy="1888149"/>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What’s going 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Are there broader trends we should be aware of?</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impact is technology having on the market?</a:t>
              </a:r>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29" name="Rectangle 28">
            <a:extLst>
              <a:ext uri="{FF2B5EF4-FFF2-40B4-BE49-F238E27FC236}">
                <a16:creationId xmlns:a16="http://schemas.microsoft.com/office/drawing/2014/main" id="{37FE3299-A0D0-E367-EC0F-819F47D3EC38}"/>
              </a:ext>
            </a:extLst>
          </p:cNvPr>
          <p:cNvSpPr/>
          <p:nvPr/>
        </p:nvSpPr>
        <p:spPr>
          <a:xfrm>
            <a:off x="3425008" y="181420"/>
            <a:ext cx="5560165"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Mastering Industry and Market Analysis</a:t>
            </a:r>
          </a:p>
        </p:txBody>
      </p:sp>
      <p:sp>
        <p:nvSpPr>
          <p:cNvPr id="17" name="Rectangle 16">
            <a:extLst>
              <a:ext uri="{FF2B5EF4-FFF2-40B4-BE49-F238E27FC236}">
                <a16:creationId xmlns:a16="http://schemas.microsoft.com/office/drawing/2014/main" id="{166AB070-4384-2E99-8F6F-47C3E13E67CE}"/>
              </a:ext>
            </a:extLst>
          </p:cNvPr>
          <p:cNvSpPr/>
          <p:nvPr/>
        </p:nvSpPr>
        <p:spPr>
          <a:xfrm>
            <a:off x="3425007" y="3338140"/>
            <a:ext cx="5560165"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Strategic Differentiation</a:t>
            </a:r>
          </a:p>
        </p:txBody>
      </p:sp>
      <p:graphicFrame>
        <p:nvGraphicFramePr>
          <p:cNvPr id="18" name="Table 17">
            <a:extLst>
              <a:ext uri="{FF2B5EF4-FFF2-40B4-BE49-F238E27FC236}">
                <a16:creationId xmlns:a16="http://schemas.microsoft.com/office/drawing/2014/main" id="{9243EEC8-6E0A-E9EE-7D78-D494FD57109F}"/>
              </a:ext>
            </a:extLst>
          </p:cNvPr>
          <p:cNvGraphicFramePr>
            <a:graphicFrameLocks noGrp="1"/>
          </p:cNvGraphicFramePr>
          <p:nvPr>
            <p:extLst>
              <p:ext uri="{D42A27DB-BD31-4B8C-83A1-F6EECF244321}">
                <p14:modId xmlns:p14="http://schemas.microsoft.com/office/powerpoint/2010/main" val="759031914"/>
              </p:ext>
            </p:extLst>
          </p:nvPr>
        </p:nvGraphicFramePr>
        <p:xfrm>
          <a:off x="480281" y="3756752"/>
          <a:ext cx="11230092" cy="2807459"/>
        </p:xfrm>
        <a:graphic>
          <a:graphicData uri="http://schemas.openxmlformats.org/drawingml/2006/table">
            <a:tbl>
              <a:tblPr/>
              <a:tblGrid>
                <a:gridCol w="2807523">
                  <a:extLst>
                    <a:ext uri="{9D8B030D-6E8A-4147-A177-3AD203B41FA5}">
                      <a16:colId xmlns:a16="http://schemas.microsoft.com/office/drawing/2014/main" val="4092962662"/>
                    </a:ext>
                  </a:extLst>
                </a:gridCol>
                <a:gridCol w="2807523">
                  <a:extLst>
                    <a:ext uri="{9D8B030D-6E8A-4147-A177-3AD203B41FA5}">
                      <a16:colId xmlns:a16="http://schemas.microsoft.com/office/drawing/2014/main" val="2804633250"/>
                    </a:ext>
                  </a:extLst>
                </a:gridCol>
                <a:gridCol w="2807523">
                  <a:extLst>
                    <a:ext uri="{9D8B030D-6E8A-4147-A177-3AD203B41FA5}">
                      <a16:colId xmlns:a16="http://schemas.microsoft.com/office/drawing/2014/main" val="2190910930"/>
                    </a:ext>
                  </a:extLst>
                </a:gridCol>
                <a:gridCol w="2807523">
                  <a:extLst>
                    <a:ext uri="{9D8B030D-6E8A-4147-A177-3AD203B41FA5}">
                      <a16:colId xmlns:a16="http://schemas.microsoft.com/office/drawing/2014/main" val="1976836470"/>
                    </a:ext>
                  </a:extLst>
                </a:gridCol>
              </a:tblGrid>
              <a:tr h="41407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FORCES</a:t>
                      </a:r>
                      <a:endParaRPr lang="en-IN" sz="1200" dirty="0">
                        <a:solidFill>
                          <a:schemeClr val="bg1"/>
                        </a:solidFill>
                        <a:latin typeface="Segoe UI" panose="020B0502040204020203" pitchFamily="34" charset="0"/>
                        <a:cs typeface="Segoe UI" panose="020B0502040204020203" pitchFamily="34" charset="0"/>
                      </a:endParaRP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COST LEADERSHIP</a:t>
                      </a:r>
                      <a:endParaRPr lang="en-IN" sz="1200" dirty="0">
                        <a:solidFill>
                          <a:schemeClr val="bg1"/>
                        </a:solidFill>
                        <a:latin typeface="Segoe UI" panose="020B0502040204020203" pitchFamily="34" charset="0"/>
                        <a:cs typeface="Segoe UI" panose="020B0502040204020203" pitchFamily="34" charset="0"/>
                      </a:endParaRP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DIFFERENTIATION</a:t>
                      </a:r>
                      <a:endParaRPr lang="en-IN" sz="1200" dirty="0">
                        <a:solidFill>
                          <a:schemeClr val="bg1"/>
                        </a:solidFill>
                        <a:latin typeface="Segoe UI" panose="020B0502040204020203" pitchFamily="34" charset="0"/>
                        <a:cs typeface="Segoe UI" panose="020B0502040204020203" pitchFamily="34" charset="0"/>
                      </a:endParaRP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FOCUS</a:t>
                      </a:r>
                      <a:endParaRPr lang="en-IN" sz="1200" dirty="0">
                        <a:solidFill>
                          <a:schemeClr val="bg1"/>
                        </a:solidFill>
                        <a:latin typeface="Segoe UI" panose="020B0502040204020203" pitchFamily="34" charset="0"/>
                        <a:cs typeface="Segoe UI" panose="020B0502040204020203" pitchFamily="34" charset="0"/>
                      </a:endParaRP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954135010"/>
                  </a:ext>
                </a:extLst>
              </a:tr>
              <a:tr h="218943">
                <a:tc>
                  <a:txBody>
                    <a:bodyPr/>
                    <a:lstStyle/>
                    <a:p>
                      <a:pPr>
                        <a:buNone/>
                      </a:pPr>
                      <a:r>
                        <a:rPr lang="en-IN" sz="1200" b="1">
                          <a:solidFill>
                            <a:schemeClr val="bg1"/>
                          </a:solidFill>
                          <a:latin typeface="Segoe UI" panose="020B0502040204020203" pitchFamily="34" charset="0"/>
                          <a:cs typeface="Segoe UI" panose="020B0502040204020203" pitchFamily="34" charset="0"/>
                        </a:rPr>
                        <a:t>Threat of New Entrants</a:t>
                      </a:r>
                      <a:endParaRPr lang="en-IN" sz="1200">
                        <a:solidFill>
                          <a:schemeClr val="bg1"/>
                        </a:solidFill>
                        <a:latin typeface="Segoe UI" panose="020B0502040204020203" pitchFamily="34" charset="0"/>
                        <a:cs typeface="Segoe UI" panose="020B0502040204020203" pitchFamily="34" charset="0"/>
                      </a:endParaRP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Use cost advantages to deter new entrants</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Create unique products to increase entry barriers</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Serve niche markets with specialized knowledge</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74668454"/>
                  </a:ext>
                </a:extLst>
              </a:tr>
              <a:tr h="309511">
                <a:tc>
                  <a:txBody>
                    <a:bodyPr/>
                    <a:lstStyle/>
                    <a:p>
                      <a:pPr>
                        <a:buNone/>
                      </a:pPr>
                      <a:r>
                        <a:rPr lang="en-IN" sz="1200" b="1" dirty="0">
                          <a:solidFill>
                            <a:schemeClr val="bg1"/>
                          </a:solidFill>
                          <a:latin typeface="Segoe UI" panose="020B0502040204020203" pitchFamily="34" charset="0"/>
                          <a:cs typeface="Segoe UI" panose="020B0502040204020203" pitchFamily="34" charset="0"/>
                        </a:rPr>
                        <a:t>Bargaining Power of Suppliers</a:t>
                      </a:r>
                      <a:endParaRPr lang="en-IN" sz="1200" dirty="0">
                        <a:solidFill>
                          <a:schemeClr val="bg1"/>
                        </a:solidFill>
                        <a:latin typeface="Segoe UI" panose="020B0502040204020203" pitchFamily="34" charset="0"/>
                        <a:cs typeface="Segoe UI" panose="020B0502040204020203" pitchFamily="34" charset="0"/>
                      </a:endParaRP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Leverage higher volumes to negotiate better deals</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Establish strong supplier relationships with unique products</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Build close relationships in niche markets for favorable terms</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98608632"/>
                  </a:ext>
                </a:extLst>
              </a:tr>
              <a:tr h="218943">
                <a:tc>
                  <a:txBody>
                    <a:bodyPr/>
                    <a:lstStyle/>
                    <a:p>
                      <a:pPr>
                        <a:buNone/>
                      </a:pPr>
                      <a:r>
                        <a:rPr lang="en-IN" sz="1200" b="1">
                          <a:solidFill>
                            <a:schemeClr val="bg1"/>
                          </a:solidFill>
                          <a:latin typeface="Segoe UI" panose="020B0502040204020203" pitchFamily="34" charset="0"/>
                          <a:cs typeface="Segoe UI" panose="020B0502040204020203" pitchFamily="34" charset="0"/>
                        </a:rPr>
                        <a:t>Bargaining Power of Buyers</a:t>
                      </a:r>
                      <a:endParaRPr lang="en-IN" sz="1200">
                        <a:solidFill>
                          <a:schemeClr val="bg1"/>
                        </a:solidFill>
                        <a:latin typeface="Segoe UI" panose="020B0502040204020203" pitchFamily="34" charset="0"/>
                        <a:cs typeface="Segoe UI" panose="020B0502040204020203" pitchFamily="34" charset="0"/>
                      </a:endParaRP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Offer lower prices to attract price-sensitive customers</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Provide unique products that justify higher prices</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Serve specific customer needs effectively, creating loyalty</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3123256"/>
                  </a:ext>
                </a:extLst>
              </a:tr>
              <a:tr h="309511">
                <a:tc>
                  <a:txBody>
                    <a:bodyPr/>
                    <a:lstStyle/>
                    <a:p>
                      <a:pPr>
                        <a:buNone/>
                      </a:pPr>
                      <a:r>
                        <a:rPr lang="en-IN" sz="1200" b="1">
                          <a:solidFill>
                            <a:schemeClr val="bg1"/>
                          </a:solidFill>
                          <a:latin typeface="Segoe UI" panose="020B0502040204020203" pitchFamily="34" charset="0"/>
                          <a:cs typeface="Segoe UI" panose="020B0502040204020203" pitchFamily="34" charset="0"/>
                        </a:rPr>
                        <a:t>Threat of Substitutes</a:t>
                      </a:r>
                      <a:endParaRPr lang="en-IN" sz="1200">
                        <a:solidFill>
                          <a:schemeClr val="bg1"/>
                        </a:solidFill>
                        <a:latin typeface="Segoe UI" panose="020B0502040204020203" pitchFamily="34" charset="0"/>
                        <a:cs typeface="Segoe UI" panose="020B0502040204020203" pitchFamily="34" charset="0"/>
                      </a:endParaRP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Use cost advantages to make substitutes less attractive; compete on price</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Develop distinctive products with few substitutes</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Focus on specialized products for niche markets</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51787203"/>
                  </a:ext>
                </a:extLst>
              </a:tr>
              <a:tr h="309511">
                <a:tc>
                  <a:txBody>
                    <a:bodyPr/>
                    <a:lstStyle/>
                    <a:p>
                      <a:pPr>
                        <a:buNone/>
                      </a:pPr>
                      <a:r>
                        <a:rPr lang="en-IN" sz="1200" b="1">
                          <a:solidFill>
                            <a:schemeClr val="bg1"/>
                          </a:solidFill>
                          <a:latin typeface="Segoe UI" panose="020B0502040204020203" pitchFamily="34" charset="0"/>
                          <a:cs typeface="Segoe UI" panose="020B0502040204020203" pitchFamily="34" charset="0"/>
                        </a:rPr>
                        <a:t>Industry Rivalry</a:t>
                      </a:r>
                      <a:endParaRPr lang="en-IN" sz="1200">
                        <a:solidFill>
                          <a:schemeClr val="bg1"/>
                        </a:solidFill>
                        <a:latin typeface="Segoe UI" panose="020B0502040204020203" pitchFamily="34" charset="0"/>
                        <a:cs typeface="Segoe UI" panose="020B0502040204020203" pitchFamily="34" charset="0"/>
                      </a:endParaRP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Achieve cost efficiency to outperform competitors on price</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Differentiate products to reduce direct competition</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Concentrate on a specific market segment to reduce competition</a:t>
                      </a:r>
                    </a:p>
                  </a:txBody>
                  <a:tcPr marL="76339" marR="76339" marT="38170" marB="381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12567788"/>
                  </a:ext>
                </a:extLst>
              </a:tr>
            </a:tbl>
          </a:graphicData>
        </a:graphic>
      </p:graphicFrame>
    </p:spTree>
    <p:extLst>
      <p:ext uri="{BB962C8B-B14F-4D97-AF65-F5344CB8AC3E}">
        <p14:creationId xmlns:p14="http://schemas.microsoft.com/office/powerpoint/2010/main" val="40383654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78F820-32E4-E9FB-CD82-5B1974CDB37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CA385F-D787-3C48-3940-8D2C17E82E60}"/>
              </a:ext>
            </a:extLst>
          </p:cNvPr>
          <p:cNvSpPr/>
          <p:nvPr/>
        </p:nvSpPr>
        <p:spPr>
          <a:xfrm>
            <a:off x="5016000" y="934466"/>
            <a:ext cx="2160000" cy="10800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is the size of the market?</a:t>
            </a:r>
          </a:p>
        </p:txBody>
      </p:sp>
      <p:sp>
        <p:nvSpPr>
          <p:cNvPr id="7" name="Rectangle: Rounded Corners 6">
            <a:extLst>
              <a:ext uri="{FF2B5EF4-FFF2-40B4-BE49-F238E27FC236}">
                <a16:creationId xmlns:a16="http://schemas.microsoft.com/office/drawing/2014/main" id="{23B989A0-F204-E73D-DD2D-F67CCBDA9EDF}"/>
              </a:ext>
            </a:extLst>
          </p:cNvPr>
          <p:cNvSpPr/>
          <p:nvPr/>
        </p:nvSpPr>
        <p:spPr>
          <a:xfrm>
            <a:off x="7414221" y="934466"/>
            <a:ext cx="2160000" cy="108000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quickly is the market growing?</a:t>
            </a:r>
          </a:p>
        </p:txBody>
      </p:sp>
      <p:sp>
        <p:nvSpPr>
          <p:cNvPr id="8" name="Rectangle: Rounded Corners 7">
            <a:extLst>
              <a:ext uri="{FF2B5EF4-FFF2-40B4-BE49-F238E27FC236}">
                <a16:creationId xmlns:a16="http://schemas.microsoft.com/office/drawing/2014/main" id="{46536223-AD0C-3485-8CF0-EB020691BE02}"/>
              </a:ext>
            </a:extLst>
          </p:cNvPr>
          <p:cNvSpPr/>
          <p:nvPr/>
        </p:nvSpPr>
        <p:spPr>
          <a:xfrm>
            <a:off x="9812441" y="941471"/>
            <a:ext cx="2160000" cy="10800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is the market value chain?</a:t>
            </a:r>
          </a:p>
        </p:txBody>
      </p:sp>
      <p:sp>
        <p:nvSpPr>
          <p:cNvPr id="15" name="Rectangle 14">
            <a:extLst>
              <a:ext uri="{FF2B5EF4-FFF2-40B4-BE49-F238E27FC236}">
                <a16:creationId xmlns:a16="http://schemas.microsoft.com/office/drawing/2014/main" id="{AC66D5F9-C962-81E6-FE33-6C33CC90A203}"/>
              </a:ext>
            </a:extLst>
          </p:cNvPr>
          <p:cNvSpPr/>
          <p:nvPr/>
        </p:nvSpPr>
        <p:spPr>
          <a:xfrm>
            <a:off x="219559" y="229138"/>
            <a:ext cx="4796442" cy="4345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Modern Firms Create and Sustain Competitive Advantage Beyond Cost – Strategic Differentiation</a:t>
            </a:r>
            <a:endPar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24" name="Group 23">
            <a:extLst>
              <a:ext uri="{FF2B5EF4-FFF2-40B4-BE49-F238E27FC236}">
                <a16:creationId xmlns:a16="http://schemas.microsoft.com/office/drawing/2014/main" id="{0B41330D-DB69-64B3-BC6B-025AB2C1C25F}"/>
              </a:ext>
            </a:extLst>
          </p:cNvPr>
          <p:cNvGrpSpPr/>
          <p:nvPr/>
        </p:nvGrpSpPr>
        <p:grpSpPr>
          <a:xfrm>
            <a:off x="219558" y="822652"/>
            <a:ext cx="3799587" cy="5678601"/>
            <a:chOff x="219558" y="679431"/>
            <a:chExt cx="3799587" cy="5678601"/>
          </a:xfrm>
        </p:grpSpPr>
        <p:sp>
          <p:nvSpPr>
            <p:cNvPr id="4" name="Rectangle 3">
              <a:extLst>
                <a:ext uri="{FF2B5EF4-FFF2-40B4-BE49-F238E27FC236}">
                  <a16:creationId xmlns:a16="http://schemas.microsoft.com/office/drawing/2014/main" id="{67A10F0B-422A-68E7-B127-B7A82FB70151}"/>
                </a:ext>
              </a:extLst>
            </p:cNvPr>
            <p:cNvSpPr/>
            <p:nvPr/>
          </p:nvSpPr>
          <p:spPr>
            <a:xfrm>
              <a:off x="219558" y="681076"/>
              <a:ext cx="1488056" cy="104857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Perceived Value &gt; Functional Value</a:t>
              </a:r>
            </a:p>
          </p:txBody>
        </p:sp>
        <p:sp>
          <p:nvSpPr>
            <p:cNvPr id="5" name="Rectangle 4">
              <a:extLst>
                <a:ext uri="{FF2B5EF4-FFF2-40B4-BE49-F238E27FC236}">
                  <a16:creationId xmlns:a16="http://schemas.microsoft.com/office/drawing/2014/main" id="{56A81BA6-3E0D-7BA9-A3D1-D9DCCBF45B15}"/>
                </a:ext>
              </a:extLst>
            </p:cNvPr>
            <p:cNvSpPr/>
            <p:nvPr/>
          </p:nvSpPr>
          <p:spPr>
            <a:xfrm>
              <a:off x="219558" y="1838172"/>
              <a:ext cx="1488056" cy="104857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Focus Wins</a:t>
              </a:r>
            </a:p>
          </p:txBody>
        </p:sp>
        <p:sp>
          <p:nvSpPr>
            <p:cNvPr id="11" name="Rectangle 10">
              <a:extLst>
                <a:ext uri="{FF2B5EF4-FFF2-40B4-BE49-F238E27FC236}">
                  <a16:creationId xmlns:a16="http://schemas.microsoft.com/office/drawing/2014/main" id="{71B34E5D-730F-A015-41D8-DFBD324AC972}"/>
                </a:ext>
              </a:extLst>
            </p:cNvPr>
            <p:cNvSpPr/>
            <p:nvPr/>
          </p:nvSpPr>
          <p:spPr>
            <a:xfrm>
              <a:off x="1859143" y="679431"/>
              <a:ext cx="2160000" cy="104857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Customers buy what they believe is better, not just what is better. Winning brands shape perception through trust, design, and experience.</a:t>
              </a:r>
              <a:endParaRPr kumimoji="0" lang="en-IN"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Rectangle 15">
              <a:extLst>
                <a:ext uri="{FF2B5EF4-FFF2-40B4-BE49-F238E27FC236}">
                  <a16:creationId xmlns:a16="http://schemas.microsoft.com/office/drawing/2014/main" id="{D5863399-2FD2-FF06-35F0-7B54DA0B831F}"/>
                </a:ext>
              </a:extLst>
            </p:cNvPr>
            <p:cNvSpPr/>
            <p:nvPr/>
          </p:nvSpPr>
          <p:spPr>
            <a:xfrm>
              <a:off x="219558" y="2995268"/>
              <a:ext cx="1488056" cy="104857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Differentiation Requires Trade-Offs</a:t>
              </a:r>
            </a:p>
          </p:txBody>
        </p:sp>
        <p:sp>
          <p:nvSpPr>
            <p:cNvPr id="18" name="Rectangle 17">
              <a:extLst>
                <a:ext uri="{FF2B5EF4-FFF2-40B4-BE49-F238E27FC236}">
                  <a16:creationId xmlns:a16="http://schemas.microsoft.com/office/drawing/2014/main" id="{17FDC51C-4095-DE8D-78F2-AC5C0724E266}"/>
                </a:ext>
              </a:extLst>
            </p:cNvPr>
            <p:cNvSpPr/>
            <p:nvPr/>
          </p:nvSpPr>
          <p:spPr>
            <a:xfrm>
              <a:off x="219558" y="4152364"/>
              <a:ext cx="1488056" cy="104857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 is the Moat</a:t>
              </a:r>
            </a:p>
          </p:txBody>
        </p:sp>
        <p:sp>
          <p:nvSpPr>
            <p:cNvPr id="19" name="Rectangle 18">
              <a:extLst>
                <a:ext uri="{FF2B5EF4-FFF2-40B4-BE49-F238E27FC236}">
                  <a16:creationId xmlns:a16="http://schemas.microsoft.com/office/drawing/2014/main" id="{7DC18FEE-E7AD-F7C0-DC66-B6BED8261872}"/>
                </a:ext>
              </a:extLst>
            </p:cNvPr>
            <p:cNvSpPr/>
            <p:nvPr/>
          </p:nvSpPr>
          <p:spPr>
            <a:xfrm>
              <a:off x="219558" y="5309460"/>
              <a:ext cx="1488056" cy="104857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Being Different Isn’t Enough - Be Believable</a:t>
              </a:r>
              <a:endPar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542BAF4B-8E4A-FDF7-AC19-0D429BECFC71}"/>
                </a:ext>
              </a:extLst>
            </p:cNvPr>
            <p:cNvSpPr/>
            <p:nvPr/>
          </p:nvSpPr>
          <p:spPr>
            <a:xfrm>
              <a:off x="1859141" y="1838172"/>
              <a:ext cx="2160000" cy="104857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Firms that succeed don’t try to be good at everything. They double down on one thing their core customers care most about - and do it better than anyone.</a:t>
              </a:r>
              <a:endParaRPr kumimoji="0" lang="en-IN"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E9636BD5-E216-8EE2-1AF9-5089A0A1D89A}"/>
                </a:ext>
              </a:extLst>
            </p:cNvPr>
            <p:cNvSpPr/>
            <p:nvPr/>
          </p:nvSpPr>
          <p:spPr>
            <a:xfrm>
              <a:off x="1859145" y="2993623"/>
              <a:ext cx="2160000" cy="104857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Saying no is strategic. Great companies protect their uniqueness by avoiding distractions and resisting the urge to imitate rivals.</a:t>
              </a:r>
              <a:endParaRPr kumimoji="0" lang="en-IN"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2" name="Rectangle 21">
              <a:extLst>
                <a:ext uri="{FF2B5EF4-FFF2-40B4-BE49-F238E27FC236}">
                  <a16:creationId xmlns:a16="http://schemas.microsoft.com/office/drawing/2014/main" id="{42444CDD-1E94-F861-A3B4-17E05ECFF8CD}"/>
                </a:ext>
              </a:extLst>
            </p:cNvPr>
            <p:cNvSpPr/>
            <p:nvPr/>
          </p:nvSpPr>
          <p:spPr>
            <a:xfrm>
              <a:off x="1859143" y="4152364"/>
              <a:ext cx="2160000" cy="104857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It’s not just what you promise—it’s how consistently you deliver. Operational excellence turns strategy into reality.</a:t>
              </a:r>
              <a:endParaRPr kumimoji="0" lang="en-IN"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AF797C56-001A-4FD7-8906-02DFF55B6D27}"/>
                </a:ext>
              </a:extLst>
            </p:cNvPr>
            <p:cNvSpPr/>
            <p:nvPr/>
          </p:nvSpPr>
          <p:spPr>
            <a:xfrm>
              <a:off x="1859141" y="5307815"/>
              <a:ext cx="2160000" cy="104857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Clear, credible communication is essential. If customers can’t see or understand your differentiation, it doesn’t count.</a:t>
              </a:r>
              <a:endParaRPr kumimoji="0" lang="en-IN"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25" name="Rectangle 24">
            <a:extLst>
              <a:ext uri="{FF2B5EF4-FFF2-40B4-BE49-F238E27FC236}">
                <a16:creationId xmlns:a16="http://schemas.microsoft.com/office/drawing/2014/main" id="{0732F361-E79A-59E9-92AE-602EFB659529}"/>
              </a:ext>
            </a:extLst>
          </p:cNvPr>
          <p:cNvSpPr/>
          <p:nvPr/>
        </p:nvSpPr>
        <p:spPr>
          <a:xfrm>
            <a:off x="5604970" y="229138"/>
            <a:ext cx="5653579" cy="4345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Why Great Industry Analysis starts with “Why” and “So What”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From Surface-Level Questions to strategic intelligence</a:t>
            </a:r>
            <a:endParaRPr kumimoji="0" lang="en-IN" sz="14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endParaRPr>
          </a:p>
        </p:txBody>
      </p:sp>
      <p:sp>
        <p:nvSpPr>
          <p:cNvPr id="26" name="Rectangle: Rounded Corners 25">
            <a:extLst>
              <a:ext uri="{FF2B5EF4-FFF2-40B4-BE49-F238E27FC236}">
                <a16:creationId xmlns:a16="http://schemas.microsoft.com/office/drawing/2014/main" id="{FE38EBA9-B502-8064-FA81-BAEDE402C636}"/>
              </a:ext>
            </a:extLst>
          </p:cNvPr>
          <p:cNvSpPr/>
          <p:nvPr/>
        </p:nvSpPr>
        <p:spPr>
          <a:xfrm>
            <a:off x="5016000" y="2285222"/>
            <a:ext cx="2160000" cy="108000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profitable is the industry?</a:t>
            </a:r>
          </a:p>
        </p:txBody>
      </p:sp>
      <p:sp>
        <p:nvSpPr>
          <p:cNvPr id="27" name="Rectangle: Rounded Corners 26">
            <a:extLst>
              <a:ext uri="{FF2B5EF4-FFF2-40B4-BE49-F238E27FC236}">
                <a16:creationId xmlns:a16="http://schemas.microsoft.com/office/drawing/2014/main" id="{E7ECAF15-22B9-803E-4FEB-ABADC48C31B8}"/>
              </a:ext>
            </a:extLst>
          </p:cNvPr>
          <p:cNvSpPr/>
          <p:nvPr/>
        </p:nvSpPr>
        <p:spPr>
          <a:xfrm>
            <a:off x="5016000" y="3635978"/>
            <a:ext cx="2160000" cy="10800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are the customers demands?</a:t>
            </a:r>
          </a:p>
        </p:txBody>
      </p:sp>
      <p:sp>
        <p:nvSpPr>
          <p:cNvPr id="28" name="Rectangle: Rounded Corners 27">
            <a:extLst>
              <a:ext uri="{FF2B5EF4-FFF2-40B4-BE49-F238E27FC236}">
                <a16:creationId xmlns:a16="http://schemas.microsoft.com/office/drawing/2014/main" id="{947CACA1-090A-F514-D5A6-BBEBFAF480CA}"/>
              </a:ext>
            </a:extLst>
          </p:cNvPr>
          <p:cNvSpPr/>
          <p:nvPr/>
        </p:nvSpPr>
        <p:spPr>
          <a:xfrm>
            <a:off x="5016000" y="4986734"/>
            <a:ext cx="2160000" cy="108000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are the competitive dynamics?</a:t>
            </a:r>
          </a:p>
        </p:txBody>
      </p:sp>
      <p:sp>
        <p:nvSpPr>
          <p:cNvPr id="29" name="Rectangle: Rounded Corners 28">
            <a:extLst>
              <a:ext uri="{FF2B5EF4-FFF2-40B4-BE49-F238E27FC236}">
                <a16:creationId xmlns:a16="http://schemas.microsoft.com/office/drawing/2014/main" id="{3D273470-513F-6D83-2D05-29293E60DFE8}"/>
              </a:ext>
            </a:extLst>
          </p:cNvPr>
          <p:cNvSpPr/>
          <p:nvPr/>
        </p:nvSpPr>
        <p:spPr>
          <a:xfrm>
            <a:off x="9812441" y="2285222"/>
            <a:ext cx="2160000" cy="108000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Who are the key players?</a:t>
            </a:r>
          </a:p>
        </p:txBody>
      </p:sp>
      <p:sp>
        <p:nvSpPr>
          <p:cNvPr id="30" name="Rectangle: Rounded Corners 29">
            <a:extLst>
              <a:ext uri="{FF2B5EF4-FFF2-40B4-BE49-F238E27FC236}">
                <a16:creationId xmlns:a16="http://schemas.microsoft.com/office/drawing/2014/main" id="{2F563A25-9F1D-10DF-292A-3F47DCA3CAD4}"/>
              </a:ext>
            </a:extLst>
          </p:cNvPr>
          <p:cNvSpPr/>
          <p:nvPr/>
        </p:nvSpPr>
        <p:spPr>
          <a:xfrm>
            <a:off x="9812441" y="3635978"/>
            <a:ext cx="2160000" cy="10800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is the concentration in the market?</a:t>
            </a:r>
          </a:p>
        </p:txBody>
      </p:sp>
      <p:sp>
        <p:nvSpPr>
          <p:cNvPr id="31" name="Rectangle: Rounded Corners 30">
            <a:extLst>
              <a:ext uri="{FF2B5EF4-FFF2-40B4-BE49-F238E27FC236}">
                <a16:creationId xmlns:a16="http://schemas.microsoft.com/office/drawing/2014/main" id="{507FB165-15C2-A1E4-11EA-BDE5C912E30D}"/>
              </a:ext>
            </a:extLst>
          </p:cNvPr>
          <p:cNvSpPr/>
          <p:nvPr/>
        </p:nvSpPr>
        <p:spPr>
          <a:xfrm>
            <a:off x="9812441" y="4986734"/>
            <a:ext cx="2160000" cy="108000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are the glaring issues in the market?</a:t>
            </a:r>
          </a:p>
        </p:txBody>
      </p:sp>
      <p:sp>
        <p:nvSpPr>
          <p:cNvPr id="32" name="Rectangle: Rounded Corners 31">
            <a:extLst>
              <a:ext uri="{FF2B5EF4-FFF2-40B4-BE49-F238E27FC236}">
                <a16:creationId xmlns:a16="http://schemas.microsoft.com/office/drawing/2014/main" id="{C1BCA477-92AF-037C-2AA8-33A71B182F07}"/>
              </a:ext>
            </a:extLst>
          </p:cNvPr>
          <p:cNvSpPr/>
          <p:nvPr/>
        </p:nvSpPr>
        <p:spPr>
          <a:xfrm>
            <a:off x="7414221" y="4986734"/>
            <a:ext cx="2160000" cy="10800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are the main industry trends?</a:t>
            </a:r>
          </a:p>
        </p:txBody>
      </p:sp>
      <p:sp>
        <p:nvSpPr>
          <p:cNvPr id="33" name="Rectangle: Rounded Corners 32">
            <a:extLst>
              <a:ext uri="{FF2B5EF4-FFF2-40B4-BE49-F238E27FC236}">
                <a16:creationId xmlns:a16="http://schemas.microsoft.com/office/drawing/2014/main" id="{36F3A3FD-C3ED-091F-09C8-F5983C28E624}"/>
              </a:ext>
            </a:extLst>
          </p:cNvPr>
          <p:cNvSpPr/>
          <p:nvPr/>
        </p:nvSpPr>
        <p:spPr>
          <a:xfrm>
            <a:off x="7414220" y="2285222"/>
            <a:ext cx="2160000" cy="243075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Conducting 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industry analysis</a:t>
            </a:r>
          </a:p>
        </p:txBody>
      </p:sp>
      <p:sp>
        <p:nvSpPr>
          <p:cNvPr id="34" name="Rectangle 33">
            <a:extLst>
              <a:ext uri="{FF2B5EF4-FFF2-40B4-BE49-F238E27FC236}">
                <a16:creationId xmlns:a16="http://schemas.microsoft.com/office/drawing/2014/main" id="{24076E1B-CBFB-A00B-0DA0-627653B04E97}"/>
              </a:ext>
            </a:extLst>
          </p:cNvPr>
          <p:cNvSpPr/>
          <p:nvPr/>
        </p:nvSpPr>
        <p:spPr>
          <a:xfrm>
            <a:off x="5016000" y="6201694"/>
            <a:ext cx="6956441" cy="4345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Remember: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Always ask why? and so what? to move from analysis to insights</a:t>
            </a:r>
            <a:endParaRPr kumimoji="0" lang="en-IN"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067419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584EC4-E2AC-40E0-C1A3-1A4873638B3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1C71BA9-6673-DE6D-E0E1-79646865CCFC}"/>
              </a:ext>
            </a:extLst>
          </p:cNvPr>
          <p:cNvSpPr/>
          <p:nvPr/>
        </p:nvSpPr>
        <p:spPr>
          <a:xfrm>
            <a:off x="280620" y="507444"/>
            <a:ext cx="5633919" cy="390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From Benchmarking to Strategy-Shaping Insights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Understanding Client Context Through Market Analysis</a:t>
            </a:r>
          </a:p>
        </p:txBody>
      </p:sp>
      <p:sp>
        <p:nvSpPr>
          <p:cNvPr id="4" name="Rectangle 3">
            <a:extLst>
              <a:ext uri="{FF2B5EF4-FFF2-40B4-BE49-F238E27FC236}">
                <a16:creationId xmlns:a16="http://schemas.microsoft.com/office/drawing/2014/main" id="{4A7B81E4-340C-4851-DFCF-5231D0A9793D}"/>
              </a:ext>
            </a:extLst>
          </p:cNvPr>
          <p:cNvSpPr/>
          <p:nvPr/>
        </p:nvSpPr>
        <p:spPr>
          <a:xfrm>
            <a:off x="280621" y="1059758"/>
            <a:ext cx="5633919" cy="6299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Typical Insights created by industry and market analysis</a:t>
            </a:r>
            <a:endPar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5EF1235-C830-5BBB-C1D3-C60298D33C38}"/>
              </a:ext>
            </a:extLst>
          </p:cNvPr>
          <p:cNvSpPr/>
          <p:nvPr/>
        </p:nvSpPr>
        <p:spPr>
          <a:xfrm>
            <a:off x="280621" y="1750282"/>
            <a:ext cx="5633919" cy="1238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firms are creating value.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Who is successful/unsuccessful, and why.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our clients’ situation is compared with what it believes its situation to be.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Whether the business or segments are attractive.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Whether any competitors dominate the value chain.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Relative power at key stages within the industry.</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2E24AC25-EA69-91E1-976F-47E74AC81F3F}"/>
              </a:ext>
            </a:extLst>
          </p:cNvPr>
          <p:cNvSpPr/>
          <p:nvPr/>
        </p:nvSpPr>
        <p:spPr>
          <a:xfrm>
            <a:off x="5995621" y="1059758"/>
            <a:ext cx="5633919" cy="6299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Value chain analysis identifies areas of competitive advantage or disadvantage along 2 lines:</a:t>
            </a:r>
            <a:endPar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Rectangle 4">
            <a:extLst>
              <a:ext uri="{FF2B5EF4-FFF2-40B4-BE49-F238E27FC236}">
                <a16:creationId xmlns:a16="http://schemas.microsoft.com/office/drawing/2014/main" id="{7C2F4874-98DE-59CB-36CB-A81FE2461D1C}"/>
              </a:ext>
            </a:extLst>
          </p:cNvPr>
          <p:cNvSpPr/>
          <p:nvPr/>
        </p:nvSpPr>
        <p:spPr>
          <a:xfrm>
            <a:off x="5995621" y="1750282"/>
            <a:ext cx="5633919" cy="1238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firm may be able to control its cost drivers better than competitors (“internally focused - - cost containment”)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firm may be able to reconfigure the value chain to capitalize on its strengths (“externally” focused - - revenue enhancement)</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037C580F-5DED-CD1F-081B-AE81659179B6}"/>
              </a:ext>
            </a:extLst>
          </p:cNvPr>
          <p:cNvSpPr/>
          <p:nvPr/>
        </p:nvSpPr>
        <p:spPr>
          <a:xfrm>
            <a:off x="5995621" y="507444"/>
            <a:ext cx="5915760" cy="390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Understanding industry structure, cost dynamics, &amp; strategic positioning… </a:t>
            </a: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frame of insights beyond just market definition (1/1)</a:t>
            </a:r>
          </a:p>
        </p:txBody>
      </p:sp>
      <p:sp>
        <p:nvSpPr>
          <p:cNvPr id="13" name="Rectangle 12">
            <a:extLst>
              <a:ext uri="{FF2B5EF4-FFF2-40B4-BE49-F238E27FC236}">
                <a16:creationId xmlns:a16="http://schemas.microsoft.com/office/drawing/2014/main" id="{0D82AA4D-804A-E17D-DDF9-37A394B55508}"/>
              </a:ext>
            </a:extLst>
          </p:cNvPr>
          <p:cNvSpPr/>
          <p:nvPr/>
        </p:nvSpPr>
        <p:spPr>
          <a:xfrm>
            <a:off x="5995621" y="3939888"/>
            <a:ext cx="5633919" cy="6299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Value chain analysis drives strategic hypothesis to answer several questions:</a:t>
            </a:r>
            <a:endPar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 name="Rectangle 15">
            <a:extLst>
              <a:ext uri="{FF2B5EF4-FFF2-40B4-BE49-F238E27FC236}">
                <a16:creationId xmlns:a16="http://schemas.microsoft.com/office/drawing/2014/main" id="{BF6E33EF-38EA-C520-90A5-B6EB63CE7965}"/>
              </a:ext>
            </a:extLst>
          </p:cNvPr>
          <p:cNvSpPr/>
          <p:nvPr/>
        </p:nvSpPr>
        <p:spPr>
          <a:xfrm>
            <a:off x="5995621" y="4643549"/>
            <a:ext cx="5633919" cy="14205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Where are we, and our competitors, earning money? Why?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competitors financials differ according to how they are structured and where they play along the value chain?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Should we forward or backward integrate?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Should we outsource or spin-off value activities (i.e., business processes)?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are the industry critical success factors?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are our managerial action plans to control costs, improve service and increases delivered value?</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70609D6A-07CA-6C61-E846-F6285DB8AD52}"/>
              </a:ext>
            </a:extLst>
          </p:cNvPr>
          <p:cNvSpPr/>
          <p:nvPr/>
        </p:nvSpPr>
        <p:spPr>
          <a:xfrm>
            <a:off x="280619" y="3429000"/>
            <a:ext cx="5633919" cy="390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Understanding Client Context Through Market Analysis</a:t>
            </a:r>
            <a:endParaRPr kumimoji="0" lang="en-IN" sz="14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C723F194-E42A-0535-ADFA-2F594375B5DC}"/>
              </a:ext>
            </a:extLst>
          </p:cNvPr>
          <p:cNvSpPr/>
          <p:nvPr/>
        </p:nvSpPr>
        <p:spPr>
          <a:xfrm>
            <a:off x="280619" y="3955555"/>
            <a:ext cx="5633919" cy="6299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Typical questions we are trying to answer through industry and market analysis</a:t>
            </a:r>
            <a:endPar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a:extLst>
              <a:ext uri="{FF2B5EF4-FFF2-40B4-BE49-F238E27FC236}">
                <a16:creationId xmlns:a16="http://schemas.microsoft.com/office/drawing/2014/main" id="{3B5D6BC5-8AED-4B9A-6FB4-C825F95C0FE3}"/>
              </a:ext>
            </a:extLst>
          </p:cNvPr>
          <p:cNvSpPr/>
          <p:nvPr/>
        </p:nvSpPr>
        <p:spPr>
          <a:xfrm>
            <a:off x="280619" y="4646078"/>
            <a:ext cx="5633919" cy="14180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our client’s performance good or bad relative to competitors?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our client’s growth rate fast or slow relative to the market?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are the trends that may impact performance in the future?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Are they within our control?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is value added in the client’s industry?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Are they playing in the optimal place in the value chain?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our client’s market fundamentally attractive, or not?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does this influence what we should do?</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971CC9D8-4E06-5BB0-9951-020914946B5D}"/>
              </a:ext>
            </a:extLst>
          </p:cNvPr>
          <p:cNvSpPr/>
          <p:nvPr/>
        </p:nvSpPr>
        <p:spPr>
          <a:xfrm>
            <a:off x="5914538" y="3402169"/>
            <a:ext cx="5915760" cy="390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Understanding industry structure, cost dynamics, &amp; strategic positioning… </a:t>
            </a: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frame of insights beyond just market definition (1/2)</a:t>
            </a:r>
          </a:p>
        </p:txBody>
      </p:sp>
    </p:spTree>
    <p:extLst>
      <p:ext uri="{BB962C8B-B14F-4D97-AF65-F5344CB8AC3E}">
        <p14:creationId xmlns:p14="http://schemas.microsoft.com/office/powerpoint/2010/main" val="29459904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74BEBFE-CE8E-D05B-9727-4749086CB52D}"/>
              </a:ext>
            </a:extLst>
          </p:cNvPr>
          <p:cNvGraphicFramePr>
            <a:graphicFrameLocks noGrp="1"/>
          </p:cNvGraphicFramePr>
          <p:nvPr/>
        </p:nvGraphicFramePr>
        <p:xfrm>
          <a:off x="1745560" y="312042"/>
          <a:ext cx="8128002" cy="15697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44291947"/>
                    </a:ext>
                  </a:extLst>
                </a:gridCol>
                <a:gridCol w="1354667">
                  <a:extLst>
                    <a:ext uri="{9D8B030D-6E8A-4147-A177-3AD203B41FA5}">
                      <a16:colId xmlns:a16="http://schemas.microsoft.com/office/drawing/2014/main" val="3561706810"/>
                    </a:ext>
                  </a:extLst>
                </a:gridCol>
                <a:gridCol w="1354667">
                  <a:extLst>
                    <a:ext uri="{9D8B030D-6E8A-4147-A177-3AD203B41FA5}">
                      <a16:colId xmlns:a16="http://schemas.microsoft.com/office/drawing/2014/main" val="3814449701"/>
                    </a:ext>
                  </a:extLst>
                </a:gridCol>
                <a:gridCol w="1354667">
                  <a:extLst>
                    <a:ext uri="{9D8B030D-6E8A-4147-A177-3AD203B41FA5}">
                      <a16:colId xmlns:a16="http://schemas.microsoft.com/office/drawing/2014/main" val="741972791"/>
                    </a:ext>
                  </a:extLst>
                </a:gridCol>
                <a:gridCol w="1354667">
                  <a:extLst>
                    <a:ext uri="{9D8B030D-6E8A-4147-A177-3AD203B41FA5}">
                      <a16:colId xmlns:a16="http://schemas.microsoft.com/office/drawing/2014/main" val="1531471978"/>
                    </a:ext>
                  </a:extLst>
                </a:gridCol>
                <a:gridCol w="1354667">
                  <a:extLst>
                    <a:ext uri="{9D8B030D-6E8A-4147-A177-3AD203B41FA5}">
                      <a16:colId xmlns:a16="http://schemas.microsoft.com/office/drawing/2014/main" val="1243295263"/>
                    </a:ext>
                  </a:extLst>
                </a:gridCol>
              </a:tblGrid>
              <a:tr h="370840">
                <a:tc>
                  <a:txBody>
                    <a:bodyPr/>
                    <a:lstStyle/>
                    <a:p>
                      <a:pPr algn="ctr"/>
                      <a:r>
                        <a:rPr lang="en-IN" sz="1200" dirty="0">
                          <a:solidFill>
                            <a:schemeClr val="bg1"/>
                          </a:solidFill>
                          <a:latin typeface="Segoe UI" panose="020B0502040204020203" pitchFamily="34" charset="0"/>
                          <a:cs typeface="Segoe UI" panose="020B0502040204020203" pitchFamily="34" charset="0"/>
                        </a:rPr>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Net Income After Taxes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Revenues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Liabilities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Equity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82455815"/>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254B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2.6B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2.8B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1.8B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2647548"/>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7B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77B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1.121T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1.085T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35B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0027906"/>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348B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151B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89B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61B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7338321"/>
                  </a:ext>
                </a:extLst>
              </a:tr>
            </a:tbl>
          </a:graphicData>
        </a:graphic>
      </p:graphicFrame>
      <p:sp>
        <p:nvSpPr>
          <p:cNvPr id="5" name="Rectangle 4">
            <a:extLst>
              <a:ext uri="{FF2B5EF4-FFF2-40B4-BE49-F238E27FC236}">
                <a16:creationId xmlns:a16="http://schemas.microsoft.com/office/drawing/2014/main" id="{4D068A1C-6FE0-52EF-8F53-E65A3DDB9AA8}"/>
              </a:ext>
            </a:extLst>
          </p:cNvPr>
          <p:cNvSpPr/>
          <p:nvPr/>
        </p:nvSpPr>
        <p:spPr>
          <a:xfrm>
            <a:off x="10003316" y="312042"/>
            <a:ext cx="1817783" cy="289959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Return on assets is an indicator of how profitable a company is relative to its total assets</a:t>
            </a:r>
          </a:p>
        </p:txBody>
      </p:sp>
      <p:sp>
        <p:nvSpPr>
          <p:cNvPr id="6" name="Rectangle 5">
            <a:extLst>
              <a:ext uri="{FF2B5EF4-FFF2-40B4-BE49-F238E27FC236}">
                <a16:creationId xmlns:a16="http://schemas.microsoft.com/office/drawing/2014/main" id="{6EB023C2-8B6B-C8DE-AECB-D6FDA9F63906}"/>
              </a:ext>
            </a:extLst>
          </p:cNvPr>
          <p:cNvSpPr/>
          <p:nvPr/>
        </p:nvSpPr>
        <p:spPr>
          <a:xfrm>
            <a:off x="1745560" y="2099121"/>
            <a:ext cx="2551018" cy="11125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Return on assets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Net Income/Total Assets</a:t>
            </a:r>
          </a:p>
        </p:txBody>
      </p:sp>
      <p:graphicFrame>
        <p:nvGraphicFramePr>
          <p:cNvPr id="7" name="Table 6">
            <a:extLst>
              <a:ext uri="{FF2B5EF4-FFF2-40B4-BE49-F238E27FC236}">
                <a16:creationId xmlns:a16="http://schemas.microsoft.com/office/drawing/2014/main" id="{A4C73865-4AC9-7A78-2581-DAE6254102E7}"/>
              </a:ext>
            </a:extLst>
          </p:cNvPr>
          <p:cNvGraphicFramePr>
            <a:graphicFrameLocks noGrp="1"/>
          </p:cNvGraphicFramePr>
          <p:nvPr/>
        </p:nvGraphicFramePr>
        <p:xfrm>
          <a:off x="4454894" y="2099121"/>
          <a:ext cx="5418668" cy="11125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44291947"/>
                    </a:ext>
                  </a:extLst>
                </a:gridCol>
                <a:gridCol w="1354667">
                  <a:extLst>
                    <a:ext uri="{9D8B030D-6E8A-4147-A177-3AD203B41FA5}">
                      <a16:colId xmlns:a16="http://schemas.microsoft.com/office/drawing/2014/main" val="3561706810"/>
                    </a:ext>
                  </a:extLst>
                </a:gridCol>
                <a:gridCol w="1354667">
                  <a:extLst>
                    <a:ext uri="{9D8B030D-6E8A-4147-A177-3AD203B41FA5}">
                      <a16:colId xmlns:a16="http://schemas.microsoft.com/office/drawing/2014/main" val="3814449701"/>
                    </a:ext>
                  </a:extLst>
                </a:gridCol>
                <a:gridCol w="1354667">
                  <a:extLst>
                    <a:ext uri="{9D8B030D-6E8A-4147-A177-3AD203B41FA5}">
                      <a16:colId xmlns:a16="http://schemas.microsoft.com/office/drawing/2014/main" val="741972791"/>
                    </a:ext>
                  </a:extLst>
                </a:gridCol>
              </a:tblGrid>
              <a:tr h="370840">
                <a:tc>
                  <a:txBody>
                    <a:bodyPr/>
                    <a:lstStyle/>
                    <a:p>
                      <a:pPr algn="ct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Returns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ROA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82455815"/>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Spartan Sam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2647548"/>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Fancy Fran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15000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0027906"/>
                  </a:ext>
                </a:extLst>
              </a:tr>
            </a:tbl>
          </a:graphicData>
        </a:graphic>
      </p:graphicFrame>
      <p:sp>
        <p:nvSpPr>
          <p:cNvPr id="8" name="Rectangle 7">
            <a:extLst>
              <a:ext uri="{FF2B5EF4-FFF2-40B4-BE49-F238E27FC236}">
                <a16:creationId xmlns:a16="http://schemas.microsoft.com/office/drawing/2014/main" id="{C4B9C797-A940-6BBC-0720-0E834F6C251F}"/>
              </a:ext>
            </a:extLst>
          </p:cNvPr>
          <p:cNvSpPr/>
          <p:nvPr/>
        </p:nvSpPr>
        <p:spPr>
          <a:xfrm>
            <a:off x="198304" y="312041"/>
            <a:ext cx="1417502" cy="2899599"/>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Return on Assets</a:t>
            </a:r>
          </a:p>
        </p:txBody>
      </p:sp>
      <p:sp>
        <p:nvSpPr>
          <p:cNvPr id="10" name="Rectangle 9">
            <a:extLst>
              <a:ext uri="{FF2B5EF4-FFF2-40B4-BE49-F238E27FC236}">
                <a16:creationId xmlns:a16="http://schemas.microsoft.com/office/drawing/2014/main" id="{68CAE988-9C28-A79C-ABB4-67E28618B0A9}"/>
              </a:ext>
            </a:extLst>
          </p:cNvPr>
          <p:cNvSpPr/>
          <p:nvPr/>
        </p:nvSpPr>
        <p:spPr>
          <a:xfrm>
            <a:off x="10003316" y="3453788"/>
            <a:ext cx="1817783" cy="185419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Return on Equity is considered a measure of how effectively management is using a com[any’s assets to create profits</a:t>
            </a:r>
          </a:p>
        </p:txBody>
      </p:sp>
      <p:sp>
        <p:nvSpPr>
          <p:cNvPr id="11" name="Rectangle 10">
            <a:extLst>
              <a:ext uri="{FF2B5EF4-FFF2-40B4-BE49-F238E27FC236}">
                <a16:creationId xmlns:a16="http://schemas.microsoft.com/office/drawing/2014/main" id="{13E1A179-691C-39D3-3DA6-6EDDCC33DB6C}"/>
              </a:ext>
            </a:extLst>
          </p:cNvPr>
          <p:cNvSpPr/>
          <p:nvPr/>
        </p:nvSpPr>
        <p:spPr>
          <a:xfrm>
            <a:off x="1745560" y="3453787"/>
            <a:ext cx="2551018" cy="18542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Return on Equity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Net Income/Shareholder’s Equity</a:t>
            </a:r>
          </a:p>
        </p:txBody>
      </p:sp>
      <p:graphicFrame>
        <p:nvGraphicFramePr>
          <p:cNvPr id="12" name="Table 11">
            <a:extLst>
              <a:ext uri="{FF2B5EF4-FFF2-40B4-BE49-F238E27FC236}">
                <a16:creationId xmlns:a16="http://schemas.microsoft.com/office/drawing/2014/main" id="{501C880F-58D6-69C4-A09D-C0F82EE83185}"/>
              </a:ext>
            </a:extLst>
          </p:cNvPr>
          <p:cNvGraphicFramePr>
            <a:graphicFrameLocks noGrp="1"/>
          </p:cNvGraphicFramePr>
          <p:nvPr/>
        </p:nvGraphicFramePr>
        <p:xfrm>
          <a:off x="4454893" y="3453787"/>
          <a:ext cx="5418668" cy="1854200"/>
        </p:xfrm>
        <a:graphic>
          <a:graphicData uri="http://schemas.openxmlformats.org/drawingml/2006/table">
            <a:tbl>
              <a:tblPr firstRow="1" bandRow="1">
                <a:tableStyleId>{5C22544A-7EE6-4342-B048-85BDC9FD1C3A}</a:tableStyleId>
              </a:tblPr>
              <a:tblGrid>
                <a:gridCol w="4073157">
                  <a:extLst>
                    <a:ext uri="{9D8B030D-6E8A-4147-A177-3AD203B41FA5}">
                      <a16:colId xmlns:a16="http://schemas.microsoft.com/office/drawing/2014/main" val="244291947"/>
                    </a:ext>
                  </a:extLst>
                </a:gridCol>
                <a:gridCol w="1345511">
                  <a:extLst>
                    <a:ext uri="{9D8B030D-6E8A-4147-A177-3AD203B41FA5}">
                      <a16:colId xmlns:a16="http://schemas.microsoft.com/office/drawing/2014/main" val="3561706810"/>
                    </a:ext>
                  </a:extLst>
                </a:gridCol>
              </a:tblGrid>
              <a:tr h="370840">
                <a:tc>
                  <a:txBody>
                    <a:bodyPr/>
                    <a:lstStyle/>
                    <a:p>
                      <a:pPr algn="ct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82455815"/>
                  </a:ext>
                </a:extLst>
              </a:tr>
              <a:tr h="370840">
                <a:tc>
                  <a:txBody>
                    <a:bodyPr/>
                    <a:lstStyle/>
                    <a:p>
                      <a:pPr algn="l"/>
                      <a:r>
                        <a:rPr lang="en-IN" sz="1200" b="1" dirty="0" err="1">
                          <a:solidFill>
                            <a:schemeClr val="tx1"/>
                          </a:solidFill>
                          <a:latin typeface="Segoe UI" panose="020B0502040204020203" pitchFamily="34" charset="0"/>
                          <a:cs typeface="Segoe UI" panose="020B0502040204020203" pitchFamily="34" charset="0"/>
                        </a:rPr>
                        <a:t>TechCo</a:t>
                      </a:r>
                      <a:endParaRPr lang="en-IN" sz="12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2647548"/>
                  </a:ext>
                </a:extLst>
              </a:tr>
              <a:tr h="370840">
                <a:tc>
                  <a:txBody>
                    <a:bodyPr/>
                    <a:lstStyle/>
                    <a:p>
                      <a:pPr algn="l"/>
                      <a:r>
                        <a:rPr lang="en-IN" sz="1200" b="1" dirty="0">
                          <a:solidFill>
                            <a:schemeClr val="tx1"/>
                          </a:solidFill>
                          <a:latin typeface="Segoe UI" panose="020B0502040204020203" pitchFamily="34" charset="0"/>
                          <a:cs typeface="Segoe UI" panose="020B0502040204020203" pitchFamily="34" charset="0"/>
                        </a:rPr>
                        <a:t>Industry peers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0027906"/>
                  </a:ext>
                </a:extLst>
              </a:tr>
              <a:tr h="370840">
                <a:tc>
                  <a:txBody>
                    <a:bodyPr/>
                    <a:lstStyle/>
                    <a:p>
                      <a:pPr algn="l"/>
                      <a:r>
                        <a:rPr lang="en-IN" sz="1200" b="1" dirty="0">
                          <a:solidFill>
                            <a:schemeClr val="tx1"/>
                          </a:solidFill>
                          <a:latin typeface="Segoe UI" panose="020B0502040204020203" pitchFamily="34" charset="0"/>
                          <a:cs typeface="Segoe UI" panose="020B0502040204020203" pitchFamily="34" charset="0"/>
                        </a:rPr>
                        <a:t>Acceptable long term average of ROE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23377048"/>
                  </a:ext>
                </a:extLst>
              </a:tr>
              <a:tr h="370840">
                <a:tc>
                  <a:txBody>
                    <a:bodyPr/>
                    <a:lstStyle/>
                    <a:p>
                      <a:pPr algn="l"/>
                      <a:r>
                        <a:rPr lang="en-IN" sz="1200" b="1" dirty="0">
                          <a:solidFill>
                            <a:schemeClr val="tx1"/>
                          </a:solidFill>
                          <a:latin typeface="Segoe UI" panose="020B0502040204020203" pitchFamily="34" charset="0"/>
                          <a:cs typeface="Segoe UI" panose="020B0502040204020203" pitchFamily="34" charset="0"/>
                        </a:rPr>
                        <a:t>Poor long term average of ROE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74555173"/>
                  </a:ext>
                </a:extLst>
              </a:tr>
            </a:tbl>
          </a:graphicData>
        </a:graphic>
      </p:graphicFrame>
      <p:sp>
        <p:nvSpPr>
          <p:cNvPr id="13" name="Rectangle 12">
            <a:extLst>
              <a:ext uri="{FF2B5EF4-FFF2-40B4-BE49-F238E27FC236}">
                <a16:creationId xmlns:a16="http://schemas.microsoft.com/office/drawing/2014/main" id="{7CF775AA-69B1-8541-A0C0-A583AD489F73}"/>
              </a:ext>
            </a:extLst>
          </p:cNvPr>
          <p:cNvSpPr/>
          <p:nvPr/>
        </p:nvSpPr>
        <p:spPr>
          <a:xfrm>
            <a:off x="198304" y="3453788"/>
            <a:ext cx="1417502" cy="1854199"/>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Return on Equity</a:t>
            </a:r>
          </a:p>
        </p:txBody>
      </p:sp>
      <p:sp>
        <p:nvSpPr>
          <p:cNvPr id="14" name="Rectangle 13">
            <a:extLst>
              <a:ext uri="{FF2B5EF4-FFF2-40B4-BE49-F238E27FC236}">
                <a16:creationId xmlns:a16="http://schemas.microsoft.com/office/drawing/2014/main" id="{87DD3439-8065-CA88-6E82-6BF23488A394}"/>
              </a:ext>
            </a:extLst>
          </p:cNvPr>
          <p:cNvSpPr/>
          <p:nvPr/>
        </p:nvSpPr>
        <p:spPr>
          <a:xfrm>
            <a:off x="10003316" y="5434988"/>
            <a:ext cx="1817783" cy="12522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Net profit margin illustrates how much of each dollar in revenue collected by a company translates into profit</a:t>
            </a:r>
          </a:p>
        </p:txBody>
      </p:sp>
      <p:sp>
        <p:nvSpPr>
          <p:cNvPr id="15" name="Rectangle 14">
            <a:extLst>
              <a:ext uri="{FF2B5EF4-FFF2-40B4-BE49-F238E27FC236}">
                <a16:creationId xmlns:a16="http://schemas.microsoft.com/office/drawing/2014/main" id="{48FA37DC-817A-BD10-6EF9-08071CC804C4}"/>
              </a:ext>
            </a:extLst>
          </p:cNvPr>
          <p:cNvSpPr/>
          <p:nvPr/>
        </p:nvSpPr>
        <p:spPr>
          <a:xfrm>
            <a:off x="1745560" y="5434987"/>
            <a:ext cx="2551018" cy="12522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Net Profit Margin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 – COGS – E – I – T)/R}*100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(Net Income/R)*100</a:t>
            </a:r>
          </a:p>
        </p:txBody>
      </p:sp>
      <p:sp>
        <p:nvSpPr>
          <p:cNvPr id="17" name="Rectangle 16">
            <a:extLst>
              <a:ext uri="{FF2B5EF4-FFF2-40B4-BE49-F238E27FC236}">
                <a16:creationId xmlns:a16="http://schemas.microsoft.com/office/drawing/2014/main" id="{F9CF62AD-F595-85E1-2A7B-72F0F88B1C74}"/>
              </a:ext>
            </a:extLst>
          </p:cNvPr>
          <p:cNvSpPr/>
          <p:nvPr/>
        </p:nvSpPr>
        <p:spPr>
          <a:xfrm>
            <a:off x="198304" y="5434988"/>
            <a:ext cx="1417502" cy="1252251"/>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Net Profit Margin</a:t>
            </a:r>
          </a:p>
        </p:txBody>
      </p:sp>
      <p:sp>
        <p:nvSpPr>
          <p:cNvPr id="18" name="Rectangle 17">
            <a:extLst>
              <a:ext uri="{FF2B5EF4-FFF2-40B4-BE49-F238E27FC236}">
                <a16:creationId xmlns:a16="http://schemas.microsoft.com/office/drawing/2014/main" id="{A5794946-1CA1-21D6-45F1-4108285C6A5B}"/>
              </a:ext>
            </a:extLst>
          </p:cNvPr>
          <p:cNvSpPr/>
          <p:nvPr/>
        </p:nvSpPr>
        <p:spPr>
          <a:xfrm>
            <a:off x="4454893" y="5434987"/>
            <a:ext cx="5418668" cy="12522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 = Revenue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COGS = The Cost of goods sold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 = Operating and Other expenses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 – Interest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 = Taxes</a:t>
            </a:r>
          </a:p>
        </p:txBody>
      </p:sp>
    </p:spTree>
    <p:extLst>
      <p:ext uri="{BB962C8B-B14F-4D97-AF65-F5344CB8AC3E}">
        <p14:creationId xmlns:p14="http://schemas.microsoft.com/office/powerpoint/2010/main" val="3798019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CDA251-14B7-2245-69D7-67F03CE2D2D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C9C878D-ED2A-70FF-548C-359E608486CC}"/>
              </a:ext>
            </a:extLst>
          </p:cNvPr>
          <p:cNvGraphicFramePr>
            <a:graphicFrameLocks noGrp="1"/>
          </p:cNvGraphicFramePr>
          <p:nvPr/>
        </p:nvGraphicFramePr>
        <p:xfrm>
          <a:off x="5860973" y="370163"/>
          <a:ext cx="6126918" cy="1569720"/>
        </p:xfrm>
        <a:graphic>
          <a:graphicData uri="http://schemas.openxmlformats.org/drawingml/2006/table">
            <a:tbl>
              <a:tblPr firstRow="1" bandRow="1">
                <a:tableStyleId>{5C22544A-7EE6-4342-B048-85BDC9FD1C3A}</a:tableStyleId>
              </a:tblPr>
              <a:tblGrid>
                <a:gridCol w="1204017">
                  <a:extLst>
                    <a:ext uri="{9D8B030D-6E8A-4147-A177-3AD203B41FA5}">
                      <a16:colId xmlns:a16="http://schemas.microsoft.com/office/drawing/2014/main" val="244291947"/>
                    </a:ext>
                  </a:extLst>
                </a:gridCol>
                <a:gridCol w="1168947">
                  <a:extLst>
                    <a:ext uri="{9D8B030D-6E8A-4147-A177-3AD203B41FA5}">
                      <a16:colId xmlns:a16="http://schemas.microsoft.com/office/drawing/2014/main" val="3561706810"/>
                    </a:ext>
                  </a:extLst>
                </a:gridCol>
                <a:gridCol w="993606">
                  <a:extLst>
                    <a:ext uri="{9D8B030D-6E8A-4147-A177-3AD203B41FA5}">
                      <a16:colId xmlns:a16="http://schemas.microsoft.com/office/drawing/2014/main" val="3814449701"/>
                    </a:ext>
                  </a:extLst>
                </a:gridCol>
                <a:gridCol w="941026">
                  <a:extLst>
                    <a:ext uri="{9D8B030D-6E8A-4147-A177-3AD203B41FA5}">
                      <a16:colId xmlns:a16="http://schemas.microsoft.com/office/drawing/2014/main" val="741972791"/>
                    </a:ext>
                  </a:extLst>
                </a:gridCol>
                <a:gridCol w="925417">
                  <a:extLst>
                    <a:ext uri="{9D8B030D-6E8A-4147-A177-3AD203B41FA5}">
                      <a16:colId xmlns:a16="http://schemas.microsoft.com/office/drawing/2014/main" val="1531471978"/>
                    </a:ext>
                  </a:extLst>
                </a:gridCol>
                <a:gridCol w="893905">
                  <a:extLst>
                    <a:ext uri="{9D8B030D-6E8A-4147-A177-3AD203B41FA5}">
                      <a16:colId xmlns:a16="http://schemas.microsoft.com/office/drawing/2014/main" val="1243295263"/>
                    </a:ext>
                  </a:extLst>
                </a:gridCol>
              </a:tblGrid>
              <a:tr h="370840">
                <a:tc>
                  <a:txBody>
                    <a:bodyPr/>
                    <a:lstStyle/>
                    <a:p>
                      <a:pPr algn="ctr"/>
                      <a:r>
                        <a:rPr lang="en-IN" sz="1200" dirty="0">
                          <a:solidFill>
                            <a:schemeClr val="bg1"/>
                          </a:solidFill>
                          <a:latin typeface="Segoe UI" panose="020B0502040204020203" pitchFamily="34" charset="0"/>
                          <a:cs typeface="Segoe UI" panose="020B0502040204020203" pitchFamily="34" charset="0"/>
                        </a:rPr>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Net Income After Taxes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Revenues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Liabilities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Equity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82455815"/>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254B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2.6B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2.8B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1.8B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2647548"/>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7B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77B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1.121T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1.085T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35B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0027906"/>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348B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151B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89B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61B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7338321"/>
                  </a:ext>
                </a:extLst>
              </a:tr>
            </a:tbl>
          </a:graphicData>
        </a:graphic>
      </p:graphicFrame>
      <p:sp>
        <p:nvSpPr>
          <p:cNvPr id="8" name="Rectangle 7">
            <a:extLst>
              <a:ext uri="{FF2B5EF4-FFF2-40B4-BE49-F238E27FC236}">
                <a16:creationId xmlns:a16="http://schemas.microsoft.com/office/drawing/2014/main" id="{5FA22E35-02AC-08C6-F98F-1773E0227046}"/>
              </a:ext>
            </a:extLst>
          </p:cNvPr>
          <p:cNvSpPr/>
          <p:nvPr/>
        </p:nvSpPr>
        <p:spPr>
          <a:xfrm>
            <a:off x="204108" y="370164"/>
            <a:ext cx="5535679" cy="1569719"/>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Debt to Assets: </a:t>
            </a: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Debt to Assets ratio indicates the proportion of a company’s assets that are being financed with debut, rather than equity. The ratio is used to determine the financial risk of a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Debt to Equity: </a:t>
            </a:r>
            <a:r>
              <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debt to equity ratio is similar ratio indicating the relative proportion of shareholders’ equity and debt used to finance a company’s assets. The ratio is used to evaluate a company’s financial leverage.</a:t>
            </a:r>
            <a:endParaRPr kumimoji="0" lang="en-IN" sz="12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endParaRPr>
          </a:p>
        </p:txBody>
      </p:sp>
      <p:graphicFrame>
        <p:nvGraphicFramePr>
          <p:cNvPr id="3" name="Table 2">
            <a:extLst>
              <a:ext uri="{FF2B5EF4-FFF2-40B4-BE49-F238E27FC236}">
                <a16:creationId xmlns:a16="http://schemas.microsoft.com/office/drawing/2014/main" id="{D37C4788-E466-9090-38AA-96486AF778C6}"/>
              </a:ext>
            </a:extLst>
          </p:cNvPr>
          <p:cNvGraphicFramePr>
            <a:graphicFrameLocks noGrp="1"/>
          </p:cNvGraphicFramePr>
          <p:nvPr/>
        </p:nvGraphicFramePr>
        <p:xfrm>
          <a:off x="204107" y="2889991"/>
          <a:ext cx="11783784" cy="1483360"/>
        </p:xfrm>
        <a:graphic>
          <a:graphicData uri="http://schemas.openxmlformats.org/drawingml/2006/table">
            <a:tbl>
              <a:tblPr firstRow="1" bandRow="1">
                <a:tableStyleId>{5C22544A-7EE6-4342-B048-85BDC9FD1C3A}</a:tableStyleId>
              </a:tblPr>
              <a:tblGrid>
                <a:gridCol w="1963964">
                  <a:extLst>
                    <a:ext uri="{9D8B030D-6E8A-4147-A177-3AD203B41FA5}">
                      <a16:colId xmlns:a16="http://schemas.microsoft.com/office/drawing/2014/main" val="244291947"/>
                    </a:ext>
                  </a:extLst>
                </a:gridCol>
                <a:gridCol w="1963964">
                  <a:extLst>
                    <a:ext uri="{9D8B030D-6E8A-4147-A177-3AD203B41FA5}">
                      <a16:colId xmlns:a16="http://schemas.microsoft.com/office/drawing/2014/main" val="3561706810"/>
                    </a:ext>
                  </a:extLst>
                </a:gridCol>
                <a:gridCol w="1963964">
                  <a:extLst>
                    <a:ext uri="{9D8B030D-6E8A-4147-A177-3AD203B41FA5}">
                      <a16:colId xmlns:a16="http://schemas.microsoft.com/office/drawing/2014/main" val="3814449701"/>
                    </a:ext>
                  </a:extLst>
                </a:gridCol>
                <a:gridCol w="1963964">
                  <a:extLst>
                    <a:ext uri="{9D8B030D-6E8A-4147-A177-3AD203B41FA5}">
                      <a16:colId xmlns:a16="http://schemas.microsoft.com/office/drawing/2014/main" val="741972791"/>
                    </a:ext>
                  </a:extLst>
                </a:gridCol>
                <a:gridCol w="1963964">
                  <a:extLst>
                    <a:ext uri="{9D8B030D-6E8A-4147-A177-3AD203B41FA5}">
                      <a16:colId xmlns:a16="http://schemas.microsoft.com/office/drawing/2014/main" val="1531471978"/>
                    </a:ext>
                  </a:extLst>
                </a:gridCol>
                <a:gridCol w="1963964">
                  <a:extLst>
                    <a:ext uri="{9D8B030D-6E8A-4147-A177-3AD203B41FA5}">
                      <a16:colId xmlns:a16="http://schemas.microsoft.com/office/drawing/2014/main" val="1243295263"/>
                    </a:ext>
                  </a:extLst>
                </a:gridCol>
              </a:tblGrid>
              <a:tr h="370840">
                <a:tc>
                  <a:txBody>
                    <a:bodyPr/>
                    <a:lstStyle/>
                    <a:p>
                      <a:pPr algn="ctr"/>
                      <a:r>
                        <a:rPr lang="en-IN" sz="1200" dirty="0">
                          <a:solidFill>
                            <a:schemeClr val="bg1"/>
                          </a:solidFill>
                          <a:latin typeface="Segoe UI" panose="020B0502040204020203" pitchFamily="34" charset="0"/>
                          <a:cs typeface="Segoe UI" panose="020B0502040204020203" pitchFamily="34" charset="0"/>
                        </a:rPr>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ROA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Net Profit Margin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Debt to 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Debt to Equity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82455815"/>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254B/2.28B =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254B/1.8B = 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254B/2.6B =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1B/2.8B = 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1B/1.8B = 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2647548"/>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7B/1121B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7B/35B =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7B/77B =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1085B/1121B = 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1085B/35B = 3103%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0027906"/>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11B/151B =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11B/61B =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11B/348B =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89B/151B = 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89B/61B = 148%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7338321"/>
                  </a:ext>
                </a:extLst>
              </a:tr>
            </a:tbl>
          </a:graphicData>
        </a:graphic>
      </p:graphicFrame>
      <p:graphicFrame>
        <p:nvGraphicFramePr>
          <p:cNvPr id="9" name="Table 8">
            <a:extLst>
              <a:ext uri="{FF2B5EF4-FFF2-40B4-BE49-F238E27FC236}">
                <a16:creationId xmlns:a16="http://schemas.microsoft.com/office/drawing/2014/main" id="{32C2D5C1-6170-9174-90F0-1FC1BCFE7A27}"/>
              </a:ext>
            </a:extLst>
          </p:cNvPr>
          <p:cNvGraphicFramePr>
            <a:graphicFrameLocks noGrp="1"/>
          </p:cNvGraphicFramePr>
          <p:nvPr/>
        </p:nvGraphicFramePr>
        <p:xfrm>
          <a:off x="204107" y="4683905"/>
          <a:ext cx="11783784" cy="1483360"/>
        </p:xfrm>
        <a:graphic>
          <a:graphicData uri="http://schemas.openxmlformats.org/drawingml/2006/table">
            <a:tbl>
              <a:tblPr firstRow="1" bandRow="1">
                <a:tableStyleId>{5C22544A-7EE6-4342-B048-85BDC9FD1C3A}</a:tableStyleId>
              </a:tblPr>
              <a:tblGrid>
                <a:gridCol w="1963964">
                  <a:extLst>
                    <a:ext uri="{9D8B030D-6E8A-4147-A177-3AD203B41FA5}">
                      <a16:colId xmlns:a16="http://schemas.microsoft.com/office/drawing/2014/main" val="244291947"/>
                    </a:ext>
                  </a:extLst>
                </a:gridCol>
                <a:gridCol w="1963964">
                  <a:extLst>
                    <a:ext uri="{9D8B030D-6E8A-4147-A177-3AD203B41FA5}">
                      <a16:colId xmlns:a16="http://schemas.microsoft.com/office/drawing/2014/main" val="3561706810"/>
                    </a:ext>
                  </a:extLst>
                </a:gridCol>
                <a:gridCol w="1963964">
                  <a:extLst>
                    <a:ext uri="{9D8B030D-6E8A-4147-A177-3AD203B41FA5}">
                      <a16:colId xmlns:a16="http://schemas.microsoft.com/office/drawing/2014/main" val="3814449701"/>
                    </a:ext>
                  </a:extLst>
                </a:gridCol>
                <a:gridCol w="1963964">
                  <a:extLst>
                    <a:ext uri="{9D8B030D-6E8A-4147-A177-3AD203B41FA5}">
                      <a16:colId xmlns:a16="http://schemas.microsoft.com/office/drawing/2014/main" val="741972791"/>
                    </a:ext>
                  </a:extLst>
                </a:gridCol>
                <a:gridCol w="1963964">
                  <a:extLst>
                    <a:ext uri="{9D8B030D-6E8A-4147-A177-3AD203B41FA5}">
                      <a16:colId xmlns:a16="http://schemas.microsoft.com/office/drawing/2014/main" val="1531471978"/>
                    </a:ext>
                  </a:extLst>
                </a:gridCol>
                <a:gridCol w="1963964">
                  <a:extLst>
                    <a:ext uri="{9D8B030D-6E8A-4147-A177-3AD203B41FA5}">
                      <a16:colId xmlns:a16="http://schemas.microsoft.com/office/drawing/2014/main" val="1243295263"/>
                    </a:ext>
                  </a:extLst>
                </a:gridCol>
              </a:tblGrid>
              <a:tr h="370840">
                <a:tc>
                  <a:txBody>
                    <a:bodyPr/>
                    <a:lstStyle/>
                    <a:p>
                      <a:pPr algn="ctr"/>
                      <a:r>
                        <a:rPr lang="en-IN" sz="1200" dirty="0">
                          <a:solidFill>
                            <a:schemeClr val="bg1"/>
                          </a:solidFill>
                          <a:latin typeface="Segoe UI" panose="020B0502040204020203" pitchFamily="34" charset="0"/>
                          <a:cs typeface="Segoe UI" panose="020B0502040204020203" pitchFamily="34" charset="0"/>
                        </a:rPr>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ROA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Net Profit Margin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Debt to 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Debt to Equity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82455815"/>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2647548"/>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3103%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0027906"/>
                  </a:ext>
                </a:extLst>
              </a:tr>
              <a:tr h="370840">
                <a:tc>
                  <a:txBody>
                    <a:bodyPr/>
                    <a:lstStyle/>
                    <a:p>
                      <a:pPr algn="ctr"/>
                      <a:r>
                        <a:rPr lang="en-IN" sz="1200" b="1" dirty="0">
                          <a:solidFill>
                            <a:schemeClr val="tx1"/>
                          </a:solidFill>
                          <a:latin typeface="Segoe UI" panose="020B0502040204020203" pitchFamily="34" charset="0"/>
                          <a:cs typeface="Segoe UI" panose="020B0502040204020203" pitchFamily="34" charset="0"/>
                        </a:rPr>
                        <a:t>Company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7338321"/>
                  </a:ext>
                </a:extLst>
              </a:tr>
            </a:tbl>
          </a:graphicData>
        </a:graphic>
      </p:graphicFrame>
      <p:sp>
        <p:nvSpPr>
          <p:cNvPr id="16" name="Rectangle 15">
            <a:extLst>
              <a:ext uri="{FF2B5EF4-FFF2-40B4-BE49-F238E27FC236}">
                <a16:creationId xmlns:a16="http://schemas.microsoft.com/office/drawing/2014/main" id="{E21F4A2B-A3DA-41D3-7C9F-FF313A77F444}"/>
              </a:ext>
            </a:extLst>
          </p:cNvPr>
          <p:cNvSpPr/>
          <p:nvPr/>
        </p:nvSpPr>
        <p:spPr>
          <a:xfrm>
            <a:off x="3425007" y="2335603"/>
            <a:ext cx="5560165" cy="313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Calculation</a:t>
            </a:r>
          </a:p>
        </p:txBody>
      </p:sp>
    </p:spTree>
    <p:extLst>
      <p:ext uri="{BB962C8B-B14F-4D97-AF65-F5344CB8AC3E}">
        <p14:creationId xmlns:p14="http://schemas.microsoft.com/office/powerpoint/2010/main" val="2313366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EB7494-BCE6-1E08-5397-39C1DCCD1456}"/>
              </a:ext>
            </a:extLst>
          </p:cNvPr>
          <p:cNvSpPr/>
          <p:nvPr/>
        </p:nvSpPr>
        <p:spPr>
          <a:xfrm>
            <a:off x="256751" y="767945"/>
            <a:ext cx="5633919" cy="1238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Marketing costs vary from business to business, industry to industry. Marketing budgets can be as low as 1% of sales but can exceed 30%. When a company starts, it has been known for them to spend as much as 50% of sales on introductory marketing programs during their first year.</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C300E6CC-6164-79B9-317D-93CD0EBF63E9}"/>
              </a:ext>
            </a:extLst>
          </p:cNvPr>
          <p:cNvSpPr/>
          <p:nvPr/>
        </p:nvSpPr>
        <p:spPr>
          <a:xfrm>
            <a:off x="256751" y="2555674"/>
            <a:ext cx="5633919" cy="756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When you compare the output of one facilities and the output of another facility, you can’t make up any difference. The output must be elastic. Increasing volume is capital intensive and time intensive.</a:t>
            </a:r>
          </a:p>
        </p:txBody>
      </p:sp>
      <p:sp>
        <p:nvSpPr>
          <p:cNvPr id="4" name="Rectangle 3">
            <a:extLst>
              <a:ext uri="{FF2B5EF4-FFF2-40B4-BE49-F238E27FC236}">
                <a16:creationId xmlns:a16="http://schemas.microsoft.com/office/drawing/2014/main" id="{3C5BD160-BAE3-B169-9DAE-96618FF7FB11}"/>
              </a:ext>
            </a:extLst>
          </p:cNvPr>
          <p:cNvSpPr/>
          <p:nvPr/>
        </p:nvSpPr>
        <p:spPr>
          <a:xfrm>
            <a:off x="256751" y="379348"/>
            <a:ext cx="5633919" cy="38859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MARKETING</a:t>
            </a:r>
          </a:p>
        </p:txBody>
      </p:sp>
      <p:sp>
        <p:nvSpPr>
          <p:cNvPr id="5" name="Rectangle 4">
            <a:extLst>
              <a:ext uri="{FF2B5EF4-FFF2-40B4-BE49-F238E27FC236}">
                <a16:creationId xmlns:a16="http://schemas.microsoft.com/office/drawing/2014/main" id="{F556E8EB-89E7-4796-285A-88AA1B6F149E}"/>
              </a:ext>
            </a:extLst>
          </p:cNvPr>
          <p:cNvSpPr/>
          <p:nvPr/>
        </p:nvSpPr>
        <p:spPr>
          <a:xfrm>
            <a:off x="256751" y="2167077"/>
            <a:ext cx="5633919" cy="38859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RULES FOR COMMODITIES</a:t>
            </a:r>
          </a:p>
        </p:txBody>
      </p:sp>
      <p:sp>
        <p:nvSpPr>
          <p:cNvPr id="6" name="Rectangle 5">
            <a:extLst>
              <a:ext uri="{FF2B5EF4-FFF2-40B4-BE49-F238E27FC236}">
                <a16:creationId xmlns:a16="http://schemas.microsoft.com/office/drawing/2014/main" id="{A5B76312-7555-A3B6-E17C-44929A7E1FC5}"/>
              </a:ext>
            </a:extLst>
          </p:cNvPr>
          <p:cNvSpPr/>
          <p:nvPr/>
        </p:nvSpPr>
        <p:spPr>
          <a:xfrm>
            <a:off x="6096000" y="767945"/>
            <a:ext cx="5633919" cy="1238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merger is an agreement that unites two existing companies into one new company. Mergers and acquisitions (M&amp;A) are business transactions in which the ownership of companies, business organizations, or their operating units are transferred to or consolidated with another company or business organization. Mergers and acquisitions are commonly done to expand a company’s reach, expand into new segments, or gain market share, all of which are done to increase shareholder value. </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446805FB-EE71-2F6D-CAF3-775C4E72858F}"/>
              </a:ext>
            </a:extLst>
          </p:cNvPr>
          <p:cNvSpPr/>
          <p:nvPr/>
        </p:nvSpPr>
        <p:spPr>
          <a:xfrm>
            <a:off x="6096000" y="379348"/>
            <a:ext cx="5633919" cy="38859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MERGERS &amp; ACQUISITIONS</a:t>
            </a:r>
          </a:p>
        </p:txBody>
      </p:sp>
      <p:sp>
        <p:nvSpPr>
          <p:cNvPr id="8" name="Rectangle 7">
            <a:extLst>
              <a:ext uri="{FF2B5EF4-FFF2-40B4-BE49-F238E27FC236}">
                <a16:creationId xmlns:a16="http://schemas.microsoft.com/office/drawing/2014/main" id="{92C69D5A-48B7-C6EA-F102-8CCD08B2C2B5}"/>
              </a:ext>
            </a:extLst>
          </p:cNvPr>
          <p:cNvSpPr/>
          <p:nvPr/>
        </p:nvSpPr>
        <p:spPr>
          <a:xfrm>
            <a:off x="6096000" y="2555674"/>
            <a:ext cx="2095099" cy="209247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Horizontal Merger</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Vertical Merger</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Market-extension Merger</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Product- extension Merger</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Conglomeration</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Purchase Mergers</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Consolidation Mergers</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94825260-7F3B-4801-30A7-EF611DA2E405}"/>
              </a:ext>
            </a:extLst>
          </p:cNvPr>
          <p:cNvSpPr/>
          <p:nvPr/>
        </p:nvSpPr>
        <p:spPr>
          <a:xfrm>
            <a:off x="6096000" y="2167078"/>
            <a:ext cx="2095099" cy="38859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VARIETIES OF MERGERS</a:t>
            </a:r>
          </a:p>
        </p:txBody>
      </p:sp>
      <p:sp>
        <p:nvSpPr>
          <p:cNvPr id="10" name="Rectangle 9">
            <a:extLst>
              <a:ext uri="{FF2B5EF4-FFF2-40B4-BE49-F238E27FC236}">
                <a16:creationId xmlns:a16="http://schemas.microsoft.com/office/drawing/2014/main" id="{130CEFE5-E20F-603C-A7F0-11A415707530}"/>
              </a:ext>
            </a:extLst>
          </p:cNvPr>
          <p:cNvSpPr/>
          <p:nvPr/>
        </p:nvSpPr>
        <p:spPr>
          <a:xfrm>
            <a:off x="8308206" y="2554904"/>
            <a:ext cx="3421713" cy="20932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Check on the company's liquidity and financial well being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Prepare the business team for the merger or acquisition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Engage in pre-merger/acquisition planning by defining the post-merger/acquisition goals &amp; objectives.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Exercise Due diligence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Create a dedicated M&amp;A transition team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Plan ahead as you make your business transition.</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1F90DB0A-72D2-2403-2D63-0684313EE209}"/>
              </a:ext>
            </a:extLst>
          </p:cNvPr>
          <p:cNvSpPr/>
          <p:nvPr/>
        </p:nvSpPr>
        <p:spPr>
          <a:xfrm>
            <a:off x="8308206" y="2166308"/>
            <a:ext cx="3421713" cy="38859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FACTORS CONSIDERED WHILE M&amp;A</a:t>
            </a:r>
          </a:p>
        </p:txBody>
      </p:sp>
      <p:sp>
        <p:nvSpPr>
          <p:cNvPr id="12" name="Rectangle 11">
            <a:extLst>
              <a:ext uri="{FF2B5EF4-FFF2-40B4-BE49-F238E27FC236}">
                <a16:creationId xmlns:a16="http://schemas.microsoft.com/office/drawing/2014/main" id="{C3571B60-90F9-283D-5F45-48E02A69B66F}"/>
              </a:ext>
            </a:extLst>
          </p:cNvPr>
          <p:cNvSpPr/>
          <p:nvPr/>
        </p:nvSpPr>
        <p:spPr>
          <a:xfrm>
            <a:off x="256751" y="3786103"/>
            <a:ext cx="5633919" cy="25977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DCF analysis uses future free cash flow projections and then discounts them to arrive at a present value estimators. This is present value estimate is used to evaluate the potential of the investment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Formula: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DCF = CF / (1 + 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Discounted Cash Flow (DCF) formula is used to estimate the value of an investment based on its expected future cash flows. The formula is expressed as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CF = Cash Flow in the period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 = Discount rate (often the Weighted Average Cost of Capital, WACC)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 = Period number</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AA411293-3B7C-722E-D947-6B578D8B61E2}"/>
              </a:ext>
            </a:extLst>
          </p:cNvPr>
          <p:cNvSpPr/>
          <p:nvPr/>
        </p:nvSpPr>
        <p:spPr>
          <a:xfrm>
            <a:off x="256751" y="3397507"/>
            <a:ext cx="5633919" cy="38859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DISCOUNTED CASH FLOW</a:t>
            </a:r>
          </a:p>
        </p:txBody>
      </p:sp>
      <p:sp>
        <p:nvSpPr>
          <p:cNvPr id="14" name="Rectangle 13">
            <a:extLst>
              <a:ext uri="{FF2B5EF4-FFF2-40B4-BE49-F238E27FC236}">
                <a16:creationId xmlns:a16="http://schemas.microsoft.com/office/drawing/2014/main" id="{89FD0228-335A-D03E-2442-25FE132019AF}"/>
              </a:ext>
            </a:extLst>
          </p:cNvPr>
          <p:cNvSpPr/>
          <p:nvPr/>
        </p:nvSpPr>
        <p:spPr>
          <a:xfrm>
            <a:off x="6096000" y="5124049"/>
            <a:ext cx="5633919" cy="12598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Discounted Cash Flow (DCF)</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Comparables (Comps)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Multiples (P/E, EV/EBITDA)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a:t>
            </a:r>
            <a:r>
              <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Price or Earnings Multiples;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EV/EBITDA</a:t>
            </a:r>
            <a:r>
              <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Enterprise Value/</a:t>
            </a: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Earnings Before Interest, Taxes, Depreciation, and Amortization</a:t>
            </a:r>
            <a:endParaRPr kumimoji="0" lang="en-IN"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59BAC0C1-C97B-7F61-147B-D4F74F8F166F}"/>
              </a:ext>
            </a:extLst>
          </p:cNvPr>
          <p:cNvSpPr/>
          <p:nvPr/>
        </p:nvSpPr>
        <p:spPr>
          <a:xfrm>
            <a:off x="6096000" y="4735453"/>
            <a:ext cx="5633919" cy="38859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KEY VALUATION METHODS</a:t>
            </a:r>
          </a:p>
        </p:txBody>
      </p:sp>
    </p:spTree>
    <p:extLst>
      <p:ext uri="{BB962C8B-B14F-4D97-AF65-F5344CB8AC3E}">
        <p14:creationId xmlns:p14="http://schemas.microsoft.com/office/powerpoint/2010/main" val="2952830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1036F6-6D96-BAAB-CD04-B2EB564B4DFB}"/>
              </a:ext>
            </a:extLst>
          </p:cNvPr>
          <p:cNvSpPr>
            <a:spLocks noGrp="1"/>
          </p:cNvSpPr>
          <p:nvPr>
            <p:ph type="sldNum" sz="quarter" idx="12"/>
          </p:nvPr>
        </p:nvSpPr>
        <p:spPr/>
        <p:txBody>
          <a:bodyPr/>
          <a:lstStyle/>
          <a:p>
            <a:fld id="{A63E5F1B-06E8-40D9-B2EF-6EBB58D817FE}" type="slidenum">
              <a:rPr lang="en-IN" smtClean="0">
                <a:solidFill>
                  <a:schemeClr val="bg1"/>
                </a:solidFill>
              </a:rPr>
              <a:t>16</a:t>
            </a:fld>
            <a:endParaRPr lang="en-IN">
              <a:solidFill>
                <a:schemeClr val="bg1"/>
              </a:solidFill>
            </a:endParaRPr>
          </a:p>
        </p:txBody>
      </p:sp>
      <p:sp>
        <p:nvSpPr>
          <p:cNvPr id="5" name="Rectangle 4">
            <a:extLst>
              <a:ext uri="{FF2B5EF4-FFF2-40B4-BE49-F238E27FC236}">
                <a16:creationId xmlns:a16="http://schemas.microsoft.com/office/drawing/2014/main" id="{40B6388D-0EDB-2334-B238-9206ADAA2B2A}"/>
              </a:ext>
            </a:extLst>
          </p:cNvPr>
          <p:cNvSpPr/>
          <p:nvPr/>
        </p:nvSpPr>
        <p:spPr>
          <a:xfrm>
            <a:off x="705852" y="298384"/>
            <a:ext cx="10780293" cy="78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latin typeface="Segoe UI" panose="020B0502040204020203" pitchFamily="34" charset="0"/>
                <a:cs typeface="Segoe UI" panose="020B0502040204020203" pitchFamily="34" charset="0"/>
              </a:rPr>
              <a:t>Programmatic Advertisement</a:t>
            </a:r>
          </a:p>
          <a:p>
            <a:endParaRPr lang="en-IN" b="1" dirty="0">
              <a:solidFill>
                <a:schemeClr val="bg1"/>
              </a:solidFill>
              <a:latin typeface="Segoe UI" panose="020B0502040204020203" pitchFamily="34" charset="0"/>
              <a:cs typeface="Segoe UI" panose="020B0502040204020203" pitchFamily="34" charset="0"/>
            </a:endParaRPr>
          </a:p>
          <a:p>
            <a:r>
              <a:rPr lang="en-IN" b="1" dirty="0">
                <a:solidFill>
                  <a:schemeClr val="bg1"/>
                </a:solidFill>
                <a:latin typeface="Segoe UI" panose="020B0502040204020203" pitchFamily="34" charset="0"/>
                <a:cs typeface="Segoe UI" panose="020B0502040204020203" pitchFamily="34" charset="0"/>
              </a:rPr>
              <a:t>1. Concepts</a:t>
            </a:r>
          </a:p>
        </p:txBody>
      </p:sp>
      <p:graphicFrame>
        <p:nvGraphicFramePr>
          <p:cNvPr id="2" name="Table 1">
            <a:extLst>
              <a:ext uri="{FF2B5EF4-FFF2-40B4-BE49-F238E27FC236}">
                <a16:creationId xmlns:a16="http://schemas.microsoft.com/office/drawing/2014/main" id="{4D6E3D7C-E920-940C-08B7-E17615D03386}"/>
              </a:ext>
            </a:extLst>
          </p:cNvPr>
          <p:cNvGraphicFramePr>
            <a:graphicFrameLocks noGrp="1"/>
          </p:cNvGraphicFramePr>
          <p:nvPr>
            <p:extLst>
              <p:ext uri="{D42A27DB-BD31-4B8C-83A1-F6EECF244321}">
                <p14:modId xmlns:p14="http://schemas.microsoft.com/office/powerpoint/2010/main" val="2900706550"/>
              </p:ext>
            </p:extLst>
          </p:nvPr>
        </p:nvGraphicFramePr>
        <p:xfrm>
          <a:off x="705853" y="1332025"/>
          <a:ext cx="10780293" cy="4780016"/>
        </p:xfrm>
        <a:graphic>
          <a:graphicData uri="http://schemas.openxmlformats.org/drawingml/2006/table">
            <a:tbl>
              <a:tblPr/>
              <a:tblGrid>
                <a:gridCol w="2098307">
                  <a:extLst>
                    <a:ext uri="{9D8B030D-6E8A-4147-A177-3AD203B41FA5}">
                      <a16:colId xmlns:a16="http://schemas.microsoft.com/office/drawing/2014/main" val="3353246925"/>
                    </a:ext>
                  </a:extLst>
                </a:gridCol>
                <a:gridCol w="4799798">
                  <a:extLst>
                    <a:ext uri="{9D8B030D-6E8A-4147-A177-3AD203B41FA5}">
                      <a16:colId xmlns:a16="http://schemas.microsoft.com/office/drawing/2014/main" val="1323779643"/>
                    </a:ext>
                  </a:extLst>
                </a:gridCol>
                <a:gridCol w="3882188">
                  <a:extLst>
                    <a:ext uri="{9D8B030D-6E8A-4147-A177-3AD203B41FA5}">
                      <a16:colId xmlns:a16="http://schemas.microsoft.com/office/drawing/2014/main" val="782951836"/>
                    </a:ext>
                  </a:extLst>
                </a:gridCol>
              </a:tblGrid>
              <a:tr h="647655">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CONCEPT</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MEANING</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WHY IT MATTERS</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482024872"/>
                  </a:ext>
                </a:extLst>
              </a:tr>
              <a:tr h="629270">
                <a:tc>
                  <a:txBody>
                    <a:bodyPr/>
                    <a:lstStyle/>
                    <a:p>
                      <a:pPr algn="l">
                        <a:buNone/>
                      </a:pPr>
                      <a:r>
                        <a:rPr lang="en-IN" sz="1200" b="1" dirty="0">
                          <a:solidFill>
                            <a:schemeClr val="bg1"/>
                          </a:solidFill>
                          <a:latin typeface="Segoe UI" panose="020B0502040204020203" pitchFamily="34" charset="0"/>
                          <a:cs typeface="Segoe UI" panose="020B0502040204020203" pitchFamily="34" charset="0"/>
                        </a:rPr>
                        <a:t>Programmatic Advertising</a:t>
                      </a:r>
                      <a:endParaRPr lang="en-IN" sz="1200" dirty="0">
                        <a:solidFill>
                          <a:schemeClr val="bg1"/>
                        </a:solidFill>
                        <a:latin typeface="Segoe UI" panose="020B0502040204020203" pitchFamily="34" charset="0"/>
                        <a:cs typeface="Segoe UI" panose="020B0502040204020203" pitchFamily="34" charset="0"/>
                      </a:endParaRP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Automated buying &amp; selling of digital ad inventory in real time via software platforms rather than manual negotiations.</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Reduces human error, speeds up transactions, scales easily.</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04000852"/>
                  </a:ext>
                </a:extLst>
              </a:tr>
              <a:tr h="629270">
                <a:tc>
                  <a:txBody>
                    <a:bodyPr/>
                    <a:lstStyle/>
                    <a:p>
                      <a:pPr algn="l">
                        <a:buNone/>
                      </a:pPr>
                      <a:r>
                        <a:rPr lang="en-IN" sz="1200" b="1">
                          <a:solidFill>
                            <a:schemeClr val="bg1"/>
                          </a:solidFill>
                          <a:latin typeface="Segoe UI" panose="020B0502040204020203" pitchFamily="34" charset="0"/>
                          <a:cs typeface="Segoe UI" panose="020B0502040204020203" pitchFamily="34" charset="0"/>
                        </a:rPr>
                        <a:t>DSP (Demand-Side Platform)</a:t>
                      </a:r>
                      <a:endParaRPr lang="en-IN" sz="1200">
                        <a:solidFill>
                          <a:schemeClr val="bg1"/>
                        </a:solidFill>
                        <a:latin typeface="Segoe UI" panose="020B0502040204020203" pitchFamily="34" charset="0"/>
                        <a:cs typeface="Segoe UI" panose="020B0502040204020203" pitchFamily="34" charset="0"/>
                      </a:endParaRP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A platform advertisers use to buy ad space across multiple publishers automatically.</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a:solidFill>
                            <a:schemeClr val="bg1"/>
                          </a:solidFill>
                          <a:latin typeface="Segoe UI" panose="020B0502040204020203" pitchFamily="34" charset="0"/>
                          <a:cs typeface="Segoe UI" panose="020B0502040204020203" pitchFamily="34" charset="0"/>
                        </a:rPr>
                        <a:t>Central place to manage campaigns &amp; bids.</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4041568"/>
                  </a:ext>
                </a:extLst>
              </a:tr>
              <a:tr h="629270">
                <a:tc>
                  <a:txBody>
                    <a:bodyPr/>
                    <a:lstStyle/>
                    <a:p>
                      <a:pPr algn="l">
                        <a:buNone/>
                      </a:pPr>
                      <a:r>
                        <a:rPr lang="en-IN" sz="1200" b="1" dirty="0">
                          <a:solidFill>
                            <a:schemeClr val="bg1"/>
                          </a:solidFill>
                          <a:latin typeface="Segoe UI" panose="020B0502040204020203" pitchFamily="34" charset="0"/>
                          <a:cs typeface="Segoe UI" panose="020B0502040204020203" pitchFamily="34" charset="0"/>
                        </a:rPr>
                        <a:t>SSP (Supply-Side Platform)</a:t>
                      </a:r>
                      <a:endParaRPr lang="en-IN" sz="1200" dirty="0">
                        <a:solidFill>
                          <a:schemeClr val="bg1"/>
                        </a:solidFill>
                        <a:latin typeface="Segoe UI" panose="020B0502040204020203" pitchFamily="34" charset="0"/>
                        <a:cs typeface="Segoe UI" panose="020B0502040204020203" pitchFamily="34" charset="0"/>
                      </a:endParaRP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Platform publishers use to sell ad inventory programmatically to many buyers.</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a:solidFill>
                            <a:schemeClr val="bg1"/>
                          </a:solidFill>
                          <a:latin typeface="Segoe UI" panose="020B0502040204020203" pitchFamily="34" charset="0"/>
                          <a:cs typeface="Segoe UI" panose="020B0502040204020203" pitchFamily="34" charset="0"/>
                        </a:rPr>
                        <a:t>Maximizes publisher revenue &amp; fill rates.</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36535212"/>
                  </a:ext>
                </a:extLst>
              </a:tr>
              <a:tr h="356741">
                <a:tc>
                  <a:txBody>
                    <a:bodyPr/>
                    <a:lstStyle/>
                    <a:p>
                      <a:pPr algn="l">
                        <a:buNone/>
                      </a:pPr>
                      <a:r>
                        <a:rPr lang="en-IN" sz="1200" b="1">
                          <a:solidFill>
                            <a:schemeClr val="bg1"/>
                          </a:solidFill>
                          <a:latin typeface="Segoe UI" panose="020B0502040204020203" pitchFamily="34" charset="0"/>
                          <a:cs typeface="Segoe UI" panose="020B0502040204020203" pitchFamily="34" charset="0"/>
                        </a:rPr>
                        <a:t>Ad Exchange</a:t>
                      </a:r>
                      <a:endParaRPr lang="en-IN" sz="1200">
                        <a:solidFill>
                          <a:schemeClr val="bg1"/>
                        </a:solidFill>
                        <a:latin typeface="Segoe UI" panose="020B0502040204020203" pitchFamily="34" charset="0"/>
                        <a:cs typeface="Segoe UI" panose="020B0502040204020203" pitchFamily="34" charset="0"/>
                      </a:endParaRP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A marketplace where DSPs and SSPs transact.</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a:solidFill>
                            <a:schemeClr val="bg1"/>
                          </a:solidFill>
                          <a:latin typeface="Segoe UI" panose="020B0502040204020203" pitchFamily="34" charset="0"/>
                          <a:cs typeface="Segoe UI" panose="020B0502040204020203" pitchFamily="34" charset="0"/>
                        </a:rPr>
                        <a:t>The “stock exchange” of digital ads.</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0567472"/>
                  </a:ext>
                </a:extLst>
              </a:tr>
              <a:tr h="629270">
                <a:tc>
                  <a:txBody>
                    <a:bodyPr/>
                    <a:lstStyle/>
                    <a:p>
                      <a:pPr algn="l">
                        <a:buNone/>
                      </a:pPr>
                      <a:r>
                        <a:rPr lang="en-IN" sz="1200" b="1">
                          <a:solidFill>
                            <a:schemeClr val="bg1"/>
                          </a:solidFill>
                          <a:latin typeface="Segoe UI" panose="020B0502040204020203" pitchFamily="34" charset="0"/>
                          <a:cs typeface="Segoe UI" panose="020B0502040204020203" pitchFamily="34" charset="0"/>
                        </a:rPr>
                        <a:t>RTB (Real-Time Bidding)</a:t>
                      </a:r>
                      <a:endParaRPr lang="en-IN" sz="1200">
                        <a:solidFill>
                          <a:schemeClr val="bg1"/>
                        </a:solidFill>
                        <a:latin typeface="Segoe UI" panose="020B0502040204020203" pitchFamily="34" charset="0"/>
                        <a:cs typeface="Segoe UI" panose="020B0502040204020203" pitchFamily="34" charset="0"/>
                      </a:endParaRP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The auction mechanism that decides which ad is shown to which user at the time of page load.</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Enables precision targeting and price optimization.</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4928293"/>
                  </a:ext>
                </a:extLst>
              </a:tr>
              <a:tr h="629270">
                <a:tc>
                  <a:txBody>
                    <a:bodyPr/>
                    <a:lstStyle/>
                    <a:p>
                      <a:pPr algn="l">
                        <a:buNone/>
                      </a:pPr>
                      <a:r>
                        <a:rPr lang="en-IN" sz="1200" b="1">
                          <a:solidFill>
                            <a:schemeClr val="bg1"/>
                          </a:solidFill>
                          <a:latin typeface="Segoe UI" panose="020B0502040204020203" pitchFamily="34" charset="0"/>
                          <a:cs typeface="Segoe UI" panose="020B0502040204020203" pitchFamily="34" charset="0"/>
                        </a:rPr>
                        <a:t>PMP (Private Marketplace)</a:t>
                      </a:r>
                      <a:endParaRPr lang="en-IN" sz="1200">
                        <a:solidFill>
                          <a:schemeClr val="bg1"/>
                        </a:solidFill>
                        <a:latin typeface="Segoe UI" panose="020B0502040204020203" pitchFamily="34" charset="0"/>
                        <a:cs typeface="Segoe UI" panose="020B0502040204020203" pitchFamily="34" charset="0"/>
                      </a:endParaRP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Invitation-only programmatic auctions between select publishers and advertisers.</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Combines automation with premium inventory access.</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37270333"/>
                  </a:ext>
                </a:extLst>
              </a:tr>
              <a:tr h="629270">
                <a:tc>
                  <a:txBody>
                    <a:bodyPr/>
                    <a:lstStyle/>
                    <a:p>
                      <a:pPr algn="l">
                        <a:buNone/>
                      </a:pPr>
                      <a:r>
                        <a:rPr lang="en-IN" sz="1200" b="1">
                          <a:solidFill>
                            <a:schemeClr val="bg1"/>
                          </a:solidFill>
                          <a:latin typeface="Segoe UI" panose="020B0502040204020203" pitchFamily="34" charset="0"/>
                          <a:cs typeface="Segoe UI" panose="020B0502040204020203" pitchFamily="34" charset="0"/>
                        </a:rPr>
                        <a:t>Direct Programmatic / Programmatic Guaranteed</a:t>
                      </a:r>
                      <a:endParaRPr lang="en-IN" sz="1200">
                        <a:solidFill>
                          <a:schemeClr val="bg1"/>
                        </a:solidFill>
                        <a:latin typeface="Segoe UI" panose="020B0502040204020203" pitchFamily="34" charset="0"/>
                        <a:cs typeface="Segoe UI" panose="020B0502040204020203" pitchFamily="34" charset="0"/>
                      </a:endParaRP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Pre-negotiated deals automated through programmatic platforms (no bidding).</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a:buNone/>
                      </a:pPr>
                      <a:r>
                        <a:rPr lang="en-US" sz="1200" dirty="0">
                          <a:solidFill>
                            <a:schemeClr val="bg1"/>
                          </a:solidFill>
                          <a:latin typeface="Segoe UI" panose="020B0502040204020203" pitchFamily="34" charset="0"/>
                          <a:cs typeface="Segoe UI" panose="020B0502040204020203" pitchFamily="34" charset="0"/>
                        </a:rPr>
                        <a:t>Ensures guaranteed impressions with automation efficiency.</a:t>
                      </a:r>
                    </a:p>
                  </a:txBody>
                  <a:tcPr marL="56511" marR="56511" marT="28255" marB="2825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8186850"/>
                  </a:ext>
                </a:extLst>
              </a:tr>
            </a:tbl>
          </a:graphicData>
        </a:graphic>
      </p:graphicFrame>
    </p:spTree>
    <p:extLst>
      <p:ext uri="{BB962C8B-B14F-4D97-AF65-F5344CB8AC3E}">
        <p14:creationId xmlns:p14="http://schemas.microsoft.com/office/powerpoint/2010/main" val="328363442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49407-F05D-EB3B-DC0D-DFC80412A869}"/>
              </a:ext>
            </a:extLst>
          </p:cNvPr>
          <p:cNvSpPr/>
          <p:nvPr/>
        </p:nvSpPr>
        <p:spPr>
          <a:xfrm>
            <a:off x="443631" y="2687186"/>
            <a:ext cx="3092918" cy="1254693"/>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Synergies: profit difference from combined company Vs sum of separated companies</a:t>
            </a:r>
          </a:p>
        </p:txBody>
      </p:sp>
      <p:sp>
        <p:nvSpPr>
          <p:cNvPr id="5" name="Rectangle 4">
            <a:extLst>
              <a:ext uri="{FF2B5EF4-FFF2-40B4-BE49-F238E27FC236}">
                <a16:creationId xmlns:a16="http://schemas.microsoft.com/office/drawing/2014/main" id="{C7DE6548-0E76-58F0-7464-3E9668805FD3}"/>
              </a:ext>
            </a:extLst>
          </p:cNvPr>
          <p:cNvSpPr/>
          <p:nvPr/>
        </p:nvSpPr>
        <p:spPr>
          <a:xfrm>
            <a:off x="3536549" y="1256965"/>
            <a:ext cx="1645919" cy="77242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Revenue Synergies</a:t>
            </a:r>
          </a:p>
        </p:txBody>
      </p:sp>
      <p:sp>
        <p:nvSpPr>
          <p:cNvPr id="6" name="Rectangle 5">
            <a:extLst>
              <a:ext uri="{FF2B5EF4-FFF2-40B4-BE49-F238E27FC236}">
                <a16:creationId xmlns:a16="http://schemas.microsoft.com/office/drawing/2014/main" id="{13DB73BF-9DB2-B59A-81C9-E4FF124782AC}"/>
              </a:ext>
            </a:extLst>
          </p:cNvPr>
          <p:cNvSpPr/>
          <p:nvPr/>
        </p:nvSpPr>
        <p:spPr>
          <a:xfrm>
            <a:off x="3536549" y="4660565"/>
            <a:ext cx="1645919" cy="77242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Cost Synergies</a:t>
            </a:r>
          </a:p>
        </p:txBody>
      </p:sp>
      <p:sp>
        <p:nvSpPr>
          <p:cNvPr id="7" name="Rectangle 6">
            <a:extLst>
              <a:ext uri="{FF2B5EF4-FFF2-40B4-BE49-F238E27FC236}">
                <a16:creationId xmlns:a16="http://schemas.microsoft.com/office/drawing/2014/main" id="{1F3A720E-F417-B112-8DC2-C1CC5ACA40C1}"/>
              </a:ext>
            </a:extLst>
          </p:cNvPr>
          <p:cNvSpPr/>
          <p:nvPr/>
        </p:nvSpPr>
        <p:spPr>
          <a:xfrm>
            <a:off x="6096868" y="266365"/>
            <a:ext cx="1645919" cy="772428"/>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More Customers</a:t>
            </a:r>
          </a:p>
        </p:txBody>
      </p:sp>
      <p:sp>
        <p:nvSpPr>
          <p:cNvPr id="8" name="Rectangle 7">
            <a:extLst>
              <a:ext uri="{FF2B5EF4-FFF2-40B4-BE49-F238E27FC236}">
                <a16:creationId xmlns:a16="http://schemas.microsoft.com/office/drawing/2014/main" id="{5F53B660-17FC-1F83-D1F9-4DEAB3D74AF5}"/>
              </a:ext>
            </a:extLst>
          </p:cNvPr>
          <p:cNvSpPr/>
          <p:nvPr/>
        </p:nvSpPr>
        <p:spPr>
          <a:xfrm>
            <a:off x="6096868" y="5432993"/>
            <a:ext cx="1645919" cy="772428"/>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Indirect costs</a:t>
            </a:r>
          </a:p>
        </p:txBody>
      </p:sp>
      <p:sp>
        <p:nvSpPr>
          <p:cNvPr id="9" name="Rectangle 8">
            <a:extLst>
              <a:ext uri="{FF2B5EF4-FFF2-40B4-BE49-F238E27FC236}">
                <a16:creationId xmlns:a16="http://schemas.microsoft.com/office/drawing/2014/main" id="{8B5C8D42-C0C5-869C-CD42-DCE2A3B1875A}"/>
              </a:ext>
            </a:extLst>
          </p:cNvPr>
          <p:cNvSpPr/>
          <p:nvPr/>
        </p:nvSpPr>
        <p:spPr>
          <a:xfrm>
            <a:off x="6096868" y="1914758"/>
            <a:ext cx="1645919" cy="772428"/>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average spend per customer</a:t>
            </a:r>
          </a:p>
        </p:txBody>
      </p:sp>
      <p:sp>
        <p:nvSpPr>
          <p:cNvPr id="10" name="Rectangle 9">
            <a:extLst>
              <a:ext uri="{FF2B5EF4-FFF2-40B4-BE49-F238E27FC236}">
                <a16:creationId xmlns:a16="http://schemas.microsoft.com/office/drawing/2014/main" id="{BC783717-9C13-352A-9844-7B63C01A2D7A}"/>
              </a:ext>
            </a:extLst>
          </p:cNvPr>
          <p:cNvSpPr/>
          <p:nvPr/>
        </p:nvSpPr>
        <p:spPr>
          <a:xfrm>
            <a:off x="6096868" y="3459611"/>
            <a:ext cx="1645919" cy="772428"/>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Direct costs</a:t>
            </a:r>
          </a:p>
        </p:txBody>
      </p:sp>
      <p:cxnSp>
        <p:nvCxnSpPr>
          <p:cNvPr id="12" name="Connector: Elbow 11">
            <a:extLst>
              <a:ext uri="{FF2B5EF4-FFF2-40B4-BE49-F238E27FC236}">
                <a16:creationId xmlns:a16="http://schemas.microsoft.com/office/drawing/2014/main" id="{B3A3F783-299B-F0BF-FBDC-E03576427B44}"/>
              </a:ext>
            </a:extLst>
          </p:cNvPr>
          <p:cNvCxnSpPr>
            <a:cxnSpLocks/>
            <a:stCxn id="4" idx="0"/>
            <a:endCxn id="5" idx="1"/>
          </p:cNvCxnSpPr>
          <p:nvPr/>
        </p:nvCxnSpPr>
        <p:spPr>
          <a:xfrm rot="5400000" flipH="1" flipV="1">
            <a:off x="2241316" y="1391954"/>
            <a:ext cx="1044007" cy="1546459"/>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240D40AE-5AB5-429E-F9DF-65008918DDC5}"/>
              </a:ext>
            </a:extLst>
          </p:cNvPr>
          <p:cNvCxnSpPr>
            <a:cxnSpLocks/>
            <a:stCxn id="4" idx="2"/>
            <a:endCxn id="6" idx="1"/>
          </p:cNvCxnSpPr>
          <p:nvPr/>
        </p:nvCxnSpPr>
        <p:spPr>
          <a:xfrm rot="16200000" flipH="1">
            <a:off x="2210869" y="3721099"/>
            <a:ext cx="1104900" cy="1546459"/>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7FBCEE0A-5172-7E1A-A061-E97E05DFD535}"/>
              </a:ext>
            </a:extLst>
          </p:cNvPr>
          <p:cNvCxnSpPr>
            <a:stCxn id="5" idx="0"/>
            <a:endCxn id="7" idx="1"/>
          </p:cNvCxnSpPr>
          <p:nvPr/>
        </p:nvCxnSpPr>
        <p:spPr>
          <a:xfrm rot="5400000" flipH="1" flipV="1">
            <a:off x="4925995" y="86093"/>
            <a:ext cx="604386" cy="1737359"/>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57F640DE-D972-2EFE-FAE9-2F24DB595CF7}"/>
              </a:ext>
            </a:extLst>
          </p:cNvPr>
          <p:cNvCxnSpPr>
            <a:stCxn id="5" idx="2"/>
            <a:endCxn id="9" idx="1"/>
          </p:cNvCxnSpPr>
          <p:nvPr/>
        </p:nvCxnSpPr>
        <p:spPr>
          <a:xfrm rot="16200000" flipH="1">
            <a:off x="5092399" y="1296502"/>
            <a:ext cx="271579" cy="1737359"/>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1B160C75-AE85-D9CF-D33F-13702A3B7F71}"/>
              </a:ext>
            </a:extLst>
          </p:cNvPr>
          <p:cNvCxnSpPr>
            <a:stCxn id="6" idx="0"/>
            <a:endCxn id="10" idx="1"/>
          </p:cNvCxnSpPr>
          <p:nvPr/>
        </p:nvCxnSpPr>
        <p:spPr>
          <a:xfrm rot="5400000" flipH="1" flipV="1">
            <a:off x="4820818" y="3384516"/>
            <a:ext cx="814740" cy="1737359"/>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028D1FC8-F4C8-F65E-8D49-B3787AB52CA0}"/>
              </a:ext>
            </a:extLst>
          </p:cNvPr>
          <p:cNvCxnSpPr>
            <a:stCxn id="6" idx="2"/>
            <a:endCxn id="8" idx="1"/>
          </p:cNvCxnSpPr>
          <p:nvPr/>
        </p:nvCxnSpPr>
        <p:spPr>
          <a:xfrm rot="16200000" flipH="1">
            <a:off x="5035081" y="4757420"/>
            <a:ext cx="386214" cy="1737359"/>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F19C2F50-0E28-2AF3-DA27-914639782258}"/>
              </a:ext>
            </a:extLst>
          </p:cNvPr>
          <p:cNvSpPr/>
          <p:nvPr/>
        </p:nvSpPr>
        <p:spPr>
          <a:xfrm>
            <a:off x="8420968" y="266365"/>
            <a:ext cx="3327400" cy="77242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Better market coverage</a:t>
            </a:r>
          </a:p>
        </p:txBody>
      </p:sp>
      <p:sp>
        <p:nvSpPr>
          <p:cNvPr id="26" name="Rectangle 25">
            <a:extLst>
              <a:ext uri="{FF2B5EF4-FFF2-40B4-BE49-F238E27FC236}">
                <a16:creationId xmlns:a16="http://schemas.microsoft.com/office/drawing/2014/main" id="{EAC9C341-FF5F-55E3-5A87-D0BACBE02024}"/>
              </a:ext>
            </a:extLst>
          </p:cNvPr>
          <p:cNvSpPr/>
          <p:nvPr/>
        </p:nvSpPr>
        <p:spPr>
          <a:xfrm>
            <a:off x="8420968" y="1162516"/>
            <a:ext cx="3327400" cy="77242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Increased pricing power</a:t>
            </a:r>
          </a:p>
        </p:txBody>
      </p:sp>
      <p:sp>
        <p:nvSpPr>
          <p:cNvPr id="27" name="Rectangle 26">
            <a:extLst>
              <a:ext uri="{FF2B5EF4-FFF2-40B4-BE49-F238E27FC236}">
                <a16:creationId xmlns:a16="http://schemas.microsoft.com/office/drawing/2014/main" id="{DDF65792-A508-56F8-3FAC-3CDDDD512735}"/>
              </a:ext>
            </a:extLst>
          </p:cNvPr>
          <p:cNvSpPr/>
          <p:nvPr/>
        </p:nvSpPr>
        <p:spPr>
          <a:xfrm>
            <a:off x="8420968" y="2058667"/>
            <a:ext cx="3327400" cy="77242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Cross sales from different product types</a:t>
            </a:r>
          </a:p>
        </p:txBody>
      </p:sp>
      <p:cxnSp>
        <p:nvCxnSpPr>
          <p:cNvPr id="31" name="Straight Arrow Connector 30">
            <a:extLst>
              <a:ext uri="{FF2B5EF4-FFF2-40B4-BE49-F238E27FC236}">
                <a16:creationId xmlns:a16="http://schemas.microsoft.com/office/drawing/2014/main" id="{0A3A93B9-7DF2-3F13-D06A-0EFA7CA1BD7A}"/>
              </a:ext>
            </a:extLst>
          </p:cNvPr>
          <p:cNvCxnSpPr>
            <a:stCxn id="7" idx="3"/>
            <a:endCxn id="25" idx="1"/>
          </p:cNvCxnSpPr>
          <p:nvPr/>
        </p:nvCxnSpPr>
        <p:spPr>
          <a:xfrm>
            <a:off x="7742787" y="652579"/>
            <a:ext cx="67818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ECBB85D-5F45-B27A-8041-DD3B6C49D15B}"/>
              </a:ext>
            </a:extLst>
          </p:cNvPr>
          <p:cNvCxnSpPr>
            <a:stCxn id="9" idx="3"/>
            <a:endCxn id="26" idx="1"/>
          </p:cNvCxnSpPr>
          <p:nvPr/>
        </p:nvCxnSpPr>
        <p:spPr>
          <a:xfrm flipV="1">
            <a:off x="7742787" y="1548730"/>
            <a:ext cx="678181" cy="75224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69BB885F-A746-2258-DC21-E291ED1F3760}"/>
              </a:ext>
            </a:extLst>
          </p:cNvPr>
          <p:cNvCxnSpPr>
            <a:stCxn id="9" idx="3"/>
            <a:endCxn id="27" idx="1"/>
          </p:cNvCxnSpPr>
          <p:nvPr/>
        </p:nvCxnSpPr>
        <p:spPr>
          <a:xfrm>
            <a:off x="7742787" y="2300972"/>
            <a:ext cx="678181" cy="14390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FA58BD1A-597B-6E75-080F-147A47DAB262}"/>
              </a:ext>
            </a:extLst>
          </p:cNvPr>
          <p:cNvSpPr/>
          <p:nvPr/>
        </p:nvSpPr>
        <p:spPr>
          <a:xfrm>
            <a:off x="8420968" y="3086436"/>
            <a:ext cx="3327400" cy="46628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Infrastructure</a:t>
            </a:r>
          </a:p>
        </p:txBody>
      </p:sp>
      <p:sp>
        <p:nvSpPr>
          <p:cNvPr id="43" name="Rectangle 42">
            <a:extLst>
              <a:ext uri="{FF2B5EF4-FFF2-40B4-BE49-F238E27FC236}">
                <a16:creationId xmlns:a16="http://schemas.microsoft.com/office/drawing/2014/main" id="{A2114C2C-195B-8F25-B4B1-53AFF0F554C5}"/>
              </a:ext>
            </a:extLst>
          </p:cNvPr>
          <p:cNvSpPr/>
          <p:nvPr/>
        </p:nvSpPr>
        <p:spPr>
          <a:xfrm>
            <a:off x="8420968" y="3625720"/>
            <a:ext cx="3327400" cy="46628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Maintenance</a:t>
            </a:r>
          </a:p>
        </p:txBody>
      </p:sp>
      <p:sp>
        <p:nvSpPr>
          <p:cNvPr id="44" name="Rectangle 43">
            <a:extLst>
              <a:ext uri="{FF2B5EF4-FFF2-40B4-BE49-F238E27FC236}">
                <a16:creationId xmlns:a16="http://schemas.microsoft.com/office/drawing/2014/main" id="{7F00B4D9-D5ED-7617-9254-FF61FB81CB06}"/>
              </a:ext>
            </a:extLst>
          </p:cNvPr>
          <p:cNvSpPr/>
          <p:nvPr/>
        </p:nvSpPr>
        <p:spPr>
          <a:xfrm>
            <a:off x="8420968" y="4165004"/>
            <a:ext cx="3327400" cy="46628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Installation</a:t>
            </a:r>
          </a:p>
        </p:txBody>
      </p:sp>
      <p:sp>
        <p:nvSpPr>
          <p:cNvPr id="45" name="Rectangle 44">
            <a:extLst>
              <a:ext uri="{FF2B5EF4-FFF2-40B4-BE49-F238E27FC236}">
                <a16:creationId xmlns:a16="http://schemas.microsoft.com/office/drawing/2014/main" id="{B6585DA7-1503-53EA-6859-FA3B460DA45E}"/>
              </a:ext>
            </a:extLst>
          </p:cNvPr>
          <p:cNvSpPr/>
          <p:nvPr/>
        </p:nvSpPr>
        <p:spPr>
          <a:xfrm>
            <a:off x="8420968" y="5046779"/>
            <a:ext cx="3327400" cy="46628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Sales</a:t>
            </a:r>
          </a:p>
        </p:txBody>
      </p:sp>
      <p:sp>
        <p:nvSpPr>
          <p:cNvPr id="46" name="Rectangle 45">
            <a:extLst>
              <a:ext uri="{FF2B5EF4-FFF2-40B4-BE49-F238E27FC236}">
                <a16:creationId xmlns:a16="http://schemas.microsoft.com/office/drawing/2014/main" id="{B25298D0-96F3-64F2-D4DC-F14B2F8D1CAF}"/>
              </a:ext>
            </a:extLst>
          </p:cNvPr>
          <p:cNvSpPr/>
          <p:nvPr/>
        </p:nvSpPr>
        <p:spPr>
          <a:xfrm>
            <a:off x="8420968" y="5586063"/>
            <a:ext cx="3327400" cy="46628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Marketing</a:t>
            </a:r>
          </a:p>
        </p:txBody>
      </p:sp>
      <p:sp>
        <p:nvSpPr>
          <p:cNvPr id="47" name="Rectangle 46">
            <a:extLst>
              <a:ext uri="{FF2B5EF4-FFF2-40B4-BE49-F238E27FC236}">
                <a16:creationId xmlns:a16="http://schemas.microsoft.com/office/drawing/2014/main" id="{FF707DE2-8317-0C96-6A39-0FEFC341EF47}"/>
              </a:ext>
            </a:extLst>
          </p:cNvPr>
          <p:cNvSpPr/>
          <p:nvPr/>
        </p:nvSpPr>
        <p:spPr>
          <a:xfrm>
            <a:off x="8420968" y="6125347"/>
            <a:ext cx="3327400" cy="46628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Call Centre</a:t>
            </a:r>
          </a:p>
        </p:txBody>
      </p:sp>
      <p:cxnSp>
        <p:nvCxnSpPr>
          <p:cNvPr id="49" name="Straight Arrow Connector 48">
            <a:extLst>
              <a:ext uri="{FF2B5EF4-FFF2-40B4-BE49-F238E27FC236}">
                <a16:creationId xmlns:a16="http://schemas.microsoft.com/office/drawing/2014/main" id="{5E9FD85B-F49C-7E6B-A998-0504E43B66D1}"/>
              </a:ext>
            </a:extLst>
          </p:cNvPr>
          <p:cNvCxnSpPr>
            <a:stCxn id="10" idx="3"/>
            <a:endCxn id="40" idx="1"/>
          </p:cNvCxnSpPr>
          <p:nvPr/>
        </p:nvCxnSpPr>
        <p:spPr>
          <a:xfrm flipV="1">
            <a:off x="7742787" y="3319580"/>
            <a:ext cx="678181" cy="52624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E35F2432-C9E9-8786-5699-F24BE1F15E4D}"/>
              </a:ext>
            </a:extLst>
          </p:cNvPr>
          <p:cNvCxnSpPr>
            <a:stCxn id="10" idx="3"/>
            <a:endCxn id="43" idx="1"/>
          </p:cNvCxnSpPr>
          <p:nvPr/>
        </p:nvCxnSpPr>
        <p:spPr>
          <a:xfrm>
            <a:off x="7742787" y="3845825"/>
            <a:ext cx="678181" cy="1303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D62E1BF-A323-664F-624E-E9A4E5FE8E0D}"/>
              </a:ext>
            </a:extLst>
          </p:cNvPr>
          <p:cNvCxnSpPr>
            <a:stCxn id="10" idx="3"/>
            <a:endCxn id="44" idx="1"/>
          </p:cNvCxnSpPr>
          <p:nvPr/>
        </p:nvCxnSpPr>
        <p:spPr>
          <a:xfrm>
            <a:off x="7742787" y="3845825"/>
            <a:ext cx="678181" cy="55232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10FEF96B-B058-1C41-D488-5E601F167497}"/>
              </a:ext>
            </a:extLst>
          </p:cNvPr>
          <p:cNvCxnSpPr>
            <a:stCxn id="8" idx="3"/>
            <a:endCxn id="45" idx="1"/>
          </p:cNvCxnSpPr>
          <p:nvPr/>
        </p:nvCxnSpPr>
        <p:spPr>
          <a:xfrm flipV="1">
            <a:off x="7742787" y="5279923"/>
            <a:ext cx="678181" cy="53928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2DEFFC51-E066-B217-A786-EFC326B81F4C}"/>
              </a:ext>
            </a:extLst>
          </p:cNvPr>
          <p:cNvCxnSpPr>
            <a:stCxn id="8" idx="3"/>
            <a:endCxn id="46" idx="1"/>
          </p:cNvCxnSpPr>
          <p:nvPr/>
        </p:nvCxnSpPr>
        <p:spPr>
          <a:xfrm>
            <a:off x="7742787" y="5819207"/>
            <a:ext cx="67818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7C71F1EF-B568-9D15-D0F9-F0AC5B3530C5}"/>
              </a:ext>
            </a:extLst>
          </p:cNvPr>
          <p:cNvCxnSpPr>
            <a:stCxn id="8" idx="3"/>
            <a:endCxn id="47" idx="1"/>
          </p:cNvCxnSpPr>
          <p:nvPr/>
        </p:nvCxnSpPr>
        <p:spPr>
          <a:xfrm>
            <a:off x="7742787" y="5819207"/>
            <a:ext cx="678181" cy="53928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7173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EF229-F649-1883-F088-809445B15F65}"/>
              </a:ext>
            </a:extLst>
          </p:cNvPr>
          <p:cNvSpPr/>
          <p:nvPr/>
        </p:nvSpPr>
        <p:spPr>
          <a:xfrm>
            <a:off x="349249" y="2978149"/>
            <a:ext cx="3149600" cy="9017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How to measure my division’s operating efficiency?</a:t>
            </a:r>
          </a:p>
        </p:txBody>
      </p:sp>
      <p:sp>
        <p:nvSpPr>
          <p:cNvPr id="6" name="Rectangle 5">
            <a:extLst>
              <a:ext uri="{FF2B5EF4-FFF2-40B4-BE49-F238E27FC236}">
                <a16:creationId xmlns:a16="http://schemas.microsoft.com/office/drawing/2014/main" id="{417E50B8-78EE-8258-5653-C17848E73D62}"/>
              </a:ext>
            </a:extLst>
          </p:cNvPr>
          <p:cNvSpPr/>
          <p:nvPr/>
        </p:nvSpPr>
        <p:spPr>
          <a:xfrm>
            <a:off x="4159249" y="1314449"/>
            <a:ext cx="2336800" cy="9017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Activities</a:t>
            </a:r>
          </a:p>
        </p:txBody>
      </p:sp>
      <p:sp>
        <p:nvSpPr>
          <p:cNvPr id="7" name="Rectangle 6">
            <a:extLst>
              <a:ext uri="{FF2B5EF4-FFF2-40B4-BE49-F238E27FC236}">
                <a16:creationId xmlns:a16="http://schemas.microsoft.com/office/drawing/2014/main" id="{2BC8005A-C4B1-171F-BA59-F6A2A2A662C5}"/>
              </a:ext>
            </a:extLst>
          </p:cNvPr>
          <p:cNvSpPr/>
          <p:nvPr/>
        </p:nvSpPr>
        <p:spPr>
          <a:xfrm>
            <a:off x="4159249" y="4641849"/>
            <a:ext cx="2336800" cy="9017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Support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Activities</a:t>
            </a:r>
          </a:p>
        </p:txBody>
      </p:sp>
      <p:grpSp>
        <p:nvGrpSpPr>
          <p:cNvPr id="16" name="Group 15">
            <a:extLst>
              <a:ext uri="{FF2B5EF4-FFF2-40B4-BE49-F238E27FC236}">
                <a16:creationId xmlns:a16="http://schemas.microsoft.com/office/drawing/2014/main" id="{70623B5F-9126-81DE-E865-BF1B7A304905}"/>
              </a:ext>
            </a:extLst>
          </p:cNvPr>
          <p:cNvGrpSpPr/>
          <p:nvPr/>
        </p:nvGrpSpPr>
        <p:grpSpPr>
          <a:xfrm>
            <a:off x="8375649" y="391365"/>
            <a:ext cx="1862667" cy="2747867"/>
            <a:chOff x="8432800" y="460375"/>
            <a:chExt cx="1862667" cy="2747867"/>
          </a:xfrm>
        </p:grpSpPr>
        <p:sp>
          <p:nvSpPr>
            <p:cNvPr id="8" name="Rectangle 7">
              <a:extLst>
                <a:ext uri="{FF2B5EF4-FFF2-40B4-BE49-F238E27FC236}">
                  <a16:creationId xmlns:a16="http://schemas.microsoft.com/office/drawing/2014/main" id="{B637728C-2EC5-E924-4407-CD5D2A46C445}"/>
                </a:ext>
              </a:extLst>
            </p:cNvPr>
            <p:cNvSpPr/>
            <p:nvPr/>
          </p:nvSpPr>
          <p:spPr>
            <a:xfrm>
              <a:off x="8432800" y="460375"/>
              <a:ext cx="1862667" cy="4635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Logistics</a:t>
              </a:r>
            </a:p>
          </p:txBody>
        </p:sp>
        <p:sp>
          <p:nvSpPr>
            <p:cNvPr id="9" name="Rectangle 8">
              <a:extLst>
                <a:ext uri="{FF2B5EF4-FFF2-40B4-BE49-F238E27FC236}">
                  <a16:creationId xmlns:a16="http://schemas.microsoft.com/office/drawing/2014/main" id="{66A8597E-0689-68A5-2AB3-43EFFAA42CAE}"/>
                </a:ext>
              </a:extLst>
            </p:cNvPr>
            <p:cNvSpPr/>
            <p:nvPr/>
          </p:nvSpPr>
          <p:spPr>
            <a:xfrm>
              <a:off x="8432800" y="1222375"/>
              <a:ext cx="1862667" cy="4635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Operations</a:t>
              </a:r>
            </a:p>
          </p:txBody>
        </p:sp>
        <p:sp>
          <p:nvSpPr>
            <p:cNvPr id="10" name="Rectangle 9">
              <a:extLst>
                <a:ext uri="{FF2B5EF4-FFF2-40B4-BE49-F238E27FC236}">
                  <a16:creationId xmlns:a16="http://schemas.microsoft.com/office/drawing/2014/main" id="{9CEA2A63-67B9-E1D4-C76A-D6D87C26C0E2}"/>
                </a:ext>
              </a:extLst>
            </p:cNvPr>
            <p:cNvSpPr/>
            <p:nvPr/>
          </p:nvSpPr>
          <p:spPr>
            <a:xfrm>
              <a:off x="8432800" y="1984375"/>
              <a:ext cx="1862667" cy="4635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Market &amp; Sales</a:t>
              </a:r>
            </a:p>
          </p:txBody>
        </p:sp>
        <p:sp>
          <p:nvSpPr>
            <p:cNvPr id="11" name="Rectangle 10">
              <a:extLst>
                <a:ext uri="{FF2B5EF4-FFF2-40B4-BE49-F238E27FC236}">
                  <a16:creationId xmlns:a16="http://schemas.microsoft.com/office/drawing/2014/main" id="{A9C0E00F-A793-F6E0-4AA4-B704AB30C1AB}"/>
                </a:ext>
              </a:extLst>
            </p:cNvPr>
            <p:cNvSpPr/>
            <p:nvPr/>
          </p:nvSpPr>
          <p:spPr>
            <a:xfrm>
              <a:off x="8432800" y="2744692"/>
              <a:ext cx="1862667" cy="4635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Services</a:t>
              </a:r>
            </a:p>
          </p:txBody>
        </p:sp>
      </p:grpSp>
      <p:sp>
        <p:nvSpPr>
          <p:cNvPr id="12" name="Rectangle 11">
            <a:extLst>
              <a:ext uri="{FF2B5EF4-FFF2-40B4-BE49-F238E27FC236}">
                <a16:creationId xmlns:a16="http://schemas.microsoft.com/office/drawing/2014/main" id="{143C8E9C-DC78-9887-BB88-0960E99D5F86}"/>
              </a:ext>
            </a:extLst>
          </p:cNvPr>
          <p:cNvSpPr/>
          <p:nvPr/>
        </p:nvSpPr>
        <p:spPr>
          <a:xfrm>
            <a:off x="8375649" y="4480767"/>
            <a:ext cx="1862667" cy="4635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Technology</a:t>
            </a:r>
          </a:p>
        </p:txBody>
      </p:sp>
      <p:sp>
        <p:nvSpPr>
          <p:cNvPr id="13" name="Rectangle 12">
            <a:extLst>
              <a:ext uri="{FF2B5EF4-FFF2-40B4-BE49-F238E27FC236}">
                <a16:creationId xmlns:a16="http://schemas.microsoft.com/office/drawing/2014/main" id="{57A967D8-8C2E-9700-3CFC-44E24B90831D}"/>
              </a:ext>
            </a:extLst>
          </p:cNvPr>
          <p:cNvSpPr/>
          <p:nvPr/>
        </p:nvSpPr>
        <p:spPr>
          <a:xfrm>
            <a:off x="8375649" y="3718767"/>
            <a:ext cx="1862667" cy="4635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Procurement</a:t>
            </a:r>
          </a:p>
        </p:txBody>
      </p:sp>
      <p:sp>
        <p:nvSpPr>
          <p:cNvPr id="14" name="Rectangle 13">
            <a:extLst>
              <a:ext uri="{FF2B5EF4-FFF2-40B4-BE49-F238E27FC236}">
                <a16:creationId xmlns:a16="http://schemas.microsoft.com/office/drawing/2014/main" id="{E4F6CB0A-6F5E-136D-990E-4FCC13951629}"/>
              </a:ext>
            </a:extLst>
          </p:cNvPr>
          <p:cNvSpPr/>
          <p:nvPr/>
        </p:nvSpPr>
        <p:spPr>
          <a:xfrm>
            <a:off x="8375649" y="5242767"/>
            <a:ext cx="1862667" cy="4635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Human Resource</a:t>
            </a:r>
          </a:p>
        </p:txBody>
      </p:sp>
      <p:sp>
        <p:nvSpPr>
          <p:cNvPr id="15" name="Rectangle 14">
            <a:extLst>
              <a:ext uri="{FF2B5EF4-FFF2-40B4-BE49-F238E27FC236}">
                <a16:creationId xmlns:a16="http://schemas.microsoft.com/office/drawing/2014/main" id="{6568BC7E-C237-21E7-F0F1-B45504D83D80}"/>
              </a:ext>
            </a:extLst>
          </p:cNvPr>
          <p:cNvSpPr/>
          <p:nvPr/>
        </p:nvSpPr>
        <p:spPr>
          <a:xfrm>
            <a:off x="8375649" y="6003084"/>
            <a:ext cx="1862667" cy="46355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Firm Infrastructure</a:t>
            </a:r>
          </a:p>
        </p:txBody>
      </p:sp>
      <p:sp>
        <p:nvSpPr>
          <p:cNvPr id="18" name="Rectangle 17">
            <a:extLst>
              <a:ext uri="{FF2B5EF4-FFF2-40B4-BE49-F238E27FC236}">
                <a16:creationId xmlns:a16="http://schemas.microsoft.com/office/drawing/2014/main" id="{32DE1D8D-487E-A1DE-6FC8-16285B3F9EB1}"/>
              </a:ext>
            </a:extLst>
          </p:cNvPr>
          <p:cNvSpPr/>
          <p:nvPr/>
        </p:nvSpPr>
        <p:spPr>
          <a:xfrm>
            <a:off x="10636250" y="4944316"/>
            <a:ext cx="1206500" cy="1058767"/>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Prioritized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Branch</a:t>
            </a:r>
          </a:p>
        </p:txBody>
      </p:sp>
      <p:cxnSp>
        <p:nvCxnSpPr>
          <p:cNvPr id="20" name="Connector: Elbow 19">
            <a:extLst>
              <a:ext uri="{FF2B5EF4-FFF2-40B4-BE49-F238E27FC236}">
                <a16:creationId xmlns:a16="http://schemas.microsoft.com/office/drawing/2014/main" id="{6E0655D7-2273-7635-6A44-0C51E006CED1}"/>
              </a:ext>
            </a:extLst>
          </p:cNvPr>
          <p:cNvCxnSpPr>
            <a:stCxn id="4" idx="0"/>
            <a:endCxn id="6" idx="1"/>
          </p:cNvCxnSpPr>
          <p:nvPr/>
        </p:nvCxnSpPr>
        <p:spPr>
          <a:xfrm rot="5400000" flipH="1" flipV="1">
            <a:off x="2435224" y="1254124"/>
            <a:ext cx="1212850" cy="2235200"/>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4C418132-7437-03DD-62E3-BC2FF78E36A1}"/>
              </a:ext>
            </a:extLst>
          </p:cNvPr>
          <p:cNvCxnSpPr>
            <a:stCxn id="4" idx="2"/>
            <a:endCxn id="7" idx="1"/>
          </p:cNvCxnSpPr>
          <p:nvPr/>
        </p:nvCxnSpPr>
        <p:spPr>
          <a:xfrm rot="16200000" flipH="1">
            <a:off x="2435224" y="3368674"/>
            <a:ext cx="1212850" cy="2235200"/>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1991BB15-7F36-AD7E-549E-45E1E8AEB784}"/>
              </a:ext>
            </a:extLst>
          </p:cNvPr>
          <p:cNvCxnSpPr>
            <a:stCxn id="6" idx="3"/>
            <a:endCxn id="8" idx="1"/>
          </p:cNvCxnSpPr>
          <p:nvPr/>
        </p:nvCxnSpPr>
        <p:spPr>
          <a:xfrm flipV="1">
            <a:off x="6496049" y="623140"/>
            <a:ext cx="1879600" cy="1142159"/>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2ECA298A-4014-F70E-74C6-0728ACA869E9}"/>
              </a:ext>
            </a:extLst>
          </p:cNvPr>
          <p:cNvCxnSpPr>
            <a:stCxn id="6" idx="3"/>
            <a:endCxn id="9" idx="1"/>
          </p:cNvCxnSpPr>
          <p:nvPr/>
        </p:nvCxnSpPr>
        <p:spPr>
          <a:xfrm flipV="1">
            <a:off x="6496049" y="1385140"/>
            <a:ext cx="1879600" cy="380159"/>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C3E3AC97-83D5-2C75-6F7D-FC9D44AF3F9B}"/>
              </a:ext>
            </a:extLst>
          </p:cNvPr>
          <p:cNvCxnSpPr>
            <a:stCxn id="6" idx="3"/>
            <a:endCxn id="10" idx="1"/>
          </p:cNvCxnSpPr>
          <p:nvPr/>
        </p:nvCxnSpPr>
        <p:spPr>
          <a:xfrm>
            <a:off x="6496049" y="1765299"/>
            <a:ext cx="1879600" cy="381841"/>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648D55A5-10E9-3162-79B1-A7B14D58FF68}"/>
              </a:ext>
            </a:extLst>
          </p:cNvPr>
          <p:cNvCxnSpPr>
            <a:stCxn id="6" idx="3"/>
            <a:endCxn id="11" idx="1"/>
          </p:cNvCxnSpPr>
          <p:nvPr/>
        </p:nvCxnSpPr>
        <p:spPr>
          <a:xfrm>
            <a:off x="6496049" y="1765299"/>
            <a:ext cx="1879600" cy="1142158"/>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DC521698-7CDA-7A59-9B4E-12741C5933D1}"/>
              </a:ext>
            </a:extLst>
          </p:cNvPr>
          <p:cNvCxnSpPr>
            <a:stCxn id="7" idx="3"/>
            <a:endCxn id="13" idx="1"/>
          </p:cNvCxnSpPr>
          <p:nvPr/>
        </p:nvCxnSpPr>
        <p:spPr>
          <a:xfrm flipV="1">
            <a:off x="6496049" y="3950542"/>
            <a:ext cx="1879600" cy="1142157"/>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864499C5-8A2B-3AF1-39BD-BE06EBCBE0D7}"/>
              </a:ext>
            </a:extLst>
          </p:cNvPr>
          <p:cNvCxnSpPr>
            <a:stCxn id="7" idx="3"/>
            <a:endCxn id="15" idx="1"/>
          </p:cNvCxnSpPr>
          <p:nvPr/>
        </p:nvCxnSpPr>
        <p:spPr>
          <a:xfrm>
            <a:off x="6496049" y="5092699"/>
            <a:ext cx="1879600" cy="1142160"/>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EFAA8D61-2D2F-5F18-A042-A4AB93DFE32C}"/>
              </a:ext>
            </a:extLst>
          </p:cNvPr>
          <p:cNvCxnSpPr>
            <a:stCxn id="7" idx="3"/>
            <a:endCxn id="12" idx="1"/>
          </p:cNvCxnSpPr>
          <p:nvPr/>
        </p:nvCxnSpPr>
        <p:spPr>
          <a:xfrm flipV="1">
            <a:off x="6496049" y="4712542"/>
            <a:ext cx="1879600" cy="380157"/>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AECF6E45-BB4C-9548-F401-B6A3FF3E06B4}"/>
              </a:ext>
            </a:extLst>
          </p:cNvPr>
          <p:cNvCxnSpPr>
            <a:stCxn id="7" idx="3"/>
            <a:endCxn id="14" idx="1"/>
          </p:cNvCxnSpPr>
          <p:nvPr/>
        </p:nvCxnSpPr>
        <p:spPr>
          <a:xfrm>
            <a:off x="6496049" y="5092699"/>
            <a:ext cx="1879600" cy="381843"/>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81CA72A-7C39-076B-A917-BA8B5F2CC5A1}"/>
              </a:ext>
            </a:extLst>
          </p:cNvPr>
          <p:cNvCxnSpPr>
            <a:stCxn id="14" idx="3"/>
            <a:endCxn id="18" idx="1"/>
          </p:cNvCxnSpPr>
          <p:nvPr/>
        </p:nvCxnSpPr>
        <p:spPr>
          <a:xfrm flipV="1">
            <a:off x="10238316" y="5473700"/>
            <a:ext cx="397934" cy="84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5089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E931F88-6004-70F1-4B17-B6822617FC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5BD6DE-A9A5-F1FE-F41C-DDADE81D6A80}"/>
              </a:ext>
            </a:extLst>
          </p:cNvPr>
          <p:cNvSpPr>
            <a:spLocks noGrp="1"/>
          </p:cNvSpPr>
          <p:nvPr>
            <p:ph type="sldNum" sz="quarter" idx="12"/>
          </p:nvPr>
        </p:nvSpPr>
        <p:spPr>
          <a:noFill/>
        </p:spPr>
        <p:txBody>
          <a:bodyPr/>
          <a:lstStyle/>
          <a:p>
            <a:fld id="{A63E5F1B-06E8-40D9-B2EF-6EBB58D817FE}" type="slidenum">
              <a:rPr lang="en-IN" smtClean="0">
                <a:solidFill>
                  <a:schemeClr val="bg1"/>
                </a:solidFill>
              </a:rPr>
              <a:t>162</a:t>
            </a:fld>
            <a:endParaRPr lang="en-IN">
              <a:solidFill>
                <a:schemeClr val="bg1"/>
              </a:solidFill>
            </a:endParaRPr>
          </a:p>
        </p:txBody>
      </p:sp>
      <p:sp>
        <p:nvSpPr>
          <p:cNvPr id="5" name="Rectangle 4">
            <a:extLst>
              <a:ext uri="{FF2B5EF4-FFF2-40B4-BE49-F238E27FC236}">
                <a16:creationId xmlns:a16="http://schemas.microsoft.com/office/drawing/2014/main" id="{71ED34B5-573C-BB79-7159-9D8A611E818A}"/>
              </a:ext>
            </a:extLst>
          </p:cNvPr>
          <p:cNvSpPr/>
          <p:nvPr/>
        </p:nvSpPr>
        <p:spPr>
          <a:xfrm>
            <a:off x="425450" y="298384"/>
            <a:ext cx="11060695" cy="4177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latin typeface="Segoe UI" panose="020B0502040204020203" pitchFamily="34" charset="0"/>
                <a:cs typeface="Segoe UI" panose="020B0502040204020203" pitchFamily="34" charset="0"/>
              </a:rPr>
              <a:t>BRD Vs FRD Vs PRD Vs SRS</a:t>
            </a:r>
            <a:endParaRPr lang="en-IN" sz="1600" b="1" dirty="0">
              <a:solidFill>
                <a:schemeClr val="bg1"/>
              </a:solidFill>
              <a:latin typeface="Segoe UI" panose="020B0502040204020203" pitchFamily="34" charset="0"/>
              <a:cs typeface="Segoe UI" panose="020B0502040204020203" pitchFamily="34" charset="0"/>
            </a:endParaRPr>
          </a:p>
        </p:txBody>
      </p:sp>
      <p:graphicFrame>
        <p:nvGraphicFramePr>
          <p:cNvPr id="3" name="Table 2">
            <a:extLst>
              <a:ext uri="{FF2B5EF4-FFF2-40B4-BE49-F238E27FC236}">
                <a16:creationId xmlns:a16="http://schemas.microsoft.com/office/drawing/2014/main" id="{B4D82BE6-C464-76B5-A597-3DF9AE46AB11}"/>
              </a:ext>
            </a:extLst>
          </p:cNvPr>
          <p:cNvGraphicFramePr>
            <a:graphicFrameLocks noGrp="1"/>
          </p:cNvGraphicFramePr>
          <p:nvPr>
            <p:extLst>
              <p:ext uri="{D42A27DB-BD31-4B8C-83A1-F6EECF244321}">
                <p14:modId xmlns:p14="http://schemas.microsoft.com/office/powerpoint/2010/main" val="125360496"/>
              </p:ext>
            </p:extLst>
          </p:nvPr>
        </p:nvGraphicFramePr>
        <p:xfrm>
          <a:off x="425450" y="939494"/>
          <a:ext cx="11341100" cy="4381654"/>
        </p:xfrm>
        <a:graphic>
          <a:graphicData uri="http://schemas.openxmlformats.org/drawingml/2006/table">
            <a:tbl>
              <a:tblPr/>
              <a:tblGrid>
                <a:gridCol w="1535552">
                  <a:extLst>
                    <a:ext uri="{9D8B030D-6E8A-4147-A177-3AD203B41FA5}">
                      <a16:colId xmlns:a16="http://schemas.microsoft.com/office/drawing/2014/main" val="4238246139"/>
                    </a:ext>
                  </a:extLst>
                </a:gridCol>
                <a:gridCol w="2478796">
                  <a:extLst>
                    <a:ext uri="{9D8B030D-6E8A-4147-A177-3AD203B41FA5}">
                      <a16:colId xmlns:a16="http://schemas.microsoft.com/office/drawing/2014/main" val="1754892231"/>
                    </a:ext>
                  </a:extLst>
                </a:gridCol>
                <a:gridCol w="2522862">
                  <a:extLst>
                    <a:ext uri="{9D8B030D-6E8A-4147-A177-3AD203B41FA5}">
                      <a16:colId xmlns:a16="http://schemas.microsoft.com/office/drawing/2014/main" val="1724652950"/>
                    </a:ext>
                  </a:extLst>
                </a:gridCol>
                <a:gridCol w="2170323">
                  <a:extLst>
                    <a:ext uri="{9D8B030D-6E8A-4147-A177-3AD203B41FA5}">
                      <a16:colId xmlns:a16="http://schemas.microsoft.com/office/drawing/2014/main" val="1800323955"/>
                    </a:ext>
                  </a:extLst>
                </a:gridCol>
                <a:gridCol w="2633567">
                  <a:extLst>
                    <a:ext uri="{9D8B030D-6E8A-4147-A177-3AD203B41FA5}">
                      <a16:colId xmlns:a16="http://schemas.microsoft.com/office/drawing/2014/main" val="1297421613"/>
                    </a:ext>
                  </a:extLst>
                </a:gridCol>
              </a:tblGrid>
              <a:tr h="503850">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DOCUMENT</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PURPOSE</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FOCUS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AUDIENCE</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EXAMPLE CONTENTS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096519419"/>
                  </a:ext>
                </a:extLst>
              </a:tr>
              <a:tr h="867313">
                <a:tc>
                  <a:txBody>
                    <a:bodyPr/>
                    <a:lstStyle/>
                    <a:p>
                      <a:pPr algn="l">
                        <a:buNone/>
                      </a:pPr>
                      <a:r>
                        <a:rPr lang="en-IN" sz="1200">
                          <a:solidFill>
                            <a:schemeClr val="bg1"/>
                          </a:solidFill>
                          <a:effectLst/>
                          <a:latin typeface="Segoe UI" panose="020B0502040204020203" pitchFamily="34" charset="0"/>
                          <a:cs typeface="Segoe UI" panose="020B0502040204020203" pitchFamily="34" charset="0"/>
                        </a:rPr>
                        <a:t>BRD(Business Requirements Document)</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dirty="0">
                          <a:solidFill>
                            <a:schemeClr val="bg1"/>
                          </a:solidFill>
                          <a:effectLst/>
                          <a:latin typeface="Segoe UI" panose="020B0502040204020203" pitchFamily="34" charset="0"/>
                          <a:cs typeface="Segoe UI" panose="020B0502040204020203" pitchFamily="34" charset="0"/>
                        </a:rPr>
                        <a:t>Defines high-level business goals, needs, and objectives for a project or product.</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dirty="0">
                          <a:solidFill>
                            <a:schemeClr val="bg1"/>
                          </a:solidFill>
                          <a:effectLst/>
                          <a:latin typeface="Segoe UI" panose="020B0502040204020203" pitchFamily="34" charset="0"/>
                          <a:cs typeface="Segoe UI" panose="020B0502040204020203" pitchFamily="34" charset="0"/>
                        </a:rPr>
                        <a:t>"What" the business wants to achieve and "why"; strategic value and outcomes.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dirty="0">
                          <a:solidFill>
                            <a:schemeClr val="bg1"/>
                          </a:solidFill>
                          <a:effectLst/>
                          <a:latin typeface="Segoe UI" panose="020B0502040204020203" pitchFamily="34" charset="0"/>
                          <a:cs typeface="Segoe UI" panose="020B0502040204020203" pitchFamily="34" charset="0"/>
                        </a:rPr>
                        <a:t>Business stakeholders, project managers, business analysts.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Business problem/opportunity, objectives, scope, business requirements, stakeholders, success metrics.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76504725"/>
                  </a:ext>
                </a:extLst>
              </a:tr>
              <a:tr h="867313">
                <a:tc>
                  <a:txBody>
                    <a:bodyPr/>
                    <a:lstStyle/>
                    <a:p>
                      <a:pPr algn="l">
                        <a:buNone/>
                      </a:pPr>
                      <a:r>
                        <a:rPr lang="en-IN" sz="1200">
                          <a:solidFill>
                            <a:schemeClr val="bg1"/>
                          </a:solidFill>
                          <a:effectLst/>
                          <a:latin typeface="Segoe UI" panose="020B0502040204020203" pitchFamily="34" charset="0"/>
                          <a:cs typeface="Segoe UI" panose="020B0502040204020203" pitchFamily="34" charset="0"/>
                        </a:rPr>
                        <a:t>FRD/FRS(Functional Requirements Document/Specification)</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Details the system's functions to meet business needs.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"How" the system/product should function; describes behaviors, logic, and features.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System analysts, developers, testers, project teams.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Functional requirements, user stories/use cases, data flows, UI wireframes, system interactions, validation rules.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44840902"/>
                  </a:ext>
                </a:extLst>
              </a:tr>
              <a:tr h="1071589">
                <a:tc>
                  <a:txBody>
                    <a:bodyPr/>
                    <a:lstStyle/>
                    <a:p>
                      <a:pPr algn="l">
                        <a:buNone/>
                      </a:pPr>
                      <a:r>
                        <a:rPr lang="en-IN" sz="1200">
                          <a:solidFill>
                            <a:schemeClr val="bg1"/>
                          </a:solidFill>
                          <a:effectLst/>
                          <a:latin typeface="Segoe UI" panose="020B0502040204020203" pitchFamily="34" charset="0"/>
                          <a:cs typeface="Segoe UI" panose="020B0502040204020203" pitchFamily="34" charset="0"/>
                        </a:rPr>
                        <a:t>PRD(Product Requirements Document)</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Specifies product-level features, requirements, and roadmaps (often for market-facing products).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dirty="0">
                          <a:solidFill>
                            <a:schemeClr val="bg1"/>
                          </a:solidFill>
                          <a:effectLst/>
                          <a:latin typeface="Segoe UI" panose="020B0502040204020203" pitchFamily="34" charset="0"/>
                          <a:cs typeface="Segoe UI" panose="020B0502040204020203" pitchFamily="34" charset="0"/>
                        </a:rPr>
                        <a:t>"What" the product should do—combines elements of business, functional, and sometimes non-functional requirements tailored to product management.</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Product managers, engineers, design, marketing.</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Product vision, user needs, prioritized features, user stories, acceptance criteria, release plans.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957867"/>
                  </a:ext>
                </a:extLst>
              </a:tr>
              <a:tr h="1071589">
                <a:tc>
                  <a:txBody>
                    <a:bodyPr/>
                    <a:lstStyle/>
                    <a:p>
                      <a:pPr algn="l">
                        <a:buNone/>
                      </a:pPr>
                      <a:r>
                        <a:rPr lang="en-IN" sz="1200">
                          <a:solidFill>
                            <a:schemeClr val="bg1"/>
                          </a:solidFill>
                          <a:effectLst/>
                          <a:latin typeface="Segoe UI" panose="020B0502040204020203" pitchFamily="34" charset="0"/>
                          <a:cs typeface="Segoe UI" panose="020B0502040204020203" pitchFamily="34" charset="0"/>
                        </a:rPr>
                        <a:t>SRS(Software Requirements Specification)</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Formal, comprehensive documentation of both functional and non-functional requirements necessary for software development.</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dirty="0">
                          <a:solidFill>
                            <a:schemeClr val="bg1"/>
                          </a:solidFill>
                          <a:effectLst/>
                          <a:latin typeface="Segoe UI" panose="020B0502040204020203" pitchFamily="34" charset="0"/>
                          <a:cs typeface="Segoe UI" panose="020B0502040204020203" pitchFamily="34" charset="0"/>
                        </a:rPr>
                        <a:t>Complete software specifications for "how" the solution is to be technically realized; includes detailed technical and operational expectations.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US" sz="1200">
                          <a:solidFill>
                            <a:schemeClr val="bg1"/>
                          </a:solidFill>
                          <a:effectLst/>
                          <a:latin typeface="Segoe UI" panose="020B0502040204020203" pitchFamily="34" charset="0"/>
                          <a:cs typeface="Segoe UI" panose="020B0502040204020203" pitchFamily="34" charset="0"/>
                        </a:rPr>
                        <a:t>Developers, testers, technical leads, architects.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buNone/>
                      </a:pPr>
                      <a:r>
                        <a:rPr lang="en-IN" sz="1200" dirty="0">
                          <a:solidFill>
                            <a:schemeClr val="bg1"/>
                          </a:solidFill>
                          <a:effectLst/>
                          <a:latin typeface="Segoe UI" panose="020B0502040204020203" pitchFamily="34" charset="0"/>
                          <a:cs typeface="Segoe UI" panose="020B0502040204020203" pitchFamily="34" charset="0"/>
                        </a:rPr>
                        <a:t>Scope, overall description, system features, data requirements, interfaces, performance, security, compliance, constraints.</a:t>
                      </a:r>
                    </a:p>
                  </a:txBody>
                  <a:tcPr marL="22476" marR="22476" marT="22476" marB="22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2154448"/>
                  </a:ext>
                </a:extLst>
              </a:tr>
            </a:tbl>
          </a:graphicData>
        </a:graphic>
      </p:graphicFrame>
      <p:sp>
        <p:nvSpPr>
          <p:cNvPr id="6" name="Rectangle 5">
            <a:extLst>
              <a:ext uri="{FF2B5EF4-FFF2-40B4-BE49-F238E27FC236}">
                <a16:creationId xmlns:a16="http://schemas.microsoft.com/office/drawing/2014/main" id="{BF8969F2-8469-B674-967A-F1B26CD134FE}"/>
              </a:ext>
            </a:extLst>
          </p:cNvPr>
          <p:cNvSpPr/>
          <p:nvPr/>
        </p:nvSpPr>
        <p:spPr>
          <a:xfrm>
            <a:off x="425450" y="5442333"/>
            <a:ext cx="11341100" cy="12008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latin typeface="Segoe UI" panose="020B0502040204020203" pitchFamily="34" charset="0"/>
                <a:cs typeface="Segoe UI" panose="020B0502040204020203" pitchFamily="34" charset="0"/>
              </a:rPr>
              <a:t>Key Differences</a:t>
            </a:r>
          </a:p>
          <a:p>
            <a:endParaRPr lang="en-US" sz="1400" b="1"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BRD: </a:t>
            </a:r>
            <a:r>
              <a:rPr lang="en-US" sz="1200" dirty="0">
                <a:solidFill>
                  <a:schemeClr val="bg1"/>
                </a:solidFill>
                <a:latin typeface="Segoe UI" panose="020B0502040204020203" pitchFamily="34" charset="0"/>
                <a:cs typeface="Segoe UI" panose="020B0502040204020203" pitchFamily="34" charset="0"/>
              </a:rPr>
              <a:t>Business-centric, why/what, strategic goals. Used at the project initiation phase to describe what needs to be solved from a business angle.</a:t>
            </a:r>
          </a:p>
          <a:p>
            <a:pPr marL="171450" indent="-171450">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FRD: </a:t>
            </a:r>
            <a:r>
              <a:rPr lang="en-US" sz="1200" dirty="0">
                <a:solidFill>
                  <a:schemeClr val="bg1"/>
                </a:solidFill>
                <a:latin typeface="Segoe UI" panose="020B0502040204020203" pitchFamily="34" charset="0"/>
                <a:cs typeface="Segoe UI" panose="020B0502040204020203" pitchFamily="34" charset="0"/>
              </a:rPr>
              <a:t>Functional logic, how, feature-level details. Specifies how the business requirements will be fulfilled and is mainly for solution design.</a:t>
            </a:r>
          </a:p>
          <a:p>
            <a:pPr marL="171450" indent="-171450">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PRD:</a:t>
            </a:r>
            <a:r>
              <a:rPr lang="en-US" sz="1200" dirty="0">
                <a:solidFill>
                  <a:schemeClr val="bg1"/>
                </a:solidFill>
                <a:latin typeface="Segoe UI" panose="020B0502040204020203" pitchFamily="34" charset="0"/>
                <a:cs typeface="Segoe UI" panose="020B0502040204020203" pitchFamily="34" charset="0"/>
              </a:rPr>
              <a:t> Product manager’s actionable doc combining business and user needs with feature-level requirements for building market-facing products.</a:t>
            </a:r>
          </a:p>
          <a:p>
            <a:pPr marL="171450" indent="-171450">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SRS: </a:t>
            </a:r>
            <a:r>
              <a:rPr lang="en-US" sz="1200" dirty="0">
                <a:solidFill>
                  <a:schemeClr val="bg1"/>
                </a:solidFill>
                <a:latin typeface="Segoe UI" panose="020B0502040204020203" pitchFamily="34" charset="0"/>
                <a:cs typeface="Segoe UI" panose="020B0502040204020203" pitchFamily="34" charset="0"/>
              </a:rPr>
              <a:t>Technical, software-focused, both functional and non-functional requirements for developers—blueprint for the final system.</a:t>
            </a:r>
            <a:endParaRPr lang="en-IN" sz="12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204590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9AEAF14-8979-37EC-8CBA-614C8001D3E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E7EA94-6759-435B-EC6C-B60BD86D2042}"/>
              </a:ext>
            </a:extLst>
          </p:cNvPr>
          <p:cNvSpPr>
            <a:spLocks noGrp="1"/>
          </p:cNvSpPr>
          <p:nvPr>
            <p:ph type="sldNum" sz="quarter" idx="12"/>
          </p:nvPr>
        </p:nvSpPr>
        <p:spPr>
          <a:noFill/>
        </p:spPr>
        <p:txBody>
          <a:bodyPr/>
          <a:lstStyle/>
          <a:p>
            <a:fld id="{A63E5F1B-06E8-40D9-B2EF-6EBB58D817FE}" type="slidenum">
              <a:rPr lang="en-IN" smtClean="0">
                <a:solidFill>
                  <a:schemeClr val="bg1"/>
                </a:solidFill>
              </a:rPr>
              <a:t>163</a:t>
            </a:fld>
            <a:endParaRPr lang="en-IN">
              <a:solidFill>
                <a:schemeClr val="bg1"/>
              </a:solidFill>
            </a:endParaRPr>
          </a:p>
        </p:txBody>
      </p:sp>
      <p:sp>
        <p:nvSpPr>
          <p:cNvPr id="5" name="Rectangle 4">
            <a:extLst>
              <a:ext uri="{FF2B5EF4-FFF2-40B4-BE49-F238E27FC236}">
                <a16:creationId xmlns:a16="http://schemas.microsoft.com/office/drawing/2014/main" id="{89D16EC5-CB31-E701-821E-E197CBBC0ACF}"/>
              </a:ext>
            </a:extLst>
          </p:cNvPr>
          <p:cNvSpPr/>
          <p:nvPr/>
        </p:nvSpPr>
        <p:spPr>
          <a:xfrm>
            <a:off x="425450" y="298383"/>
            <a:ext cx="11060695" cy="8804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bg1"/>
                </a:solidFill>
                <a:latin typeface="Segoe UI" panose="020B0502040204020203" pitchFamily="34" charset="0"/>
                <a:cs typeface="Segoe UI" panose="020B0502040204020203" pitchFamily="34" charset="0"/>
              </a:rPr>
              <a:t>From a Product Manager’s perspective, managing end-to-end SaaS product development involves overseeing specific tools and infrastructure needs aligned with each critical stage of the product lifecycle. Here’s a clear breakdown:							(1/3)</a:t>
            </a:r>
            <a:endParaRPr lang="en-IN" sz="1600" b="1" dirty="0">
              <a:solidFill>
                <a:schemeClr val="bg1"/>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ED9E7055-3DB2-9C3D-4173-412A6577B384}"/>
              </a:ext>
            </a:extLst>
          </p:cNvPr>
          <p:cNvSpPr/>
          <p:nvPr/>
        </p:nvSpPr>
        <p:spPr>
          <a:xfrm>
            <a:off x="425449" y="1299081"/>
            <a:ext cx="11060695" cy="47712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b="1" dirty="0">
                <a:latin typeface="Segoe UI" panose="020B0502040204020203" pitchFamily="34" charset="0"/>
                <a:cs typeface="Segoe UI" panose="020B0502040204020203" pitchFamily="34" charset="0"/>
              </a:rPr>
              <a:t>1. Ideation and Market Validation</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Use market research and competitor analysis tools (e.g., Google Analytics, SEMrush) to validate the problem and product fit.</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Employ collaboration tools (e.g., Jira, Confluence) to align stakeholders and document product vision, goals, and user personas.</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Engage with customers through surveys and feedback platforms to gather early requirements.</a:t>
            </a:r>
          </a:p>
          <a:p>
            <a:pPr>
              <a:lnSpc>
                <a:spcPct val="150000"/>
              </a:lnSpc>
            </a:pPr>
            <a:endParaRPr lang="en-US" sz="1200" dirty="0">
              <a:latin typeface="Segoe UI" panose="020B0502040204020203" pitchFamily="34" charset="0"/>
              <a:cs typeface="Segoe UI" panose="020B0502040204020203" pitchFamily="34" charset="0"/>
            </a:endParaRPr>
          </a:p>
          <a:p>
            <a:pPr>
              <a:lnSpc>
                <a:spcPct val="150000"/>
              </a:lnSpc>
            </a:pPr>
            <a:r>
              <a:rPr lang="en-US" sz="1200" b="1" dirty="0">
                <a:latin typeface="Segoe UI" panose="020B0502040204020203" pitchFamily="34" charset="0"/>
                <a:cs typeface="Segoe UI" panose="020B0502040204020203" pitchFamily="34" charset="0"/>
              </a:rPr>
              <a:t>2. Defining Product Requirements</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Work with UX designers using wireframing and prototyping tools (e.g., Figma, Adobe XD) to shape the user experience.</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Translate insights into clear user stories and acceptance criteria managed in product management systems (e.g., Jira, Azure DevOps).</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Prioritize features using frameworks like </a:t>
            </a:r>
            <a:r>
              <a:rPr lang="en-US" sz="1200" dirty="0" err="1">
                <a:latin typeface="Segoe UI" panose="020B0502040204020203" pitchFamily="34" charset="0"/>
                <a:cs typeface="Segoe UI" panose="020B0502040204020203" pitchFamily="34" charset="0"/>
              </a:rPr>
              <a:t>MoSCoW</a:t>
            </a:r>
            <a:r>
              <a:rPr lang="en-US" sz="1200" dirty="0">
                <a:latin typeface="Segoe UI" panose="020B0502040204020203" pitchFamily="34" charset="0"/>
                <a:cs typeface="Segoe UI" panose="020B0502040204020203" pitchFamily="34" charset="0"/>
              </a:rPr>
              <a:t> and communicate roadmaps and timelines with tools like Aha! or Product board.</a:t>
            </a:r>
          </a:p>
          <a:p>
            <a:pPr>
              <a:lnSpc>
                <a:spcPct val="150000"/>
              </a:lnSpc>
            </a:pPr>
            <a:endParaRPr lang="en-US" sz="1200" dirty="0">
              <a:latin typeface="Segoe UI" panose="020B0502040204020203" pitchFamily="34" charset="0"/>
              <a:cs typeface="Segoe UI" panose="020B0502040204020203" pitchFamily="34" charset="0"/>
            </a:endParaRPr>
          </a:p>
          <a:p>
            <a:pPr>
              <a:lnSpc>
                <a:spcPct val="150000"/>
              </a:lnSpc>
            </a:pPr>
            <a:r>
              <a:rPr lang="en-US" sz="1200" b="1" dirty="0">
                <a:latin typeface="Segoe UI" panose="020B0502040204020203" pitchFamily="34" charset="0"/>
                <a:cs typeface="Segoe UI" panose="020B0502040204020203" pitchFamily="34" charset="0"/>
              </a:rPr>
              <a:t>3. Development Coordination</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Collaborate with engineering to select appropriate tech stack and infrastructure (cloud providers like AWS, Azure, containerization through Docker/Kubernetes) ensuring scalability and reliability.</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Use version control and CI/CD pipeline tools (GitHub, Jenkins) for smooth code integration and deployment.</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Monitor sprint progress and team velocity through Agile tools (Jira, Rally).</a:t>
            </a:r>
          </a:p>
        </p:txBody>
      </p:sp>
    </p:spTree>
    <p:extLst>
      <p:ext uri="{BB962C8B-B14F-4D97-AF65-F5344CB8AC3E}">
        <p14:creationId xmlns:p14="http://schemas.microsoft.com/office/powerpoint/2010/main" val="2488255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18932A-F027-11CA-D027-3A9BBEA676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9DD8FA-7797-6CAE-47FF-9348C03BBAFF}"/>
              </a:ext>
            </a:extLst>
          </p:cNvPr>
          <p:cNvSpPr>
            <a:spLocks noGrp="1"/>
          </p:cNvSpPr>
          <p:nvPr>
            <p:ph type="sldNum" sz="quarter" idx="12"/>
          </p:nvPr>
        </p:nvSpPr>
        <p:spPr>
          <a:noFill/>
        </p:spPr>
        <p:txBody>
          <a:bodyPr/>
          <a:lstStyle/>
          <a:p>
            <a:fld id="{A63E5F1B-06E8-40D9-B2EF-6EBB58D817FE}" type="slidenum">
              <a:rPr lang="en-IN" smtClean="0">
                <a:solidFill>
                  <a:schemeClr val="bg1"/>
                </a:solidFill>
              </a:rPr>
              <a:t>164</a:t>
            </a:fld>
            <a:endParaRPr lang="en-IN">
              <a:solidFill>
                <a:schemeClr val="bg1"/>
              </a:solidFill>
            </a:endParaRPr>
          </a:p>
        </p:txBody>
      </p:sp>
      <p:sp>
        <p:nvSpPr>
          <p:cNvPr id="5" name="Rectangle 4">
            <a:extLst>
              <a:ext uri="{FF2B5EF4-FFF2-40B4-BE49-F238E27FC236}">
                <a16:creationId xmlns:a16="http://schemas.microsoft.com/office/drawing/2014/main" id="{1EDCFA9A-700D-1343-9314-45830733078C}"/>
              </a:ext>
            </a:extLst>
          </p:cNvPr>
          <p:cNvSpPr/>
          <p:nvPr/>
        </p:nvSpPr>
        <p:spPr>
          <a:xfrm>
            <a:off x="425450" y="298383"/>
            <a:ext cx="11060695" cy="8804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bg1"/>
                </a:solidFill>
                <a:latin typeface="Segoe UI" panose="020B0502040204020203" pitchFamily="34" charset="0"/>
                <a:cs typeface="Segoe UI" panose="020B0502040204020203" pitchFamily="34" charset="0"/>
              </a:rPr>
              <a:t>From a Product Manager’s perspective, managing end-to-end SaaS product development involves overseeing specific tools and infrastructure needs aligned with each critical stage of the product lifecycle. Here’s a clear breakdown:							(2/3)</a:t>
            </a:r>
            <a:endParaRPr lang="en-IN" sz="1600" b="1" dirty="0">
              <a:solidFill>
                <a:schemeClr val="bg1"/>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689AF10D-9904-FFD7-58EF-E8397D085421}"/>
              </a:ext>
            </a:extLst>
          </p:cNvPr>
          <p:cNvSpPr/>
          <p:nvPr/>
        </p:nvSpPr>
        <p:spPr>
          <a:xfrm>
            <a:off x="425449" y="1299081"/>
            <a:ext cx="11060695" cy="47712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b="1" dirty="0">
                <a:latin typeface="Segoe UI" panose="020B0502040204020203" pitchFamily="34" charset="0"/>
                <a:cs typeface="Segoe UI" panose="020B0502040204020203" pitchFamily="34" charset="0"/>
              </a:rPr>
              <a:t>4. Testing and Quality Assurance</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Ensure integration of testing processes using automation tools (Selenium, Jest) and coordinate bug tracking.</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Oversee performance and security assessments to meet compliance needs and deliver a robust product.</a:t>
            </a:r>
          </a:p>
          <a:p>
            <a:pPr>
              <a:lnSpc>
                <a:spcPct val="150000"/>
              </a:lnSpc>
            </a:pPr>
            <a:endParaRPr lang="en-US" sz="1200" dirty="0">
              <a:latin typeface="Segoe UI" panose="020B0502040204020203" pitchFamily="34" charset="0"/>
              <a:cs typeface="Segoe UI" panose="020B0502040204020203" pitchFamily="34" charset="0"/>
            </a:endParaRPr>
          </a:p>
          <a:p>
            <a:pPr>
              <a:lnSpc>
                <a:spcPct val="150000"/>
              </a:lnSpc>
            </a:pPr>
            <a:r>
              <a:rPr lang="en-US" sz="1200" b="1" dirty="0">
                <a:latin typeface="Segoe UI" panose="020B0502040204020203" pitchFamily="34" charset="0"/>
                <a:cs typeface="Segoe UI" panose="020B0502040204020203" pitchFamily="34" charset="0"/>
              </a:rPr>
              <a:t>5. Launch and Deployment</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Plan and coordinate product rollout using cloud hosting and deployment infrastructure.</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Use monitoring tools (Datadog, Grafana) to track launch health metrics and user feedback channels for quick issue resolution.</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Partner with marketing for feature announcements and support materials.</a:t>
            </a:r>
          </a:p>
          <a:p>
            <a:pPr>
              <a:lnSpc>
                <a:spcPct val="150000"/>
              </a:lnSpc>
            </a:pPr>
            <a:endParaRPr lang="en-US" sz="1200" dirty="0">
              <a:latin typeface="Segoe UI" panose="020B0502040204020203" pitchFamily="34" charset="0"/>
              <a:cs typeface="Segoe UI" panose="020B0502040204020203" pitchFamily="34" charset="0"/>
            </a:endParaRPr>
          </a:p>
          <a:p>
            <a:pPr>
              <a:lnSpc>
                <a:spcPct val="150000"/>
              </a:lnSpc>
            </a:pPr>
            <a:r>
              <a:rPr lang="en-US" sz="1200" b="1" dirty="0">
                <a:latin typeface="Segoe UI" panose="020B0502040204020203" pitchFamily="34" charset="0"/>
                <a:cs typeface="Segoe UI" panose="020B0502040204020203" pitchFamily="34" charset="0"/>
              </a:rPr>
              <a:t>6. Post-Launch Maintenance and Growth</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Analyze user analytics to drive continuous improvements and prioritize feature enhancements.</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Manage scaling infrastructure needs with DevOps and cloud automation support.</a:t>
            </a:r>
          </a:p>
          <a:p>
            <a:pPr marL="171450" indent="-171450">
              <a:lnSpc>
                <a:spcPct val="150000"/>
              </a:lnSpc>
              <a:buFont typeface="Wingdings" panose="05000000000000000000" pitchFamily="2" charset="2"/>
              <a:buChar char="§"/>
            </a:pPr>
            <a:r>
              <a:rPr lang="en-US" sz="1200" dirty="0">
                <a:latin typeface="Segoe UI" panose="020B0502040204020203" pitchFamily="34" charset="0"/>
                <a:cs typeface="Segoe UI" panose="020B0502040204020203" pitchFamily="34" charset="0"/>
              </a:rPr>
              <a:t>Ensure ongoing security, compliance, and operational uptime.</a:t>
            </a:r>
          </a:p>
        </p:txBody>
      </p:sp>
    </p:spTree>
    <p:extLst>
      <p:ext uri="{BB962C8B-B14F-4D97-AF65-F5344CB8AC3E}">
        <p14:creationId xmlns:p14="http://schemas.microsoft.com/office/powerpoint/2010/main" val="22104411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AB7E48-4D15-51C8-02AE-A819D73CBA0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CE8BD2-85C4-C78D-273B-DDBDED377264}"/>
              </a:ext>
            </a:extLst>
          </p:cNvPr>
          <p:cNvSpPr>
            <a:spLocks noGrp="1"/>
          </p:cNvSpPr>
          <p:nvPr>
            <p:ph type="sldNum" sz="quarter" idx="12"/>
          </p:nvPr>
        </p:nvSpPr>
        <p:spPr>
          <a:noFill/>
        </p:spPr>
        <p:txBody>
          <a:bodyPr/>
          <a:lstStyle/>
          <a:p>
            <a:fld id="{A63E5F1B-06E8-40D9-B2EF-6EBB58D817FE}" type="slidenum">
              <a:rPr lang="en-IN" smtClean="0">
                <a:solidFill>
                  <a:schemeClr val="bg1"/>
                </a:solidFill>
              </a:rPr>
              <a:t>165</a:t>
            </a:fld>
            <a:endParaRPr lang="en-IN">
              <a:solidFill>
                <a:schemeClr val="bg1"/>
              </a:solidFill>
            </a:endParaRPr>
          </a:p>
        </p:txBody>
      </p:sp>
      <p:sp>
        <p:nvSpPr>
          <p:cNvPr id="5" name="Rectangle 4">
            <a:extLst>
              <a:ext uri="{FF2B5EF4-FFF2-40B4-BE49-F238E27FC236}">
                <a16:creationId xmlns:a16="http://schemas.microsoft.com/office/drawing/2014/main" id="{FA6639D9-A204-C241-28BD-FD9A96573F68}"/>
              </a:ext>
            </a:extLst>
          </p:cNvPr>
          <p:cNvSpPr/>
          <p:nvPr/>
        </p:nvSpPr>
        <p:spPr>
          <a:xfrm>
            <a:off x="425450" y="298383"/>
            <a:ext cx="11060695" cy="8804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bg1"/>
                </a:solidFill>
                <a:latin typeface="Segoe UI" panose="020B0502040204020203" pitchFamily="34" charset="0"/>
                <a:cs typeface="Segoe UI" panose="020B0502040204020203" pitchFamily="34" charset="0"/>
              </a:rPr>
              <a:t>From a Product Manager’s perspective, managing end-to-end SaaS product development involves overseeing specific tools and infrastructure needs aligned with each critical stage of the product lifecycle. Here’s a clear breakdown:							(3/3)</a:t>
            </a:r>
            <a:endParaRPr lang="en-IN" sz="1600" b="1" dirty="0">
              <a:solidFill>
                <a:schemeClr val="bg1"/>
              </a:solidFill>
              <a:latin typeface="Segoe UI" panose="020B0502040204020203" pitchFamily="34" charset="0"/>
              <a:cs typeface="Segoe UI" panose="020B0502040204020203" pitchFamily="34" charset="0"/>
            </a:endParaRPr>
          </a:p>
        </p:txBody>
      </p:sp>
      <p:graphicFrame>
        <p:nvGraphicFramePr>
          <p:cNvPr id="6" name="Table 5">
            <a:extLst>
              <a:ext uri="{FF2B5EF4-FFF2-40B4-BE49-F238E27FC236}">
                <a16:creationId xmlns:a16="http://schemas.microsoft.com/office/drawing/2014/main" id="{8298A5F2-CCB5-C9B6-5560-2B365919262E}"/>
              </a:ext>
            </a:extLst>
          </p:cNvPr>
          <p:cNvGraphicFramePr>
            <a:graphicFrameLocks noGrp="1"/>
          </p:cNvGraphicFramePr>
          <p:nvPr>
            <p:extLst>
              <p:ext uri="{D42A27DB-BD31-4B8C-83A1-F6EECF244321}">
                <p14:modId xmlns:p14="http://schemas.microsoft.com/office/powerpoint/2010/main" val="2280834920"/>
              </p:ext>
            </p:extLst>
          </p:nvPr>
        </p:nvGraphicFramePr>
        <p:xfrm>
          <a:off x="536222" y="1460499"/>
          <a:ext cx="11173180" cy="4648204"/>
        </p:xfrm>
        <a:graphic>
          <a:graphicData uri="http://schemas.openxmlformats.org/drawingml/2006/table">
            <a:tbl>
              <a:tblPr/>
              <a:tblGrid>
                <a:gridCol w="2793295">
                  <a:extLst>
                    <a:ext uri="{9D8B030D-6E8A-4147-A177-3AD203B41FA5}">
                      <a16:colId xmlns:a16="http://schemas.microsoft.com/office/drawing/2014/main" val="76165826"/>
                    </a:ext>
                  </a:extLst>
                </a:gridCol>
                <a:gridCol w="2793295">
                  <a:extLst>
                    <a:ext uri="{9D8B030D-6E8A-4147-A177-3AD203B41FA5}">
                      <a16:colId xmlns:a16="http://schemas.microsoft.com/office/drawing/2014/main" val="328880719"/>
                    </a:ext>
                  </a:extLst>
                </a:gridCol>
                <a:gridCol w="2793295">
                  <a:extLst>
                    <a:ext uri="{9D8B030D-6E8A-4147-A177-3AD203B41FA5}">
                      <a16:colId xmlns:a16="http://schemas.microsoft.com/office/drawing/2014/main" val="409715740"/>
                    </a:ext>
                  </a:extLst>
                </a:gridCol>
                <a:gridCol w="2793295">
                  <a:extLst>
                    <a:ext uri="{9D8B030D-6E8A-4147-A177-3AD203B41FA5}">
                      <a16:colId xmlns:a16="http://schemas.microsoft.com/office/drawing/2014/main" val="995272954"/>
                    </a:ext>
                  </a:extLst>
                </a:gridCol>
              </a:tblGrid>
              <a:tr h="414302">
                <a:tc>
                  <a:txBody>
                    <a:bodyPr/>
                    <a:lstStyle/>
                    <a:p>
                      <a:pPr algn="ctr">
                        <a:buNone/>
                      </a:pPr>
                      <a:r>
                        <a:rPr lang="en-IN" sz="1400" b="1" dirty="0">
                          <a:solidFill>
                            <a:schemeClr val="bg1"/>
                          </a:solidFill>
                          <a:effectLst/>
                          <a:latin typeface="Segoe UI" panose="020B0502040204020203" pitchFamily="34" charset="0"/>
                          <a:cs typeface="Segoe UI" panose="020B0502040204020203" pitchFamily="34" charset="0"/>
                        </a:rPr>
                        <a:t>STAGE</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400" b="1" dirty="0">
                          <a:solidFill>
                            <a:schemeClr val="bg1"/>
                          </a:solidFill>
                          <a:effectLst/>
                          <a:latin typeface="Segoe UI" panose="020B0502040204020203" pitchFamily="34" charset="0"/>
                          <a:cs typeface="Segoe UI" panose="020B0502040204020203" pitchFamily="34" charset="0"/>
                        </a:rPr>
                        <a:t>FOCUS</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400" b="1" dirty="0">
                          <a:solidFill>
                            <a:schemeClr val="bg1"/>
                          </a:solidFill>
                          <a:effectLst/>
                          <a:latin typeface="Segoe UI" panose="020B0502040204020203" pitchFamily="34" charset="0"/>
                          <a:cs typeface="Segoe UI" panose="020B0502040204020203" pitchFamily="34" charset="0"/>
                        </a:rPr>
                        <a:t>TOOLS/INFRA EXAMPLES</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400" b="1" dirty="0">
                          <a:solidFill>
                            <a:schemeClr val="bg1"/>
                          </a:solidFill>
                          <a:effectLst/>
                          <a:latin typeface="Segoe UI" panose="020B0502040204020203" pitchFamily="34" charset="0"/>
                          <a:cs typeface="Segoe UI" panose="020B0502040204020203" pitchFamily="34" charset="0"/>
                        </a:rPr>
                        <a:t>KEY LANGUAGES/TECH</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229113577"/>
                  </a:ext>
                </a:extLst>
              </a:tr>
              <a:tr h="636211">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Ideation &amp; Validation</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Market research, documentation</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Google Analytics, SEMrush, Jira</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None</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91687074"/>
                  </a:ext>
                </a:extLst>
              </a:tr>
              <a:tr h="684893">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Requirement &amp; Design</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Prototyping, story mapping</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Figma, Adobe XD, Jira</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HTML, CSS, JavaScript (React.js, Vue.js)</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82331625"/>
                  </a:ext>
                </a:extLst>
              </a:tr>
              <a:tr h="955483">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Development</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Frontend, backend, API</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GitHub, Jenkins, Docker, AWS</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JS/TS (React, Angular), Python, Java, Node.js, Ruby, Go, SQL/NoSQL</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38604340"/>
                  </a:ext>
                </a:extLst>
              </a:tr>
              <a:tr h="684893">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Testing</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Automated/manual testing</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pl-PL" sz="1400" dirty="0">
                          <a:solidFill>
                            <a:schemeClr val="bg1"/>
                          </a:solidFill>
                          <a:effectLst/>
                          <a:latin typeface="Segoe UI" panose="020B0502040204020203" pitchFamily="34" charset="0"/>
                          <a:cs typeface="Segoe UI" panose="020B0502040204020203" pitchFamily="34" charset="0"/>
                        </a:rPr>
                        <a:t>Selenium, Jest, JMeter, OWASP ZAP</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JS/TS, Python, Java</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2347007"/>
                  </a:ext>
                </a:extLst>
              </a:tr>
              <a:tr h="636211">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Deployment &amp; Monitoring</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IaC, deployment, telemetry</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Terraform, Kubernetes, Datadog</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YAML, Bash, Python</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70270729"/>
                  </a:ext>
                </a:extLst>
              </a:tr>
              <a:tr h="636211">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Maintenance &amp; Scaling</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a:solidFill>
                            <a:schemeClr val="bg1"/>
                          </a:solidFill>
                          <a:effectLst/>
                          <a:latin typeface="Segoe UI" panose="020B0502040204020203" pitchFamily="34" charset="0"/>
                          <a:cs typeface="Segoe UI" panose="020B0502040204020203" pitchFamily="34" charset="0"/>
                        </a:rPr>
                        <a:t>Updates, autoscaling</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Cloud autoscaling, CI/CD</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400" dirty="0">
                          <a:solidFill>
                            <a:schemeClr val="bg1"/>
                          </a:solidFill>
                          <a:effectLst/>
                          <a:latin typeface="Segoe UI" panose="020B0502040204020203" pitchFamily="34" charset="0"/>
                          <a:cs typeface="Segoe UI" panose="020B0502040204020203" pitchFamily="34" charset="0"/>
                        </a:rPr>
                        <a:t>Same as development stack</a:t>
                      </a:r>
                    </a:p>
                  </a:txBody>
                  <a:tcPr marL="48564" marR="48564" marT="48564" marB="48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59660435"/>
                  </a:ext>
                </a:extLst>
              </a:tr>
            </a:tbl>
          </a:graphicData>
        </a:graphic>
      </p:graphicFrame>
    </p:spTree>
    <p:extLst>
      <p:ext uri="{BB962C8B-B14F-4D97-AF65-F5344CB8AC3E}">
        <p14:creationId xmlns:p14="http://schemas.microsoft.com/office/powerpoint/2010/main" val="3589796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798575-B12C-E6E1-5A7F-E233C0AACA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323FBD-FD65-F3DB-CCE1-0759A2AFC6E8}"/>
              </a:ext>
            </a:extLst>
          </p:cNvPr>
          <p:cNvSpPr>
            <a:spLocks noGrp="1"/>
          </p:cNvSpPr>
          <p:nvPr>
            <p:ph type="sldNum" sz="quarter" idx="12"/>
          </p:nvPr>
        </p:nvSpPr>
        <p:spPr>
          <a:noFill/>
        </p:spPr>
        <p:txBody>
          <a:bodyPr/>
          <a:lstStyle/>
          <a:p>
            <a:fld id="{A63E5F1B-06E8-40D9-B2EF-6EBB58D817FE}" type="slidenum">
              <a:rPr lang="en-IN" smtClean="0">
                <a:solidFill>
                  <a:schemeClr val="bg1"/>
                </a:solidFill>
              </a:rPr>
              <a:t>17</a:t>
            </a:fld>
            <a:endParaRPr lang="en-IN">
              <a:solidFill>
                <a:schemeClr val="bg1"/>
              </a:solidFill>
            </a:endParaRPr>
          </a:p>
        </p:txBody>
      </p:sp>
      <p:sp>
        <p:nvSpPr>
          <p:cNvPr id="5" name="Rectangle 4">
            <a:extLst>
              <a:ext uri="{FF2B5EF4-FFF2-40B4-BE49-F238E27FC236}">
                <a16:creationId xmlns:a16="http://schemas.microsoft.com/office/drawing/2014/main" id="{A565447A-93E9-B57B-CF0D-9B97FD3DBFDF}"/>
              </a:ext>
            </a:extLst>
          </p:cNvPr>
          <p:cNvSpPr/>
          <p:nvPr/>
        </p:nvSpPr>
        <p:spPr>
          <a:xfrm>
            <a:off x="705852" y="298384"/>
            <a:ext cx="10780293" cy="78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latin typeface="Segoe UI" panose="020B0502040204020203" pitchFamily="34" charset="0"/>
                <a:cs typeface="Segoe UI" panose="020B0502040204020203" pitchFamily="34" charset="0"/>
              </a:rPr>
              <a:t>Programmatic Advertisement</a:t>
            </a:r>
          </a:p>
          <a:p>
            <a:endParaRPr lang="en-IN" b="1" dirty="0">
              <a:solidFill>
                <a:schemeClr val="bg1"/>
              </a:solidFill>
              <a:latin typeface="Segoe UI" panose="020B0502040204020203" pitchFamily="34" charset="0"/>
              <a:cs typeface="Segoe UI" panose="020B0502040204020203" pitchFamily="34" charset="0"/>
            </a:endParaRPr>
          </a:p>
          <a:p>
            <a:r>
              <a:rPr lang="en-IN" sz="1600" b="1" dirty="0">
                <a:solidFill>
                  <a:schemeClr val="bg1"/>
                </a:solidFill>
                <a:latin typeface="Segoe UI" panose="020B0502040204020203" pitchFamily="34" charset="0"/>
                <a:cs typeface="Segoe UI" panose="020B0502040204020203" pitchFamily="34" charset="0"/>
              </a:rPr>
              <a:t>2. Targeting &amp; Data Concepts</a:t>
            </a:r>
          </a:p>
        </p:txBody>
      </p:sp>
      <p:graphicFrame>
        <p:nvGraphicFramePr>
          <p:cNvPr id="2" name="Table 1">
            <a:extLst>
              <a:ext uri="{FF2B5EF4-FFF2-40B4-BE49-F238E27FC236}">
                <a16:creationId xmlns:a16="http://schemas.microsoft.com/office/drawing/2014/main" id="{01A37D90-5108-E871-4DC2-7784B3882BBF}"/>
              </a:ext>
            </a:extLst>
          </p:cNvPr>
          <p:cNvGraphicFramePr>
            <a:graphicFrameLocks noGrp="1"/>
          </p:cNvGraphicFramePr>
          <p:nvPr>
            <p:extLst>
              <p:ext uri="{D42A27DB-BD31-4B8C-83A1-F6EECF244321}">
                <p14:modId xmlns:p14="http://schemas.microsoft.com/office/powerpoint/2010/main" val="3393054532"/>
              </p:ext>
            </p:extLst>
          </p:nvPr>
        </p:nvGraphicFramePr>
        <p:xfrm>
          <a:off x="705853" y="1332026"/>
          <a:ext cx="10780293" cy="1902228"/>
        </p:xfrm>
        <a:graphic>
          <a:graphicData uri="http://schemas.openxmlformats.org/drawingml/2006/table">
            <a:tbl>
              <a:tblPr/>
              <a:tblGrid>
                <a:gridCol w="2136499">
                  <a:extLst>
                    <a:ext uri="{9D8B030D-6E8A-4147-A177-3AD203B41FA5}">
                      <a16:colId xmlns:a16="http://schemas.microsoft.com/office/drawing/2014/main" val="3353246925"/>
                    </a:ext>
                  </a:extLst>
                </a:gridCol>
                <a:gridCol w="5175492">
                  <a:extLst>
                    <a:ext uri="{9D8B030D-6E8A-4147-A177-3AD203B41FA5}">
                      <a16:colId xmlns:a16="http://schemas.microsoft.com/office/drawing/2014/main" val="1323779643"/>
                    </a:ext>
                  </a:extLst>
                </a:gridCol>
                <a:gridCol w="3468302">
                  <a:extLst>
                    <a:ext uri="{9D8B030D-6E8A-4147-A177-3AD203B41FA5}">
                      <a16:colId xmlns:a16="http://schemas.microsoft.com/office/drawing/2014/main" val="782951836"/>
                    </a:ext>
                  </a:extLst>
                </a:gridCol>
              </a:tblGrid>
              <a:tr h="36899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CONCEPT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MEANING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WHY IT MATTERS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482024872"/>
                  </a:ext>
                </a:extLst>
              </a:tr>
              <a:tr h="358524">
                <a:tc>
                  <a:txBody>
                    <a:bodyPr/>
                    <a:lstStyle/>
                    <a:p>
                      <a:pPr>
                        <a:buNone/>
                      </a:pPr>
                      <a:r>
                        <a:rPr lang="en-IN" sz="1200" b="1" dirty="0">
                          <a:solidFill>
                            <a:schemeClr val="bg1"/>
                          </a:solidFill>
                          <a:latin typeface="Segoe UI" panose="020B0502040204020203" pitchFamily="34" charset="0"/>
                          <a:cs typeface="Segoe UI" panose="020B0502040204020203" pitchFamily="34" charset="0"/>
                        </a:rPr>
                        <a:t>First-Party Data</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Advertiser’s own user data (CRM, website visits, app data).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Highest quality for personalized 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04000852"/>
                  </a:ext>
                </a:extLst>
              </a:tr>
              <a:tr h="444757">
                <a:tc>
                  <a:txBody>
                    <a:bodyPr/>
                    <a:lstStyle/>
                    <a:p>
                      <a:pPr>
                        <a:buNone/>
                      </a:pPr>
                      <a:r>
                        <a:rPr lang="en-IN" sz="1200" b="1">
                          <a:solidFill>
                            <a:schemeClr val="bg1"/>
                          </a:solidFill>
                          <a:latin typeface="Segoe UI" panose="020B0502040204020203" pitchFamily="34" charset="0"/>
                          <a:cs typeface="Segoe UI" panose="020B0502040204020203" pitchFamily="34" charset="0"/>
                        </a:rPr>
                        <a:t>Third-Party Data</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Data aggregated from other sources/vendors.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Broader reach but lower accuracy post-cookies.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4041568"/>
                  </a:ext>
                </a:extLst>
              </a:tr>
              <a:tr h="358524">
                <a:tc>
                  <a:txBody>
                    <a:bodyPr/>
                    <a:lstStyle/>
                    <a:p>
                      <a:pPr>
                        <a:buNone/>
                      </a:pPr>
                      <a:r>
                        <a:rPr lang="en-IN" sz="1200" b="1">
                          <a:solidFill>
                            <a:schemeClr val="bg1"/>
                          </a:solidFill>
                          <a:latin typeface="Segoe UI" panose="020B0502040204020203" pitchFamily="34" charset="0"/>
                          <a:cs typeface="Segoe UI" panose="020B0502040204020203" pitchFamily="34" charset="0"/>
                        </a:rPr>
                        <a:t>Contextual Targeting</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Placing ads based on page content rather than user identity.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dirty="0">
                          <a:solidFill>
                            <a:schemeClr val="bg1"/>
                          </a:solidFill>
                          <a:latin typeface="Segoe UI" panose="020B0502040204020203" pitchFamily="34" charset="0"/>
                          <a:cs typeface="Segoe UI" panose="020B0502040204020203" pitchFamily="34" charset="0"/>
                        </a:rPr>
                        <a:t>Important in privacy-first environments.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36535212"/>
                  </a:ext>
                </a:extLst>
              </a:tr>
              <a:tr h="358981">
                <a:tc>
                  <a:txBody>
                    <a:bodyPr/>
                    <a:lstStyle/>
                    <a:p>
                      <a:pPr>
                        <a:buNone/>
                      </a:pPr>
                      <a:r>
                        <a:rPr lang="en-IN" sz="1200" b="1" dirty="0">
                          <a:solidFill>
                            <a:schemeClr val="bg1"/>
                          </a:solidFill>
                          <a:latin typeface="Segoe UI" panose="020B0502040204020203" pitchFamily="34" charset="0"/>
                          <a:cs typeface="Segoe UI" panose="020B0502040204020203" pitchFamily="34" charset="0"/>
                        </a:rPr>
                        <a:t>Audience Segmentation</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Dividing users into groups by behavior, demographics, or interests.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dirty="0">
                          <a:solidFill>
                            <a:schemeClr val="bg1"/>
                          </a:solidFill>
                          <a:latin typeface="Segoe UI" panose="020B0502040204020203" pitchFamily="34" charset="0"/>
                          <a:cs typeface="Segoe UI" panose="020B0502040204020203" pitchFamily="34" charset="0"/>
                        </a:rPr>
                        <a:t>Improves ad relevance &amp; ROI.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0567472"/>
                  </a:ext>
                </a:extLst>
              </a:tr>
            </a:tbl>
          </a:graphicData>
        </a:graphic>
      </p:graphicFrame>
      <p:sp>
        <p:nvSpPr>
          <p:cNvPr id="7" name="Rectangle 6">
            <a:extLst>
              <a:ext uri="{FF2B5EF4-FFF2-40B4-BE49-F238E27FC236}">
                <a16:creationId xmlns:a16="http://schemas.microsoft.com/office/drawing/2014/main" id="{24189BD3-64E7-8046-46F1-27A35EFE00AC}"/>
              </a:ext>
            </a:extLst>
          </p:cNvPr>
          <p:cNvSpPr/>
          <p:nvPr/>
        </p:nvSpPr>
        <p:spPr>
          <a:xfrm>
            <a:off x="705852" y="3326035"/>
            <a:ext cx="10780293"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3. Measurement &amp; Optimization Concepts</a:t>
            </a:r>
          </a:p>
        </p:txBody>
      </p:sp>
      <p:graphicFrame>
        <p:nvGraphicFramePr>
          <p:cNvPr id="8" name="Table 7">
            <a:extLst>
              <a:ext uri="{FF2B5EF4-FFF2-40B4-BE49-F238E27FC236}">
                <a16:creationId xmlns:a16="http://schemas.microsoft.com/office/drawing/2014/main" id="{8CD86A8A-7C54-E537-DCC2-F8E7BA1619F6}"/>
              </a:ext>
            </a:extLst>
          </p:cNvPr>
          <p:cNvGraphicFramePr>
            <a:graphicFrameLocks noGrp="1"/>
          </p:cNvGraphicFramePr>
          <p:nvPr>
            <p:extLst>
              <p:ext uri="{D42A27DB-BD31-4B8C-83A1-F6EECF244321}">
                <p14:modId xmlns:p14="http://schemas.microsoft.com/office/powerpoint/2010/main" val="316802483"/>
              </p:ext>
            </p:extLst>
          </p:nvPr>
        </p:nvGraphicFramePr>
        <p:xfrm>
          <a:off x="705852" y="3782941"/>
          <a:ext cx="10780293" cy="2447138"/>
        </p:xfrm>
        <a:graphic>
          <a:graphicData uri="http://schemas.openxmlformats.org/drawingml/2006/table">
            <a:tbl>
              <a:tblPr/>
              <a:tblGrid>
                <a:gridCol w="2133601">
                  <a:extLst>
                    <a:ext uri="{9D8B030D-6E8A-4147-A177-3AD203B41FA5}">
                      <a16:colId xmlns:a16="http://schemas.microsoft.com/office/drawing/2014/main" val="133030240"/>
                    </a:ext>
                  </a:extLst>
                </a:gridCol>
                <a:gridCol w="5188016">
                  <a:extLst>
                    <a:ext uri="{9D8B030D-6E8A-4147-A177-3AD203B41FA5}">
                      <a16:colId xmlns:a16="http://schemas.microsoft.com/office/drawing/2014/main" val="109584024"/>
                    </a:ext>
                  </a:extLst>
                </a:gridCol>
                <a:gridCol w="3458676">
                  <a:extLst>
                    <a:ext uri="{9D8B030D-6E8A-4147-A177-3AD203B41FA5}">
                      <a16:colId xmlns:a16="http://schemas.microsoft.com/office/drawing/2014/main" val="3374879046"/>
                    </a:ext>
                  </a:extLst>
                </a:gridCol>
              </a:tblGrid>
              <a:tr h="388474">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CONCEPT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MEANING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WHY IT MATTERS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51910956"/>
                  </a:ext>
                </a:extLst>
              </a:tr>
              <a:tr h="448711">
                <a:tc>
                  <a:txBody>
                    <a:bodyPr/>
                    <a:lstStyle/>
                    <a:p>
                      <a:pPr>
                        <a:buNone/>
                      </a:pPr>
                      <a:r>
                        <a:rPr lang="en-IN" sz="1200" b="1" dirty="0">
                          <a:solidFill>
                            <a:schemeClr val="bg1"/>
                          </a:solidFill>
                          <a:latin typeface="Segoe UI" panose="020B0502040204020203" pitchFamily="34" charset="0"/>
                          <a:cs typeface="Segoe UI" panose="020B0502040204020203" pitchFamily="34" charset="0"/>
                        </a:rPr>
                        <a:t>Viewability</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Whether an ad was actually viewable on a user’s screen.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Non-viewable ads don’t generate value.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11406065"/>
                  </a:ext>
                </a:extLst>
              </a:tr>
              <a:tr h="344990">
                <a:tc>
                  <a:txBody>
                    <a:bodyPr/>
                    <a:lstStyle/>
                    <a:p>
                      <a:pPr>
                        <a:buNone/>
                      </a:pPr>
                      <a:r>
                        <a:rPr lang="en-IN" sz="1200" b="1" dirty="0">
                          <a:solidFill>
                            <a:schemeClr val="bg1"/>
                          </a:solidFill>
                          <a:latin typeface="Segoe UI" panose="020B0502040204020203" pitchFamily="34" charset="0"/>
                          <a:cs typeface="Segoe UI" panose="020B0502040204020203" pitchFamily="34" charset="0"/>
                        </a:rPr>
                        <a:t>Attribution</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Determining which ad interaction drove a conversion.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a:solidFill>
                            <a:schemeClr val="bg1"/>
                          </a:solidFill>
                          <a:latin typeface="Segoe UI" panose="020B0502040204020203" pitchFamily="34" charset="0"/>
                          <a:cs typeface="Segoe UI" panose="020B0502040204020203" pitchFamily="34" charset="0"/>
                        </a:rPr>
                        <a:t>Helps allocate spend effectively.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65831505"/>
                  </a:ext>
                </a:extLst>
              </a:tr>
              <a:tr h="344990">
                <a:tc>
                  <a:txBody>
                    <a:bodyPr/>
                    <a:lstStyle/>
                    <a:p>
                      <a:pPr>
                        <a:buNone/>
                      </a:pPr>
                      <a:r>
                        <a:rPr lang="en-IN" sz="1200" b="1">
                          <a:solidFill>
                            <a:schemeClr val="bg1"/>
                          </a:solidFill>
                          <a:latin typeface="Segoe UI" panose="020B0502040204020203" pitchFamily="34" charset="0"/>
                          <a:cs typeface="Segoe UI" panose="020B0502040204020203" pitchFamily="34" charset="0"/>
                        </a:rPr>
                        <a:t>Brand Safety &amp; Suitability</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Avoiding ads on harmful or irrelevant content.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a:solidFill>
                            <a:schemeClr val="bg1"/>
                          </a:solidFill>
                          <a:latin typeface="Segoe UI" panose="020B0502040204020203" pitchFamily="34" charset="0"/>
                          <a:cs typeface="Segoe UI" panose="020B0502040204020203" pitchFamily="34" charset="0"/>
                        </a:rPr>
                        <a:t>Protects brand reputation.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64920072"/>
                  </a:ext>
                </a:extLst>
              </a:tr>
              <a:tr h="344990">
                <a:tc>
                  <a:txBody>
                    <a:bodyPr/>
                    <a:lstStyle/>
                    <a:p>
                      <a:pPr>
                        <a:buNone/>
                      </a:pPr>
                      <a:r>
                        <a:rPr lang="en-IN" sz="1200" b="1" dirty="0">
                          <a:solidFill>
                            <a:schemeClr val="bg1"/>
                          </a:solidFill>
                          <a:latin typeface="Segoe UI" panose="020B0502040204020203" pitchFamily="34" charset="0"/>
                          <a:cs typeface="Segoe UI" panose="020B0502040204020203" pitchFamily="34" charset="0"/>
                        </a:rPr>
                        <a:t>Frequency Capping</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dirty="0">
                          <a:solidFill>
                            <a:schemeClr val="bg1"/>
                          </a:solidFill>
                          <a:latin typeface="Segoe UI" panose="020B0502040204020203" pitchFamily="34" charset="0"/>
                          <a:cs typeface="Segoe UI" panose="020B0502040204020203" pitchFamily="34" charset="0"/>
                        </a:rPr>
                        <a:t>Limiting how many times an ad is shown to the same user.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Prevents ad fatigue and waste.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26171441"/>
                  </a:ext>
                </a:extLst>
              </a:tr>
              <a:tr h="574983">
                <a:tc>
                  <a:txBody>
                    <a:bodyPr/>
                    <a:lstStyle/>
                    <a:p>
                      <a:pPr>
                        <a:buNone/>
                      </a:pPr>
                      <a:r>
                        <a:rPr lang="en-IN" sz="1200" b="1">
                          <a:solidFill>
                            <a:schemeClr val="bg1"/>
                          </a:solidFill>
                          <a:latin typeface="Segoe UI" panose="020B0502040204020203" pitchFamily="34" charset="0"/>
                          <a:cs typeface="Segoe UI" panose="020B0502040204020203" pitchFamily="34" charset="0"/>
                        </a:rPr>
                        <a:t>Bid Shading</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US" sz="1200">
                          <a:solidFill>
                            <a:schemeClr val="bg1"/>
                          </a:solidFill>
                          <a:latin typeface="Segoe UI" panose="020B0502040204020203" pitchFamily="34" charset="0"/>
                          <a:cs typeface="Segoe UI" panose="020B0502040204020203" pitchFamily="34" charset="0"/>
                        </a:rPr>
                        <a:t>Algorithmic bidding that finds a middle ground between first- and second-price auctions.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buNone/>
                      </a:pPr>
                      <a:r>
                        <a:rPr lang="en-IN" sz="1200" dirty="0">
                          <a:solidFill>
                            <a:schemeClr val="bg1"/>
                          </a:solidFill>
                          <a:latin typeface="Segoe UI" panose="020B0502040204020203" pitchFamily="34" charset="0"/>
                          <a:cs typeface="Segoe UI" panose="020B0502040204020203" pitchFamily="34" charset="0"/>
                        </a:rPr>
                        <a:t>Saves money in auctions.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1727609"/>
                  </a:ext>
                </a:extLst>
              </a:tr>
            </a:tbl>
          </a:graphicData>
        </a:graphic>
      </p:graphicFrame>
    </p:spTree>
    <p:extLst>
      <p:ext uri="{BB962C8B-B14F-4D97-AF65-F5344CB8AC3E}">
        <p14:creationId xmlns:p14="http://schemas.microsoft.com/office/powerpoint/2010/main" val="3230003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2668D9-5334-F75A-2108-F0EC338BDF1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74D40E-3FA4-69E9-27C9-BF482E795B89}"/>
              </a:ext>
            </a:extLst>
          </p:cNvPr>
          <p:cNvSpPr>
            <a:spLocks noGrp="1"/>
          </p:cNvSpPr>
          <p:nvPr>
            <p:ph type="sldNum" sz="quarter" idx="12"/>
          </p:nvPr>
        </p:nvSpPr>
        <p:spPr>
          <a:noFill/>
        </p:spPr>
        <p:txBody>
          <a:bodyPr/>
          <a:lstStyle/>
          <a:p>
            <a:fld id="{A63E5F1B-06E8-40D9-B2EF-6EBB58D817FE}" type="slidenum">
              <a:rPr lang="en-IN" smtClean="0">
                <a:solidFill>
                  <a:schemeClr val="bg1"/>
                </a:solidFill>
              </a:rPr>
              <a:t>18</a:t>
            </a:fld>
            <a:endParaRPr lang="en-IN">
              <a:solidFill>
                <a:schemeClr val="bg1"/>
              </a:solidFill>
            </a:endParaRPr>
          </a:p>
        </p:txBody>
      </p:sp>
      <p:sp>
        <p:nvSpPr>
          <p:cNvPr id="5" name="Rectangle 4">
            <a:extLst>
              <a:ext uri="{FF2B5EF4-FFF2-40B4-BE49-F238E27FC236}">
                <a16:creationId xmlns:a16="http://schemas.microsoft.com/office/drawing/2014/main" id="{8CFFE12E-E095-F025-4879-A3CC00E9F4DF}"/>
              </a:ext>
            </a:extLst>
          </p:cNvPr>
          <p:cNvSpPr/>
          <p:nvPr/>
        </p:nvSpPr>
        <p:spPr>
          <a:xfrm>
            <a:off x="705852" y="298384"/>
            <a:ext cx="10780293" cy="78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latin typeface="Segoe UI" panose="020B0502040204020203" pitchFamily="34" charset="0"/>
                <a:cs typeface="Segoe UI" panose="020B0502040204020203" pitchFamily="34" charset="0"/>
              </a:rPr>
              <a:t>Programmatic Advertisement</a:t>
            </a:r>
          </a:p>
          <a:p>
            <a:endParaRPr lang="en-IN" b="1" dirty="0">
              <a:solidFill>
                <a:schemeClr val="bg1"/>
              </a:solidFill>
              <a:latin typeface="Segoe UI" panose="020B0502040204020203" pitchFamily="34" charset="0"/>
              <a:cs typeface="Segoe UI" panose="020B0502040204020203" pitchFamily="34" charset="0"/>
            </a:endParaRPr>
          </a:p>
          <a:p>
            <a:r>
              <a:rPr lang="en-IN" sz="1600" b="1" dirty="0">
                <a:solidFill>
                  <a:schemeClr val="bg1"/>
                </a:solidFill>
                <a:latin typeface="Segoe UI" panose="020B0502040204020203" pitchFamily="34" charset="0"/>
                <a:cs typeface="Segoe UI" panose="020B0502040204020203" pitchFamily="34" charset="0"/>
              </a:rPr>
              <a:t>4. Advanced / Emerging Concepts</a:t>
            </a:r>
          </a:p>
        </p:txBody>
      </p:sp>
      <p:graphicFrame>
        <p:nvGraphicFramePr>
          <p:cNvPr id="2" name="Table 1">
            <a:extLst>
              <a:ext uri="{FF2B5EF4-FFF2-40B4-BE49-F238E27FC236}">
                <a16:creationId xmlns:a16="http://schemas.microsoft.com/office/drawing/2014/main" id="{2143B5DB-6668-787A-916A-1AE77E3F897C}"/>
              </a:ext>
            </a:extLst>
          </p:cNvPr>
          <p:cNvGraphicFramePr>
            <a:graphicFrameLocks noGrp="1"/>
          </p:cNvGraphicFramePr>
          <p:nvPr>
            <p:extLst>
              <p:ext uri="{D42A27DB-BD31-4B8C-83A1-F6EECF244321}">
                <p14:modId xmlns:p14="http://schemas.microsoft.com/office/powerpoint/2010/main" val="554247595"/>
              </p:ext>
            </p:extLst>
          </p:nvPr>
        </p:nvGraphicFramePr>
        <p:xfrm>
          <a:off x="705853" y="1332026"/>
          <a:ext cx="10780293" cy="3162973"/>
        </p:xfrm>
        <a:graphic>
          <a:graphicData uri="http://schemas.openxmlformats.org/drawingml/2006/table">
            <a:tbl>
              <a:tblPr/>
              <a:tblGrid>
                <a:gridCol w="2136499">
                  <a:extLst>
                    <a:ext uri="{9D8B030D-6E8A-4147-A177-3AD203B41FA5}">
                      <a16:colId xmlns:a16="http://schemas.microsoft.com/office/drawing/2014/main" val="3353246925"/>
                    </a:ext>
                  </a:extLst>
                </a:gridCol>
                <a:gridCol w="5175492">
                  <a:extLst>
                    <a:ext uri="{9D8B030D-6E8A-4147-A177-3AD203B41FA5}">
                      <a16:colId xmlns:a16="http://schemas.microsoft.com/office/drawing/2014/main" val="1323779643"/>
                    </a:ext>
                  </a:extLst>
                </a:gridCol>
                <a:gridCol w="3468302">
                  <a:extLst>
                    <a:ext uri="{9D8B030D-6E8A-4147-A177-3AD203B41FA5}">
                      <a16:colId xmlns:a16="http://schemas.microsoft.com/office/drawing/2014/main" val="782951836"/>
                    </a:ext>
                  </a:extLst>
                </a:gridCol>
              </a:tblGrid>
              <a:tr h="456567">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CONCEPT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MEANING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WHY IT MATTERS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482024872"/>
                  </a:ext>
                </a:extLst>
              </a:tr>
              <a:tr h="565700">
                <a:tc>
                  <a:txBody>
                    <a:bodyPr/>
                    <a:lstStyle/>
                    <a:p>
                      <a:pPr>
                        <a:buNone/>
                      </a:pPr>
                      <a:r>
                        <a:rPr lang="en-IN" sz="1200" b="1" dirty="0">
                          <a:solidFill>
                            <a:schemeClr val="bg1"/>
                          </a:solidFill>
                          <a:latin typeface="Segoe UI" panose="020B0502040204020203" pitchFamily="34" charset="0"/>
                          <a:cs typeface="Segoe UI" panose="020B0502040204020203" pitchFamily="34" charset="0"/>
                        </a:rPr>
                        <a:t>Header Bidding</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Publishers let multiple SSPs/DSPs bid simultaneously before calling the ad server.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a:solidFill>
                            <a:schemeClr val="bg1"/>
                          </a:solidFill>
                          <a:latin typeface="Segoe UI" panose="020B0502040204020203" pitchFamily="34" charset="0"/>
                          <a:cs typeface="Segoe UI" panose="020B0502040204020203" pitchFamily="34" charset="0"/>
                        </a:rPr>
                        <a:t>Increases competition and yield.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04000852"/>
                  </a:ext>
                </a:extLst>
              </a:tr>
              <a:tr h="565700">
                <a:tc>
                  <a:txBody>
                    <a:bodyPr/>
                    <a:lstStyle/>
                    <a:p>
                      <a:pPr>
                        <a:buNone/>
                      </a:pPr>
                      <a:r>
                        <a:rPr lang="en-IN" sz="1200" b="1">
                          <a:solidFill>
                            <a:schemeClr val="bg1"/>
                          </a:solidFill>
                          <a:latin typeface="Segoe UI" panose="020B0502040204020203" pitchFamily="34" charset="0"/>
                          <a:cs typeface="Segoe UI" panose="020B0502040204020203" pitchFamily="34" charset="0"/>
                        </a:rPr>
                        <a:t>Programmatic Audio / CTV / DOOH</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Programmatic buying of ads in audio streaming, connected TV, and digital out-of-home screens.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Expands programmatic beyond display 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4041568"/>
                  </a:ext>
                </a:extLst>
              </a:tr>
              <a:tr h="443606">
                <a:tc>
                  <a:txBody>
                    <a:bodyPr/>
                    <a:lstStyle/>
                    <a:p>
                      <a:pPr>
                        <a:buNone/>
                      </a:pPr>
                      <a:r>
                        <a:rPr lang="en-IN" sz="1200" b="1">
                          <a:solidFill>
                            <a:schemeClr val="bg1"/>
                          </a:solidFill>
                          <a:latin typeface="Segoe UI" panose="020B0502040204020203" pitchFamily="34" charset="0"/>
                          <a:cs typeface="Segoe UI" panose="020B0502040204020203" pitchFamily="34" charset="0"/>
                        </a:rPr>
                        <a:t>Identity Solutions / UID2.0</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Alternatives to third-party cookies to track &amp; target users.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Crucial for the cookieless future.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36535212"/>
                  </a:ext>
                </a:extLst>
              </a:tr>
              <a:tr h="565700">
                <a:tc>
                  <a:txBody>
                    <a:bodyPr/>
                    <a:lstStyle/>
                    <a:p>
                      <a:pPr>
                        <a:buNone/>
                      </a:pPr>
                      <a:r>
                        <a:rPr lang="en-IN" sz="1200" b="1">
                          <a:solidFill>
                            <a:schemeClr val="bg1"/>
                          </a:solidFill>
                          <a:latin typeface="Segoe UI" panose="020B0502040204020203" pitchFamily="34" charset="0"/>
                          <a:cs typeface="Segoe UI" panose="020B0502040204020203" pitchFamily="34" charset="0"/>
                        </a:rPr>
                        <a:t>Dynamic Creative Optimization (DCO)</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Automatically customizes ad creatives based on user data/context.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a:solidFill>
                            <a:schemeClr val="bg1"/>
                          </a:solidFill>
                          <a:latin typeface="Segoe UI" panose="020B0502040204020203" pitchFamily="34" charset="0"/>
                          <a:cs typeface="Segoe UI" panose="020B0502040204020203" pitchFamily="34" charset="0"/>
                        </a:rPr>
                        <a:t>Improves engagement &amp; conversion.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0567472"/>
                  </a:ext>
                </a:extLst>
              </a:tr>
              <a:tr h="565700">
                <a:tc>
                  <a:txBody>
                    <a:bodyPr/>
                    <a:lstStyle/>
                    <a:p>
                      <a:pPr>
                        <a:buNone/>
                      </a:pPr>
                      <a:r>
                        <a:rPr lang="en-IN" sz="1200" b="1">
                          <a:solidFill>
                            <a:schemeClr val="bg1"/>
                          </a:solidFill>
                          <a:latin typeface="Segoe UI" panose="020B0502040204020203" pitchFamily="34" charset="0"/>
                          <a:cs typeface="Segoe UI" panose="020B0502040204020203" pitchFamily="34" charset="0"/>
                        </a:rPr>
                        <a:t>Supply Path Optimization (SPO)</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Advertisers choose the most efficient path to publisher inventory.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dirty="0">
                          <a:solidFill>
                            <a:schemeClr val="bg1"/>
                          </a:solidFill>
                          <a:latin typeface="Segoe UI" panose="020B0502040204020203" pitchFamily="34" charset="0"/>
                          <a:cs typeface="Segoe UI" panose="020B0502040204020203" pitchFamily="34" charset="0"/>
                        </a:rPr>
                        <a:t>Reduces fees and fraud.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93594773"/>
                  </a:ext>
                </a:extLst>
              </a:tr>
            </a:tbl>
          </a:graphicData>
        </a:graphic>
      </p:graphicFrame>
    </p:spTree>
    <p:extLst>
      <p:ext uri="{BB962C8B-B14F-4D97-AF65-F5344CB8AC3E}">
        <p14:creationId xmlns:p14="http://schemas.microsoft.com/office/powerpoint/2010/main" val="152138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82CCECB-2A34-3A6E-9D6A-C39E0B216CB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CBBA0E-4B91-9E4E-64EF-B2E0811E3C24}"/>
              </a:ext>
            </a:extLst>
          </p:cNvPr>
          <p:cNvSpPr>
            <a:spLocks noGrp="1"/>
          </p:cNvSpPr>
          <p:nvPr>
            <p:ph type="sldNum" sz="quarter" idx="12"/>
          </p:nvPr>
        </p:nvSpPr>
        <p:spPr/>
        <p:txBody>
          <a:bodyPr/>
          <a:lstStyle/>
          <a:p>
            <a:fld id="{A63E5F1B-06E8-40D9-B2EF-6EBB58D817FE}" type="slidenum">
              <a:rPr lang="en-IN" smtClean="0">
                <a:solidFill>
                  <a:schemeClr val="bg1"/>
                </a:solidFill>
              </a:rPr>
              <a:t>19</a:t>
            </a:fld>
            <a:endParaRPr lang="en-IN">
              <a:solidFill>
                <a:schemeClr val="bg1"/>
              </a:solidFill>
            </a:endParaRPr>
          </a:p>
        </p:txBody>
      </p:sp>
      <p:sp>
        <p:nvSpPr>
          <p:cNvPr id="5" name="Rectangle 4">
            <a:extLst>
              <a:ext uri="{FF2B5EF4-FFF2-40B4-BE49-F238E27FC236}">
                <a16:creationId xmlns:a16="http://schemas.microsoft.com/office/drawing/2014/main" id="{40376378-11E0-9965-156C-13971D32F6F8}"/>
              </a:ext>
            </a:extLst>
          </p:cNvPr>
          <p:cNvSpPr/>
          <p:nvPr/>
        </p:nvSpPr>
        <p:spPr>
          <a:xfrm>
            <a:off x="3166533" y="115660"/>
            <a:ext cx="5858933"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COMMON PROGRAMMATIC ADVERTISING INTERVIEW QUESTIONS (3/3)</a:t>
            </a:r>
          </a:p>
        </p:txBody>
      </p:sp>
      <p:graphicFrame>
        <p:nvGraphicFramePr>
          <p:cNvPr id="3" name="Table 2">
            <a:extLst>
              <a:ext uri="{FF2B5EF4-FFF2-40B4-BE49-F238E27FC236}">
                <a16:creationId xmlns:a16="http://schemas.microsoft.com/office/drawing/2014/main" id="{7C0F8325-F80D-3001-12F0-A6A83FFA3B6C}"/>
              </a:ext>
            </a:extLst>
          </p:cNvPr>
          <p:cNvGraphicFramePr>
            <a:graphicFrameLocks noGrp="1"/>
          </p:cNvGraphicFramePr>
          <p:nvPr>
            <p:extLst>
              <p:ext uri="{D42A27DB-BD31-4B8C-83A1-F6EECF244321}">
                <p14:modId xmlns:p14="http://schemas.microsoft.com/office/powerpoint/2010/main" val="1667242897"/>
              </p:ext>
            </p:extLst>
          </p:nvPr>
        </p:nvGraphicFramePr>
        <p:xfrm>
          <a:off x="407468" y="705080"/>
          <a:ext cx="11377062" cy="3624552"/>
        </p:xfrm>
        <a:graphic>
          <a:graphicData uri="http://schemas.openxmlformats.org/drawingml/2006/table">
            <a:tbl>
              <a:tblPr/>
              <a:tblGrid>
                <a:gridCol w="2088682">
                  <a:extLst>
                    <a:ext uri="{9D8B030D-6E8A-4147-A177-3AD203B41FA5}">
                      <a16:colId xmlns:a16="http://schemas.microsoft.com/office/drawing/2014/main" val="772139005"/>
                    </a:ext>
                  </a:extLst>
                </a:gridCol>
                <a:gridCol w="4841507">
                  <a:extLst>
                    <a:ext uri="{9D8B030D-6E8A-4147-A177-3AD203B41FA5}">
                      <a16:colId xmlns:a16="http://schemas.microsoft.com/office/drawing/2014/main" val="1648321447"/>
                    </a:ext>
                  </a:extLst>
                </a:gridCol>
                <a:gridCol w="4446873">
                  <a:extLst>
                    <a:ext uri="{9D8B030D-6E8A-4147-A177-3AD203B41FA5}">
                      <a16:colId xmlns:a16="http://schemas.microsoft.com/office/drawing/2014/main" val="3288431144"/>
                    </a:ext>
                  </a:extLst>
                </a:gridCol>
              </a:tblGrid>
              <a:tr h="445820">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Aspect</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Demand-Side Platform (DSP)</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Supply-Side Platform (SSP)</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832813319"/>
                  </a:ext>
                </a:extLst>
              </a:tr>
              <a:tr h="721358">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Purpose</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Used by advertisers/agencies to buy ad inventory programmatically</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Used by publishers to sell and manage their available ad inventory</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10530188"/>
                  </a:ext>
                </a:extLst>
              </a:tr>
              <a:tr h="507329">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User Base</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Advertisers and media buyers</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Publishers and digital media owners</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3950223090"/>
                  </a:ext>
                </a:extLst>
              </a:tr>
              <a:tr h="721358">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Functionality</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Automates media buying, targeting, bidding across multiple sources</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Automates inventory sales, manages auctions across multiple demand sources</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200095022"/>
                  </a:ext>
                </a:extLst>
              </a:tr>
              <a:tr h="507329">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Key Objective</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Optimize ad spend, targeting, and campaign performance for buyers</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Maximize revenue, fill inventory efficiently for publishers</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318381605"/>
                  </a:ext>
                </a:extLst>
              </a:tr>
              <a:tr h="721358">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Role in Ad Ecosystem</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Places bids on ad impressions, selects which ads to show based on data</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Runs auctions, sets price floors, controls inventory supply to demand</a:t>
                      </a:r>
                    </a:p>
                  </a:txBody>
                  <a:tcPr marL="49673" marR="49673" marT="49673" marB="49673"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339061407"/>
                  </a:ext>
                </a:extLst>
              </a:tr>
            </a:tbl>
          </a:graphicData>
        </a:graphic>
      </p:graphicFrame>
    </p:spTree>
    <p:extLst>
      <p:ext uri="{BB962C8B-B14F-4D97-AF65-F5344CB8AC3E}">
        <p14:creationId xmlns:p14="http://schemas.microsoft.com/office/powerpoint/2010/main" val="245702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F853E-1DED-6524-A07B-8E88F397F38C}"/>
              </a:ext>
            </a:extLst>
          </p:cNvPr>
          <p:cNvSpPr>
            <a:spLocks noGrp="1"/>
          </p:cNvSpPr>
          <p:nvPr>
            <p:ph type="sldNum" sz="quarter" idx="12"/>
          </p:nvPr>
        </p:nvSpPr>
        <p:spPr/>
        <p:txBody>
          <a:bodyPr/>
          <a:lstStyle/>
          <a:p>
            <a:fld id="{A63E5F1B-06E8-40D9-B2EF-6EBB58D817FE}" type="slidenum">
              <a:rPr lang="en-IN" smtClean="0">
                <a:solidFill>
                  <a:schemeClr val="bg1"/>
                </a:solidFill>
              </a:rPr>
              <a:t>2</a:t>
            </a:fld>
            <a:endParaRPr lang="en-IN">
              <a:solidFill>
                <a:schemeClr val="bg1"/>
              </a:solidFill>
            </a:endParaRPr>
          </a:p>
        </p:txBody>
      </p:sp>
      <p:sp>
        <p:nvSpPr>
          <p:cNvPr id="5" name="Rectangle 4">
            <a:extLst>
              <a:ext uri="{FF2B5EF4-FFF2-40B4-BE49-F238E27FC236}">
                <a16:creationId xmlns:a16="http://schemas.microsoft.com/office/drawing/2014/main" id="{BF3F63B6-B092-6AB3-B607-01C81C095972}"/>
              </a:ext>
            </a:extLst>
          </p:cNvPr>
          <p:cNvSpPr/>
          <p:nvPr/>
        </p:nvSpPr>
        <p:spPr>
          <a:xfrm>
            <a:off x="268077" y="231353"/>
            <a:ext cx="11655845" cy="62625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Tell me about yourself?</a:t>
            </a:r>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am Suriya, currently working as a Business Analyst at Mindsprint with over 1 year and 5 months of experience specializing in ServiceNow strategy, &amp; infrastructure consulting, Transition Management, &amp; presales management. My role focuses on guiding customer business cases with strategic product &amp; infrastructure solutions. My functional skills extends to product strategy development, program governance, resource allocation, and performance tracking, ensuring all my projects achieve measurable outcomes. And about my qualification, I hold an MBA in AI and Data Science with remarkable CPGA of 9.47 out of 10 and an MA in English Literature. My daily activities involves platform &amp; product management activities, taking part in the Scrum calls to validate whether the right stories are being worked by my team, Transition management, presales support management to bridge all my customers technical and business problems perspectives with proactive solutions. Overall, I bring a strong blend of strategic insight, techno-functional acumen, and executive level experience to drive innovative solutions to my customers.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Why are you interested in our company?</a:t>
            </a:r>
          </a:p>
          <a:p>
            <a:pPr algn="just"/>
            <a:r>
              <a:rPr lang="en-US" sz="1200" dirty="0">
                <a:solidFill>
                  <a:schemeClr val="bg1"/>
                </a:solidFill>
                <a:latin typeface="Segoe UI" panose="020B0502040204020203" pitchFamily="34" charset="0"/>
                <a:cs typeface="Segoe UI" panose="020B0502040204020203" pitchFamily="34" charset="0"/>
              </a:rPr>
              <a:t>I am highly interested in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because of its programmatic advertising and AI-driven media solutions, which is potentially the future of media and digital entertainment industry. The company’s commitment to continuous innovation, on a product called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Sigma and advanced cross-channel campaign optimization, excites me as it offers tremendous opportunities to contribute to transformative product initiatives that drive real impact in digital media business. Moreover,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culture of agility, collaboration, and data-centric decision-making interests me and my working style. I am eager to bring my skills in product management, strategic planning, and stakeholder engagement to a dynamic team at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helping to build products that address evolving market needs and elevate customer experiences. Also, I think joining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represents a chance to grow professionally while contributing to a forward-thinking organization that is shaping the future of advertising technology.</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Why are you interested in this position?</a:t>
            </a:r>
          </a:p>
          <a:p>
            <a:pPr algn="just"/>
            <a:r>
              <a:rPr lang="en-US" sz="1200" dirty="0">
                <a:solidFill>
                  <a:schemeClr val="bg1"/>
                </a:solidFill>
                <a:latin typeface="Segoe UI" panose="020B0502040204020203" pitchFamily="34" charset="0"/>
                <a:cs typeface="Segoe UI" panose="020B0502040204020203" pitchFamily="34" charset="0"/>
              </a:rPr>
              <a:t>I am very interested in the Associate Product Manager position at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because it presents an exciting opportunity to leverage my experience in strategic product solutions consulting, growth-focused digital environment. My background includes leading the designing of new features, defining functionalities, enhancing the existing product capabilities, managing cross-functional teams' collaboration for data informed solutions, and driving value through innovation and R&amp;D, all of which closely align with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commitment to data-driven transformation and advanced media technologies. The role matches my expertise in translating business requirements into actionable product roadmaps collaborating with stakeholders to deliver measurable results.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What are your strengths?</a:t>
            </a:r>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My key strengths include strategic consulting, product &amp; platform management, and cross-functional collaboration. I excel at analyzing complex business challenges and designing solution-driven transformational roadmaps, leveraging my executive background as a Business Analyst. My experience in delivering high-impact, AI-enabled compliance solutions has honed my ability to translate customer needs into scalable, which I believe the same for data-driven products. I am skilled in stakeholder management and clear executive communication, ensuring alignment across business, technology, and vendor teams. My proficiency in Agile methodologies, product management, and program governance enables me to manage priorities, drive innovation, and deliver measurable outcomes. Overall, my blend of strategical expertise, techno-functional acumen, positions me to contribute effectively as an Associate Product Manager at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a:t>
            </a:r>
          </a:p>
        </p:txBody>
      </p:sp>
    </p:spTree>
    <p:extLst>
      <p:ext uri="{BB962C8B-B14F-4D97-AF65-F5344CB8AC3E}">
        <p14:creationId xmlns:p14="http://schemas.microsoft.com/office/powerpoint/2010/main" val="3829724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F24D294-59F0-7637-7BAC-E08809CB28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E6C37D-9EFC-E54B-C7D7-A31CEE3D13C7}"/>
              </a:ext>
            </a:extLst>
          </p:cNvPr>
          <p:cNvSpPr>
            <a:spLocks noGrp="1"/>
          </p:cNvSpPr>
          <p:nvPr>
            <p:ph type="sldNum" sz="quarter" idx="12"/>
          </p:nvPr>
        </p:nvSpPr>
        <p:spPr/>
        <p:txBody>
          <a:bodyPr/>
          <a:lstStyle/>
          <a:p>
            <a:fld id="{A63E5F1B-06E8-40D9-B2EF-6EBB58D817FE}" type="slidenum">
              <a:rPr lang="en-IN" smtClean="0">
                <a:solidFill>
                  <a:schemeClr val="bg1"/>
                </a:solidFill>
              </a:rPr>
              <a:t>20</a:t>
            </a:fld>
            <a:endParaRPr lang="en-IN">
              <a:solidFill>
                <a:schemeClr val="bg1"/>
              </a:solidFill>
            </a:endParaRPr>
          </a:p>
        </p:txBody>
      </p:sp>
      <p:sp>
        <p:nvSpPr>
          <p:cNvPr id="5" name="Rectangle 4">
            <a:extLst>
              <a:ext uri="{FF2B5EF4-FFF2-40B4-BE49-F238E27FC236}">
                <a16:creationId xmlns:a16="http://schemas.microsoft.com/office/drawing/2014/main" id="{3106E40E-658B-DFF6-F90A-94EA1975D892}"/>
              </a:ext>
            </a:extLst>
          </p:cNvPr>
          <p:cNvSpPr/>
          <p:nvPr/>
        </p:nvSpPr>
        <p:spPr>
          <a:xfrm>
            <a:off x="4549984" y="206390"/>
            <a:ext cx="3092027"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Competitor Products &amp; Companies</a:t>
            </a:r>
          </a:p>
        </p:txBody>
      </p:sp>
      <p:graphicFrame>
        <p:nvGraphicFramePr>
          <p:cNvPr id="2" name="Table 1">
            <a:extLst>
              <a:ext uri="{FF2B5EF4-FFF2-40B4-BE49-F238E27FC236}">
                <a16:creationId xmlns:a16="http://schemas.microsoft.com/office/drawing/2014/main" id="{479A5C2F-9A9F-39DF-2E66-1A027D434AD5}"/>
              </a:ext>
            </a:extLst>
          </p:cNvPr>
          <p:cNvGraphicFramePr>
            <a:graphicFrameLocks noGrp="1"/>
          </p:cNvGraphicFramePr>
          <p:nvPr>
            <p:extLst>
              <p:ext uri="{D42A27DB-BD31-4B8C-83A1-F6EECF244321}">
                <p14:modId xmlns:p14="http://schemas.microsoft.com/office/powerpoint/2010/main" val="3973309292"/>
              </p:ext>
            </p:extLst>
          </p:nvPr>
        </p:nvGraphicFramePr>
        <p:xfrm>
          <a:off x="431799" y="680664"/>
          <a:ext cx="11328399" cy="5565895"/>
        </p:xfrm>
        <a:graphic>
          <a:graphicData uri="http://schemas.openxmlformats.org/drawingml/2006/table">
            <a:tbl>
              <a:tblPr/>
              <a:tblGrid>
                <a:gridCol w="1866901">
                  <a:extLst>
                    <a:ext uri="{9D8B030D-6E8A-4147-A177-3AD203B41FA5}">
                      <a16:colId xmlns:a16="http://schemas.microsoft.com/office/drawing/2014/main" val="52303010"/>
                    </a:ext>
                  </a:extLst>
                </a:gridCol>
                <a:gridCol w="2298700">
                  <a:extLst>
                    <a:ext uri="{9D8B030D-6E8A-4147-A177-3AD203B41FA5}">
                      <a16:colId xmlns:a16="http://schemas.microsoft.com/office/drawing/2014/main" val="3617059142"/>
                    </a:ext>
                  </a:extLst>
                </a:gridCol>
                <a:gridCol w="7162798">
                  <a:extLst>
                    <a:ext uri="{9D8B030D-6E8A-4147-A177-3AD203B41FA5}">
                      <a16:colId xmlns:a16="http://schemas.microsoft.com/office/drawing/2014/main" val="2375147367"/>
                    </a:ext>
                  </a:extLst>
                </a:gridCol>
              </a:tblGrid>
              <a:tr h="407765">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COMPETITOR PRODUCT</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COMPETITOR COMPANY</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DESCRIPTION/NOTES</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647216256"/>
                  </a:ext>
                </a:extLst>
              </a:tr>
              <a:tr h="441331">
                <a:tc>
                  <a:txBody>
                    <a:bodyPr/>
                    <a:lstStyle/>
                    <a:p>
                      <a:pPr lvl="1" algn="l">
                        <a:buNone/>
                      </a:pPr>
                      <a:r>
                        <a:rPr lang="en-IN" sz="1200" dirty="0" err="1">
                          <a:solidFill>
                            <a:schemeClr val="bg1"/>
                          </a:solidFill>
                          <a:effectLst/>
                          <a:latin typeface="Segoe UI" panose="020B0502040204020203" pitchFamily="34" charset="0"/>
                          <a:cs typeface="Segoe UI" panose="020B0502040204020203" pitchFamily="34" charset="0"/>
                        </a:rPr>
                        <a:t>BigSpy</a:t>
                      </a:r>
                      <a:endParaRPr lang="en-IN" sz="1200" dirty="0">
                        <a:solidFill>
                          <a:schemeClr val="bg1"/>
                        </a:solidFill>
                        <a:effectLst/>
                        <a:latin typeface="Segoe UI" panose="020B0502040204020203" pitchFamily="34" charset="0"/>
                        <a:cs typeface="Segoe UI" panose="020B0502040204020203" pitchFamily="34" charset="0"/>
                      </a:endParaRP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BigSpy</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A spying tool for Facebook, Google ads, Shopify ads, used for competitive intelligence and ad insights.</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98920062"/>
                  </a:ext>
                </a:extLst>
              </a:tr>
              <a:tr h="441331">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wetracked.io</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Wetracked</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Platform simplifies tracking Shopify orders and ad performance across platforms like META, TikTok, Pinterest.</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9153115"/>
                  </a:ext>
                </a:extLst>
              </a:tr>
              <a:tr h="441331">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Amazon Sponsored Ads</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Amazon</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Amazon’s sponsored ads platform, including Sponsored Products and Sponsored Brands for product discovery ads.</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9517005"/>
                  </a:ext>
                </a:extLst>
              </a:tr>
              <a:tr h="307263">
                <a:tc>
                  <a:txBody>
                    <a:bodyPr/>
                    <a:lstStyle/>
                    <a:p>
                      <a:pPr lvl="1" algn="l">
                        <a:buNone/>
                      </a:pPr>
                      <a:r>
                        <a:rPr lang="en-IN" sz="1200" dirty="0" err="1">
                          <a:solidFill>
                            <a:schemeClr val="bg1"/>
                          </a:solidFill>
                          <a:effectLst/>
                          <a:latin typeface="Segoe UI" panose="020B0502040204020203" pitchFamily="34" charset="0"/>
                          <a:cs typeface="Segoe UI" panose="020B0502040204020203" pitchFamily="34" charset="0"/>
                        </a:rPr>
                        <a:t>Kartapult</a:t>
                      </a:r>
                      <a:endParaRPr lang="en-IN" sz="1200" dirty="0">
                        <a:solidFill>
                          <a:schemeClr val="bg1"/>
                        </a:solidFill>
                        <a:effectLst/>
                        <a:latin typeface="Segoe UI" panose="020B0502040204020203" pitchFamily="34" charset="0"/>
                        <a:cs typeface="Segoe UI" panose="020B0502040204020203" pitchFamily="34" charset="0"/>
                      </a:endParaRP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Kartapult</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Advertising campaign management and optimization tool, used for digital marketing.</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1356184"/>
                  </a:ext>
                </a:extLst>
              </a:tr>
              <a:tr h="307263">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Lucid</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Lucid</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Platform for digital advertising performance insights and analytics.</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2559906"/>
                  </a:ext>
                </a:extLst>
              </a:tr>
              <a:tr h="441331">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Google Display &amp; Video 360 (DV360)</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Google</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Data-driven programmatic advertising platform with tools for ad buying, audience management, and analytics.</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84477694"/>
                  </a:ext>
                </a:extLst>
              </a:tr>
              <a:tr h="441331">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The Trade Desk</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The Trade Desk</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Transparent, self-serve DSP with deep data analysis, AI automation, cross-device audience targeting.</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88137208"/>
                  </a:ext>
                </a:extLst>
              </a:tr>
              <a:tr h="441331">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MediaMath</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MediaMath</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Programmatic buying technology with attention-grabbing video, first-party data use, cross-device targeting.</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32260781"/>
                  </a:ext>
                </a:extLst>
              </a:tr>
              <a:tr h="441331">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Xandr</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Xandr (Microsoft Advertising)</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Scalable end-to-end advertising platform with advanced identity solutions for targeting CTV, display, native ads.</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40316632"/>
                  </a:ext>
                </a:extLst>
              </a:tr>
              <a:tr h="398430">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Outbrain</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Outbrain</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Content discovery and targeted advertising platform with programmatic buying options via DSPs.</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1517236"/>
                  </a:ext>
                </a:extLst>
              </a:tr>
              <a:tr h="307263">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PubMatic</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PubMatic</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Comprehensive programmatic solutions for publishers and marketers.</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7556627"/>
                  </a:ext>
                </a:extLst>
              </a:tr>
              <a:tr h="307263">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Criteo</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Criteo</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Retargeting platform with AI-driven audience targeting and performance measurement.</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68447884"/>
                  </a:ext>
                </a:extLst>
              </a:tr>
              <a:tr h="441331">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Adobe Advertising Cloud DSP</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Adobe</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Programmatic DSP with integration for creative, audience management, and campaign optimization.</a:t>
                      </a:r>
                    </a:p>
                  </a:txBody>
                  <a:tcPr marL="15151" marR="15151" marT="15151" marB="1515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13287165"/>
                  </a:ext>
                </a:extLst>
              </a:tr>
            </a:tbl>
          </a:graphicData>
        </a:graphic>
      </p:graphicFrame>
    </p:spTree>
    <p:extLst>
      <p:ext uri="{BB962C8B-B14F-4D97-AF65-F5344CB8AC3E}">
        <p14:creationId xmlns:p14="http://schemas.microsoft.com/office/powerpoint/2010/main" val="265668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45FD071-4A06-F3CD-93BC-95F63671A54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B097E-E75A-B220-486F-66564A8078E6}"/>
              </a:ext>
            </a:extLst>
          </p:cNvPr>
          <p:cNvSpPr>
            <a:spLocks noGrp="1"/>
          </p:cNvSpPr>
          <p:nvPr>
            <p:ph type="sldNum" sz="quarter" idx="12"/>
          </p:nvPr>
        </p:nvSpPr>
        <p:spPr/>
        <p:txBody>
          <a:bodyPr/>
          <a:lstStyle/>
          <a:p>
            <a:fld id="{A63E5F1B-06E8-40D9-B2EF-6EBB58D817FE}" type="slidenum">
              <a:rPr lang="en-IN" smtClean="0">
                <a:solidFill>
                  <a:schemeClr val="bg1"/>
                </a:solidFill>
              </a:rPr>
              <a:t>21</a:t>
            </a:fld>
            <a:endParaRPr lang="en-IN">
              <a:solidFill>
                <a:schemeClr val="bg1"/>
              </a:solidFill>
            </a:endParaRPr>
          </a:p>
        </p:txBody>
      </p:sp>
      <p:sp>
        <p:nvSpPr>
          <p:cNvPr id="5" name="Rectangle 4">
            <a:extLst>
              <a:ext uri="{FF2B5EF4-FFF2-40B4-BE49-F238E27FC236}">
                <a16:creationId xmlns:a16="http://schemas.microsoft.com/office/drawing/2014/main" id="{56C76F29-2400-0EC8-8481-0B4EA0AC6665}"/>
              </a:ext>
            </a:extLst>
          </p:cNvPr>
          <p:cNvSpPr/>
          <p:nvPr/>
        </p:nvSpPr>
        <p:spPr>
          <a:xfrm>
            <a:off x="4426554" y="235266"/>
            <a:ext cx="3430696"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Competitor Products Differentiators</a:t>
            </a:r>
          </a:p>
        </p:txBody>
      </p:sp>
      <p:graphicFrame>
        <p:nvGraphicFramePr>
          <p:cNvPr id="3" name="Table 2">
            <a:extLst>
              <a:ext uri="{FF2B5EF4-FFF2-40B4-BE49-F238E27FC236}">
                <a16:creationId xmlns:a16="http://schemas.microsoft.com/office/drawing/2014/main" id="{83545BE3-90A1-0095-8BCC-19417BD8E4FE}"/>
              </a:ext>
            </a:extLst>
          </p:cNvPr>
          <p:cNvGraphicFramePr>
            <a:graphicFrameLocks noGrp="1"/>
          </p:cNvGraphicFramePr>
          <p:nvPr>
            <p:extLst>
              <p:ext uri="{D42A27DB-BD31-4B8C-83A1-F6EECF244321}">
                <p14:modId xmlns:p14="http://schemas.microsoft.com/office/powerpoint/2010/main" val="1365175509"/>
              </p:ext>
            </p:extLst>
          </p:nvPr>
        </p:nvGraphicFramePr>
        <p:xfrm>
          <a:off x="319487" y="658910"/>
          <a:ext cx="11644829" cy="5697445"/>
        </p:xfrm>
        <a:graphic>
          <a:graphicData uri="http://schemas.openxmlformats.org/drawingml/2006/table">
            <a:tbl>
              <a:tblPr/>
              <a:tblGrid>
                <a:gridCol w="1531346">
                  <a:extLst>
                    <a:ext uri="{9D8B030D-6E8A-4147-A177-3AD203B41FA5}">
                      <a16:colId xmlns:a16="http://schemas.microsoft.com/office/drawing/2014/main" val="2426734889"/>
                    </a:ext>
                  </a:extLst>
                </a:gridCol>
                <a:gridCol w="1622798">
                  <a:extLst>
                    <a:ext uri="{9D8B030D-6E8A-4147-A177-3AD203B41FA5}">
                      <a16:colId xmlns:a16="http://schemas.microsoft.com/office/drawing/2014/main" val="1638087651"/>
                    </a:ext>
                  </a:extLst>
                </a:gridCol>
                <a:gridCol w="8490685">
                  <a:extLst>
                    <a:ext uri="{9D8B030D-6E8A-4147-A177-3AD203B41FA5}">
                      <a16:colId xmlns:a16="http://schemas.microsoft.com/office/drawing/2014/main" val="2418530948"/>
                    </a:ext>
                  </a:extLst>
                </a:gridCol>
              </a:tblGrid>
              <a:tr h="422347">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COMPETITOR PRODUCT</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COMPETITOR COMPANY</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KEY DIFFERENTIATORS</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63076106"/>
                  </a:ext>
                </a:extLst>
              </a:tr>
              <a:tr h="628076">
                <a:tc>
                  <a:txBody>
                    <a:bodyPr/>
                    <a:lstStyle/>
                    <a:p>
                      <a:pPr algn="ctr">
                        <a:buNone/>
                      </a:pPr>
                      <a:r>
                        <a:rPr lang="en-IN" sz="1200" dirty="0" err="1">
                          <a:solidFill>
                            <a:schemeClr val="bg1"/>
                          </a:solidFill>
                          <a:effectLst/>
                          <a:latin typeface="Segoe UI" panose="020B0502040204020203" pitchFamily="34" charset="0"/>
                          <a:cs typeface="Segoe UI" panose="020B0502040204020203" pitchFamily="34" charset="0"/>
                        </a:rPr>
                        <a:t>MiQ</a:t>
                      </a:r>
                      <a:r>
                        <a:rPr lang="en-IN" sz="1200" dirty="0">
                          <a:solidFill>
                            <a:schemeClr val="bg1"/>
                          </a:solidFill>
                          <a:effectLst/>
                          <a:latin typeface="Segoe UI" panose="020B0502040204020203" pitchFamily="34" charset="0"/>
                          <a:cs typeface="Segoe UI" panose="020B0502040204020203" pitchFamily="34" charset="0"/>
                        </a:rPr>
                        <a:t> Sigma</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dirty="0" err="1">
                          <a:solidFill>
                            <a:schemeClr val="bg1"/>
                          </a:solidFill>
                          <a:effectLst/>
                          <a:latin typeface="Segoe UI" panose="020B0502040204020203" pitchFamily="34" charset="0"/>
                          <a:cs typeface="Segoe UI" panose="020B0502040204020203" pitchFamily="34" charset="0"/>
                        </a:rPr>
                        <a:t>MiQ</a:t>
                      </a:r>
                      <a:endParaRPr lang="en-IN" sz="1200" dirty="0">
                        <a:solidFill>
                          <a:schemeClr val="bg1"/>
                        </a:solidFill>
                        <a:effectLst/>
                        <a:latin typeface="Segoe UI" panose="020B0502040204020203" pitchFamily="34" charset="0"/>
                        <a:cs typeface="Segoe UI" panose="020B0502040204020203" pitchFamily="34" charset="0"/>
                      </a:endParaRP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Unifies 300+ data feeds, 700 trillion consumer signals; AI-powered Trading Agent using LLMs; Gen AI Personas for instant audience creation; agnostic platform connecting multiple DSPs/SSPs; proven 132% higher conversion, 57% lower CPA in tests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69440728"/>
                  </a:ext>
                </a:extLst>
              </a:tr>
              <a:tr h="42234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BigSpy</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BigSpy</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Focuses on ad spying and competitive intelligence; limited to Facebook, Google, Shopify ads; no advanced AI or unified ecosystem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40666981"/>
                  </a:ext>
                </a:extLst>
              </a:tr>
              <a:tr h="29293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wetracked.io</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dirty="0" err="1">
                          <a:solidFill>
                            <a:schemeClr val="bg1"/>
                          </a:solidFill>
                          <a:effectLst/>
                          <a:latin typeface="Segoe UI" panose="020B0502040204020203" pitchFamily="34" charset="0"/>
                          <a:cs typeface="Segoe UI" panose="020B0502040204020203" pitchFamily="34" charset="0"/>
                        </a:rPr>
                        <a:t>Wetracked</a:t>
                      </a:r>
                      <a:endParaRPr lang="en-IN" sz="1200" dirty="0">
                        <a:solidFill>
                          <a:schemeClr val="bg1"/>
                        </a:solidFill>
                        <a:effectLst/>
                        <a:latin typeface="Segoe UI" panose="020B0502040204020203" pitchFamily="34" charset="0"/>
                        <a:cs typeface="Segoe UI" panose="020B0502040204020203" pitchFamily="34" charset="0"/>
                      </a:endParaRP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Tracks Shopify orders and ad performance; simple analytics; lacks deep AI or cross-platform campaign automation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16392375"/>
                  </a:ext>
                </a:extLst>
              </a:tr>
              <a:tr h="42234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Amazon Sponsored Ads</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Amazon</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Sponsored Products and Brands for Amazon marketplace; limited to Amazon ecosystem; no multi-platform campaign orchestration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81161138"/>
                  </a:ext>
                </a:extLst>
              </a:tr>
              <a:tr h="42234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Kartapult</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dirty="0" err="1">
                          <a:solidFill>
                            <a:schemeClr val="bg1"/>
                          </a:solidFill>
                          <a:effectLst/>
                          <a:latin typeface="Segoe UI" panose="020B0502040204020203" pitchFamily="34" charset="0"/>
                          <a:cs typeface="Segoe UI" panose="020B0502040204020203" pitchFamily="34" charset="0"/>
                        </a:rPr>
                        <a:t>Kartapult</a:t>
                      </a:r>
                      <a:endParaRPr lang="en-IN" sz="1200" dirty="0">
                        <a:solidFill>
                          <a:schemeClr val="bg1"/>
                        </a:solidFill>
                        <a:effectLst/>
                        <a:latin typeface="Segoe UI" panose="020B0502040204020203" pitchFamily="34" charset="0"/>
                        <a:cs typeface="Segoe UI" panose="020B0502040204020203" pitchFamily="34" charset="0"/>
                      </a:endParaRP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Campaign management and optimization; focused on digital marketing; lacks AI-driven persona creation or unified data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588498"/>
                  </a:ext>
                </a:extLst>
              </a:tr>
              <a:tr h="29293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Lucid</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Lucid</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Digital ad performance analytics; no AI-powered campaign automation or persona generation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46578900"/>
                  </a:ext>
                </a:extLst>
              </a:tr>
              <a:tr h="422347">
                <a:tc>
                  <a:txBody>
                    <a:bodyPr/>
                    <a:lstStyle/>
                    <a:p>
                      <a:pPr algn="ctr">
                        <a:buNone/>
                      </a:pPr>
                      <a:r>
                        <a:rPr lang="en-US" sz="1200">
                          <a:solidFill>
                            <a:schemeClr val="bg1"/>
                          </a:solidFill>
                          <a:effectLst/>
                          <a:latin typeface="Segoe UI" panose="020B0502040204020203" pitchFamily="34" charset="0"/>
                          <a:cs typeface="Segoe UI" panose="020B0502040204020203" pitchFamily="34" charset="0"/>
                        </a:rPr>
                        <a:t>Google Display &amp; Video 360 (DV360)</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Google</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Data-driven programmatic buying; strong analytics; lacks unified AI agent for persona creation and multi-platform orchestration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87613363"/>
                  </a:ext>
                </a:extLst>
              </a:tr>
              <a:tr h="42234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The Trade Desk</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The Trade Desk</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Transparent DSP with deep data analysis; strong cross-device targeting; lacks unified AI persona creation and agnostic multi-platform orchestration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17671823"/>
                  </a:ext>
                </a:extLst>
              </a:tr>
              <a:tr h="29293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MediaMath</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MediaMath</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Programmatic buying with video and first-party data; lacks Gen AI persona creation and unified ecosystem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13907472"/>
                  </a:ext>
                </a:extLst>
              </a:tr>
              <a:tr h="42234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Xandr</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Xandr (Microsoft Advertising)</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End-to-end advertising platform; advanced identity solutions; lacks unified AI persona creation and agnostic multi-platform orchestration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81876968"/>
                  </a:ext>
                </a:extLst>
              </a:tr>
              <a:tr h="29293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Outbrain</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Outbrain</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Content discovery and programmatic buying; lacks unified AI persona creation and deep data integration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17777241"/>
                  </a:ext>
                </a:extLst>
              </a:tr>
              <a:tr h="29293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PubMatic</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PubMatic</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Programmatic solutions for publishers; lacks unified AI persona creation and agnostic multi-platform orchestration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87855946"/>
                  </a:ext>
                </a:extLst>
              </a:tr>
              <a:tr h="225908">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Criteo</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Criteo</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Retargeting with AI-driven audience targeting; lacks unified ecosystem and persona creation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93083861"/>
                  </a:ext>
                </a:extLst>
              </a:tr>
              <a:tr h="422347">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Adobe Advertising Cloud DSP</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Adobe</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Programmatic DSP with creative and audience management; lacks unified AI persona creation and agnostic multi-platform orchestration .</a:t>
                      </a:r>
                    </a:p>
                  </a:txBody>
                  <a:tcPr marL="11421" marR="11421" marT="11421" marB="1142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8834194"/>
                  </a:ext>
                </a:extLst>
              </a:tr>
            </a:tbl>
          </a:graphicData>
        </a:graphic>
      </p:graphicFrame>
    </p:spTree>
    <p:extLst>
      <p:ext uri="{BB962C8B-B14F-4D97-AF65-F5344CB8AC3E}">
        <p14:creationId xmlns:p14="http://schemas.microsoft.com/office/powerpoint/2010/main" val="1637907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C2203EC-9DEA-B88A-4E20-4B69AB548E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27CB-3D95-B07A-99C5-FED8F9B8122F}"/>
              </a:ext>
            </a:extLst>
          </p:cNvPr>
          <p:cNvSpPr>
            <a:spLocks noGrp="1"/>
          </p:cNvSpPr>
          <p:nvPr>
            <p:ph type="sldNum" sz="quarter" idx="12"/>
          </p:nvPr>
        </p:nvSpPr>
        <p:spPr/>
        <p:txBody>
          <a:bodyPr/>
          <a:lstStyle/>
          <a:p>
            <a:fld id="{A63E5F1B-06E8-40D9-B2EF-6EBB58D817FE}" type="slidenum">
              <a:rPr lang="en-IN" smtClean="0">
                <a:solidFill>
                  <a:schemeClr val="bg1"/>
                </a:solidFill>
              </a:rPr>
              <a:t>22</a:t>
            </a:fld>
            <a:endParaRPr lang="en-IN">
              <a:solidFill>
                <a:schemeClr val="bg1"/>
              </a:solidFill>
            </a:endParaRPr>
          </a:p>
        </p:txBody>
      </p:sp>
      <p:sp>
        <p:nvSpPr>
          <p:cNvPr id="5" name="Rectangle 4">
            <a:extLst>
              <a:ext uri="{FF2B5EF4-FFF2-40B4-BE49-F238E27FC236}">
                <a16:creationId xmlns:a16="http://schemas.microsoft.com/office/drawing/2014/main" id="{BF7AC537-008D-EA9E-9F65-226CE5C10247}"/>
              </a:ext>
            </a:extLst>
          </p:cNvPr>
          <p:cNvSpPr/>
          <p:nvPr/>
        </p:nvSpPr>
        <p:spPr>
          <a:xfrm>
            <a:off x="3166533" y="115660"/>
            <a:ext cx="5858933"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egoe UI" panose="020B0502040204020203" pitchFamily="34" charset="0"/>
                <a:cs typeface="Segoe UI" panose="020B0502040204020203" pitchFamily="34" charset="0"/>
              </a:rPr>
              <a:t>Product Roadmap Example</a:t>
            </a:r>
          </a:p>
        </p:txBody>
      </p:sp>
      <p:graphicFrame>
        <p:nvGraphicFramePr>
          <p:cNvPr id="2" name="Table 1">
            <a:extLst>
              <a:ext uri="{FF2B5EF4-FFF2-40B4-BE49-F238E27FC236}">
                <a16:creationId xmlns:a16="http://schemas.microsoft.com/office/drawing/2014/main" id="{1EA015C7-655E-4807-CC59-A760F4953D91}"/>
              </a:ext>
            </a:extLst>
          </p:cNvPr>
          <p:cNvGraphicFramePr>
            <a:graphicFrameLocks noGrp="1"/>
          </p:cNvGraphicFramePr>
          <p:nvPr>
            <p:extLst>
              <p:ext uri="{D42A27DB-BD31-4B8C-83A1-F6EECF244321}">
                <p14:modId xmlns:p14="http://schemas.microsoft.com/office/powerpoint/2010/main" val="3340397231"/>
              </p:ext>
            </p:extLst>
          </p:nvPr>
        </p:nvGraphicFramePr>
        <p:xfrm>
          <a:off x="229516" y="609600"/>
          <a:ext cx="11732966" cy="5654762"/>
        </p:xfrm>
        <a:graphic>
          <a:graphicData uri="http://schemas.openxmlformats.org/drawingml/2006/table">
            <a:tbl>
              <a:tblPr/>
              <a:tblGrid>
                <a:gridCol w="1387617">
                  <a:extLst>
                    <a:ext uri="{9D8B030D-6E8A-4147-A177-3AD203B41FA5}">
                      <a16:colId xmlns:a16="http://schemas.microsoft.com/office/drawing/2014/main" val="1908708120"/>
                    </a:ext>
                  </a:extLst>
                </a:gridCol>
                <a:gridCol w="10345349">
                  <a:extLst>
                    <a:ext uri="{9D8B030D-6E8A-4147-A177-3AD203B41FA5}">
                      <a16:colId xmlns:a16="http://schemas.microsoft.com/office/drawing/2014/main" val="3471491352"/>
                    </a:ext>
                  </a:extLst>
                </a:gridCol>
              </a:tblGrid>
              <a:tr h="257347">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PHASE</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39909075"/>
                  </a:ext>
                </a:extLst>
              </a:tr>
              <a:tr h="1388824">
                <a:tc>
                  <a:txBody>
                    <a:bodyPr/>
                    <a:lstStyle/>
                    <a:p>
                      <a:pPr algn="ctr">
                        <a:buNone/>
                      </a:pPr>
                      <a:r>
                        <a:rPr lang="en-US" sz="1200" dirty="0">
                          <a:solidFill>
                            <a:schemeClr val="bg1"/>
                          </a:solidFill>
                          <a:effectLst/>
                          <a:latin typeface="Segoe UI" panose="020B0502040204020203" pitchFamily="34" charset="0"/>
                          <a:cs typeface="Segoe UI" panose="020B0502040204020203" pitchFamily="34" charset="0"/>
                        </a:rPr>
                        <a:t>Discovery &amp; Foundation</a:t>
                      </a:r>
                    </a:p>
                    <a:p>
                      <a:pPr algn="ctr">
                        <a:buNone/>
                      </a:pPr>
                      <a:r>
                        <a:rPr lang="en-US" sz="1200" dirty="0">
                          <a:solidFill>
                            <a:schemeClr val="bg1"/>
                          </a:solidFill>
                          <a:effectLst/>
                          <a:latin typeface="Segoe UI" panose="020B0502040204020203" pitchFamily="34" charset="0"/>
                          <a:cs typeface="Segoe UI" panose="020B0502040204020203" pitchFamily="34" charset="0"/>
                        </a:rPr>
                        <a:t>(0-3 months)</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Problem Validation &amp; Stakeholder Interviews: </a:t>
                      </a:r>
                      <a:r>
                        <a:rPr lang="en-US" sz="1200" dirty="0">
                          <a:solidFill>
                            <a:schemeClr val="bg1"/>
                          </a:solidFill>
                          <a:effectLst/>
                          <a:latin typeface="Segoe UI" panose="020B0502040204020203" pitchFamily="34" charset="0"/>
                          <a:cs typeface="Segoe UI" panose="020B0502040204020203" pitchFamily="34" charset="0"/>
                        </a:rPr>
                        <a:t>Engage with trading teams, data scientists, and client stakeholders to map pain points around current data access, analysis, and decision bottlenecks. Validate the need for simplification of DSP/SSP/RTB data flows and optimization controls.</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Define Success Metrics:</a:t>
                      </a:r>
                      <a:r>
                        <a:rPr lang="en-US" sz="1200" dirty="0">
                          <a:solidFill>
                            <a:schemeClr val="bg1"/>
                          </a:solidFill>
                          <a:effectLst/>
                          <a:latin typeface="Segoe UI" panose="020B0502040204020203" pitchFamily="34" charset="0"/>
                          <a:cs typeface="Segoe UI" panose="020B0502040204020203" pitchFamily="34" charset="0"/>
                        </a:rPr>
                        <a:t> Adoption rate of Trading Agent features, reduction in time spent on manual data extraction and analysis, improvement in campaign KPIs (CTR, ROAS, Win Rate).</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Technical Feasibility &amp; Data Integration Mapping: </a:t>
                      </a:r>
                      <a:r>
                        <a:rPr lang="en-US" sz="1200" dirty="0">
                          <a:solidFill>
                            <a:schemeClr val="bg1"/>
                          </a:solidFill>
                          <a:effectLst/>
                          <a:latin typeface="Segoe UI" panose="020B0502040204020203" pitchFamily="34" charset="0"/>
                          <a:cs typeface="Segoe UI" panose="020B0502040204020203" pitchFamily="34" charset="0"/>
                        </a:rPr>
                        <a:t>Audit current data sources such as DSP bid logs, SSP inventory, Ad Exchange auction data, DMP audience segments. Architect ETL pipelines to unify these dispersed datasets into a single Trading Agent data layer.</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8828262"/>
                  </a:ext>
                </a:extLst>
              </a:tr>
              <a:tr h="1162529">
                <a:tc>
                  <a:txBody>
                    <a:bodyPr/>
                    <a:lstStyle/>
                    <a:p>
                      <a:pPr algn="ctr">
                        <a:buNone/>
                      </a:pPr>
                      <a:r>
                        <a:rPr lang="en-US" sz="1200" dirty="0">
                          <a:solidFill>
                            <a:schemeClr val="bg1"/>
                          </a:solidFill>
                          <a:effectLst/>
                          <a:latin typeface="Segoe UI" panose="020B0502040204020203" pitchFamily="34" charset="0"/>
                          <a:cs typeface="Segoe UI" panose="020B0502040204020203" pitchFamily="34" charset="0"/>
                        </a:rPr>
                        <a:t>MVP Development</a:t>
                      </a:r>
                    </a:p>
                    <a:p>
                      <a:pPr algn="ctr">
                        <a:buNone/>
                      </a:pPr>
                      <a:r>
                        <a:rPr lang="en-US" sz="1200" dirty="0">
                          <a:solidFill>
                            <a:schemeClr val="bg1"/>
                          </a:solidFill>
                          <a:effectLst/>
                          <a:latin typeface="Segoe UI" panose="020B0502040204020203" pitchFamily="34" charset="0"/>
                          <a:cs typeface="Segoe UI" panose="020B0502040204020203" pitchFamily="34" charset="0"/>
                        </a:rPr>
                        <a:t>(4-6 months)</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Core Functionalities: </a:t>
                      </a:r>
                      <a:r>
                        <a:rPr lang="en-US" sz="1200" dirty="0">
                          <a:solidFill>
                            <a:schemeClr val="bg1"/>
                          </a:solidFill>
                          <a:effectLst/>
                          <a:latin typeface="Segoe UI" panose="020B0502040204020203" pitchFamily="34" charset="0"/>
                          <a:cs typeface="Segoe UI" panose="020B0502040204020203" pitchFamily="34" charset="0"/>
                        </a:rPr>
                        <a:t>Build intuitive dashboards with key programmatic metrics (win rate, bid landscapes, CPM). Implement rule-based automation for bid adjustment and inventory prioritization. Enable granular audience segment integration from DMPs for targeting refinement.</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Simplified Data Access Interface: </a:t>
                      </a:r>
                      <a:r>
                        <a:rPr lang="en-US" sz="1200" dirty="0">
                          <a:solidFill>
                            <a:schemeClr val="bg1"/>
                          </a:solidFill>
                          <a:effectLst/>
                          <a:latin typeface="Segoe UI" panose="020B0502040204020203" pitchFamily="34" charset="0"/>
                          <a:cs typeface="Segoe UI" panose="020B0502040204020203" pitchFamily="34" charset="0"/>
                        </a:rPr>
                        <a:t>Design API and UI layers that abstract away raw data complexity; provide pre-built reports and alerting on performance anomalies.</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Real-time Analytics Engine: </a:t>
                      </a:r>
                      <a:r>
                        <a:rPr lang="en-US" sz="1200" dirty="0">
                          <a:solidFill>
                            <a:schemeClr val="bg1"/>
                          </a:solidFill>
                          <a:effectLst/>
                          <a:latin typeface="Segoe UI" panose="020B0502040204020203" pitchFamily="34" charset="0"/>
                          <a:cs typeface="Segoe UI" panose="020B0502040204020203" pitchFamily="34" charset="0"/>
                        </a:rPr>
                        <a:t>Create a near real-time data ingestion pipeline to power instantaneous bidding insights and optimization signals.</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82554630"/>
                  </a:ext>
                </a:extLst>
              </a:tr>
              <a:tr h="953284">
                <a:tc>
                  <a:txBody>
                    <a:bodyPr/>
                    <a:lstStyle/>
                    <a:p>
                      <a:pPr algn="ctr">
                        <a:buNone/>
                      </a:pPr>
                      <a:r>
                        <a:rPr lang="en-US" sz="1200" dirty="0">
                          <a:solidFill>
                            <a:schemeClr val="bg1"/>
                          </a:solidFill>
                          <a:effectLst/>
                          <a:latin typeface="Segoe UI" panose="020B0502040204020203" pitchFamily="34" charset="0"/>
                          <a:cs typeface="Segoe UI" panose="020B0502040204020203" pitchFamily="34" charset="0"/>
                        </a:rPr>
                        <a:t>Advanced Automation &amp; AI Enhancements</a:t>
                      </a:r>
                    </a:p>
                    <a:p>
                      <a:pPr algn="ctr">
                        <a:buNone/>
                      </a:pPr>
                      <a:r>
                        <a:rPr lang="en-US" sz="1200" dirty="0">
                          <a:solidFill>
                            <a:schemeClr val="bg1"/>
                          </a:solidFill>
                          <a:effectLst/>
                          <a:latin typeface="Segoe UI" panose="020B0502040204020203" pitchFamily="34" charset="0"/>
                          <a:cs typeface="Segoe UI" panose="020B0502040204020203" pitchFamily="34" charset="0"/>
                        </a:rPr>
                        <a:t>(7-12 months)</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AI-powered Bidding Models:</a:t>
                      </a:r>
                      <a:r>
                        <a:rPr lang="en-US" sz="1200" dirty="0">
                          <a:solidFill>
                            <a:schemeClr val="bg1"/>
                          </a:solidFill>
                          <a:effectLst/>
                          <a:latin typeface="Segoe UI" panose="020B0502040204020203" pitchFamily="34" charset="0"/>
                          <a:cs typeface="Segoe UI" panose="020B0502040204020203" pitchFamily="34" charset="0"/>
                        </a:rPr>
                        <a:t> Integrate ML models that dynamically adjust bidding strategies based on historical and contextual data. Support goal-based bidding such as CPA or ROAS optimization.</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Predictive Analytics &amp; Recommendations: </a:t>
                      </a:r>
                      <a:r>
                        <a:rPr lang="en-US" sz="1200" dirty="0">
                          <a:solidFill>
                            <a:schemeClr val="bg1"/>
                          </a:solidFill>
                          <a:effectLst/>
                          <a:latin typeface="Segoe UI" panose="020B0502040204020203" pitchFamily="34" charset="0"/>
                          <a:cs typeface="Segoe UI" panose="020B0502040204020203" pitchFamily="34" charset="0"/>
                        </a:rPr>
                        <a:t>Surface proactive recommendations for campaign adjustments. Include forecast models estimating incremental lift and bid floor sensitivity.</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Experimentation Framework: </a:t>
                      </a:r>
                      <a:r>
                        <a:rPr lang="en-US" sz="1200" dirty="0">
                          <a:solidFill>
                            <a:schemeClr val="bg1"/>
                          </a:solidFill>
                          <a:effectLst/>
                          <a:latin typeface="Segoe UI" panose="020B0502040204020203" pitchFamily="34" charset="0"/>
                          <a:cs typeface="Segoe UI" panose="020B0502040204020203" pitchFamily="34" charset="0"/>
                        </a:rPr>
                        <a:t>Deploy A/B testing capabilities for new feature rollout and optimization policy validation.</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24128986"/>
                  </a:ext>
                </a:extLst>
              </a:tr>
              <a:tr h="936233">
                <a:tc>
                  <a:txBody>
                    <a:bodyPr/>
                    <a:lstStyle/>
                    <a:p>
                      <a:pPr algn="ctr">
                        <a:buNone/>
                      </a:pPr>
                      <a:r>
                        <a:rPr lang="en-US" sz="1200" dirty="0">
                          <a:solidFill>
                            <a:schemeClr val="bg1"/>
                          </a:solidFill>
                          <a:effectLst/>
                          <a:latin typeface="Segoe UI" panose="020B0502040204020203" pitchFamily="34" charset="0"/>
                          <a:cs typeface="Segoe UI" panose="020B0502040204020203" pitchFamily="34" charset="0"/>
                        </a:rPr>
                        <a:t>Global Scale &amp; Ecosystem Integration</a:t>
                      </a:r>
                    </a:p>
                    <a:p>
                      <a:pPr algn="ctr">
                        <a:buNone/>
                      </a:pPr>
                      <a:r>
                        <a:rPr lang="en-US" sz="1200" dirty="0">
                          <a:solidFill>
                            <a:schemeClr val="bg1"/>
                          </a:solidFill>
                          <a:effectLst/>
                          <a:latin typeface="Segoe UI" panose="020B0502040204020203" pitchFamily="34" charset="0"/>
                          <a:cs typeface="Segoe UI" panose="020B0502040204020203" pitchFamily="34" charset="0"/>
                        </a:rPr>
                        <a:t>(12-18 months)</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Multi-market Scalability: </a:t>
                      </a:r>
                      <a:r>
                        <a:rPr lang="en-US" sz="1200" dirty="0">
                          <a:solidFill>
                            <a:schemeClr val="bg1"/>
                          </a:solidFill>
                          <a:effectLst/>
                          <a:latin typeface="Segoe UI" panose="020B0502040204020203" pitchFamily="34" charset="0"/>
                          <a:cs typeface="Segoe UI" panose="020B0502040204020203" pitchFamily="34" charset="0"/>
                        </a:rPr>
                        <a:t>Adapt Trading Agent for diverse international markets with localization of data sources and campaign objectives.</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Partner and Ecosystem Connectivity:</a:t>
                      </a:r>
                      <a:r>
                        <a:rPr lang="en-US" sz="1200" dirty="0">
                          <a:solidFill>
                            <a:schemeClr val="bg1"/>
                          </a:solidFill>
                          <a:effectLst/>
                          <a:latin typeface="Segoe UI" panose="020B0502040204020203" pitchFamily="34" charset="0"/>
                          <a:cs typeface="Segoe UI" panose="020B0502040204020203" pitchFamily="34" charset="0"/>
                        </a:rPr>
                        <a:t> Increase integration with SSPs, Ad Exchanges, and new DMPs. Support header bidding environment optimization and supply path transparency.</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Self-serve &amp; Collaborative Features: </a:t>
                      </a:r>
                      <a:r>
                        <a:rPr lang="en-US" sz="1200" dirty="0">
                          <a:solidFill>
                            <a:schemeClr val="bg1"/>
                          </a:solidFill>
                          <a:effectLst/>
                          <a:latin typeface="Segoe UI" panose="020B0502040204020203" pitchFamily="34" charset="0"/>
                          <a:cs typeface="Segoe UI" panose="020B0502040204020203" pitchFamily="34" charset="0"/>
                        </a:rPr>
                        <a:t>Develop granular user </a:t>
                      </a:r>
                      <a:r>
                        <a:rPr lang="en-US" sz="1200" dirty="0" err="1">
                          <a:solidFill>
                            <a:schemeClr val="bg1"/>
                          </a:solidFill>
                          <a:effectLst/>
                          <a:latin typeface="Segoe UI" panose="020B0502040204020203" pitchFamily="34" charset="0"/>
                          <a:cs typeface="Segoe UI" panose="020B0502040204020203" pitchFamily="34" charset="0"/>
                        </a:rPr>
                        <a:t>permissioning</a:t>
                      </a:r>
                      <a:r>
                        <a:rPr lang="en-US" sz="1200" dirty="0">
                          <a:solidFill>
                            <a:schemeClr val="bg1"/>
                          </a:solidFill>
                          <a:effectLst/>
                          <a:latin typeface="Segoe UI" panose="020B0502040204020203" pitchFamily="34" charset="0"/>
                          <a:cs typeface="Segoe UI" panose="020B0502040204020203" pitchFamily="34" charset="0"/>
                        </a:rPr>
                        <a:t>, shared dashboards, and collaboration features for cross-functional teams.</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1343876"/>
                  </a:ext>
                </a:extLst>
              </a:tr>
              <a:tr h="953284">
                <a:tc>
                  <a:txBody>
                    <a:bodyPr/>
                    <a:lstStyle/>
                    <a:p>
                      <a:pPr algn="ctr">
                        <a:buNone/>
                      </a:pPr>
                      <a:r>
                        <a:rPr lang="en-US" sz="1200" dirty="0">
                          <a:solidFill>
                            <a:schemeClr val="bg1"/>
                          </a:solidFill>
                          <a:effectLst/>
                          <a:latin typeface="Segoe UI" panose="020B0502040204020203" pitchFamily="34" charset="0"/>
                          <a:cs typeface="Segoe UI" panose="020B0502040204020203" pitchFamily="34" charset="0"/>
                        </a:rPr>
                        <a:t>Continuous Learning &amp; Innovation</a:t>
                      </a:r>
                    </a:p>
                    <a:p>
                      <a:pPr algn="ctr">
                        <a:buNone/>
                      </a:pPr>
                      <a:r>
                        <a:rPr lang="en-US" sz="1200" dirty="0">
                          <a:solidFill>
                            <a:schemeClr val="bg1"/>
                          </a:solidFill>
                          <a:effectLst/>
                          <a:latin typeface="Segoe UI" panose="020B0502040204020203" pitchFamily="34" charset="0"/>
                          <a:cs typeface="Segoe UI" panose="020B0502040204020203" pitchFamily="34" charset="0"/>
                        </a:rPr>
                        <a:t>(18+ months)</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Learning System and Feedback Loops:</a:t>
                      </a:r>
                      <a:r>
                        <a:rPr lang="en-US" sz="1200" dirty="0">
                          <a:solidFill>
                            <a:schemeClr val="bg1"/>
                          </a:solidFill>
                          <a:effectLst/>
                          <a:latin typeface="Segoe UI" panose="020B0502040204020203" pitchFamily="34" charset="0"/>
                          <a:cs typeface="Segoe UI" panose="020B0502040204020203" pitchFamily="34" charset="0"/>
                        </a:rPr>
                        <a:t> Enable automated learning from campaign outcomes to refine bidding and targeting algorithms. Establish feedback channels for traders to report insights and enhance Trading Agent features.</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Privacy-first Enhancements: </a:t>
                      </a:r>
                      <a:r>
                        <a:rPr lang="en-US" sz="1200" dirty="0">
                          <a:solidFill>
                            <a:schemeClr val="bg1"/>
                          </a:solidFill>
                          <a:effectLst/>
                          <a:latin typeface="Segoe UI" panose="020B0502040204020203" pitchFamily="34" charset="0"/>
                          <a:cs typeface="Segoe UI" panose="020B0502040204020203" pitchFamily="34" charset="0"/>
                        </a:rPr>
                        <a:t>Build </a:t>
                      </a:r>
                      <a:r>
                        <a:rPr lang="en-US" sz="1200" dirty="0" err="1">
                          <a:solidFill>
                            <a:schemeClr val="bg1"/>
                          </a:solidFill>
                          <a:effectLst/>
                          <a:latin typeface="Segoe UI" panose="020B0502040204020203" pitchFamily="34" charset="0"/>
                          <a:cs typeface="Segoe UI" panose="020B0502040204020203" pitchFamily="34" charset="0"/>
                        </a:rPr>
                        <a:t>cookieless</a:t>
                      </a:r>
                      <a:r>
                        <a:rPr lang="en-US" sz="1200" dirty="0">
                          <a:solidFill>
                            <a:schemeClr val="bg1"/>
                          </a:solidFill>
                          <a:effectLst/>
                          <a:latin typeface="Segoe UI" panose="020B0502040204020203" pitchFamily="34" charset="0"/>
                          <a:cs typeface="Segoe UI" panose="020B0502040204020203" pitchFamily="34" charset="0"/>
                        </a:rPr>
                        <a:t> targeting and measurement capabilities aligned with evolving privacy standards.</a:t>
                      </a:r>
                    </a:p>
                    <a:p>
                      <a:pPr marL="628650" lvl="1" indent="-171450" algn="l">
                        <a:buFont typeface="Wingdings" panose="05000000000000000000" pitchFamily="2" charset="2"/>
                        <a:buChar char="§"/>
                      </a:pPr>
                      <a:r>
                        <a:rPr lang="en-US" sz="1200" b="1" dirty="0">
                          <a:solidFill>
                            <a:schemeClr val="bg1"/>
                          </a:solidFill>
                          <a:effectLst/>
                          <a:latin typeface="Segoe UI" panose="020B0502040204020203" pitchFamily="34" charset="0"/>
                          <a:cs typeface="Segoe UI" panose="020B0502040204020203" pitchFamily="34" charset="0"/>
                        </a:rPr>
                        <a:t>Expand Beyond Ads:</a:t>
                      </a:r>
                      <a:r>
                        <a:rPr lang="en-US" sz="1200" dirty="0">
                          <a:solidFill>
                            <a:schemeClr val="bg1"/>
                          </a:solidFill>
                          <a:effectLst/>
                          <a:latin typeface="Segoe UI" panose="020B0502040204020203" pitchFamily="34" charset="0"/>
                          <a:cs typeface="Segoe UI" panose="020B0502040204020203" pitchFamily="34" charset="0"/>
                        </a:rPr>
                        <a:t> Explore adjacent use cases such as Connected TV and Cross-device attribution within the Trading Agent framework.</a:t>
                      </a:r>
                    </a:p>
                  </a:txBody>
                  <a:tcPr marL="12547" marR="12547" marT="12547" marB="1254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09264630"/>
                  </a:ext>
                </a:extLst>
              </a:tr>
            </a:tbl>
          </a:graphicData>
        </a:graphic>
      </p:graphicFrame>
    </p:spTree>
    <p:extLst>
      <p:ext uri="{BB962C8B-B14F-4D97-AF65-F5344CB8AC3E}">
        <p14:creationId xmlns:p14="http://schemas.microsoft.com/office/powerpoint/2010/main" val="3785276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6D1A88-8EC2-0553-6C98-A59A60EB014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D071570-F131-E8E1-013E-61A0E6DB5C7E}"/>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INTERVIEW QUESTIONS &amp; ANSWERS</a:t>
            </a:r>
          </a:p>
          <a:p>
            <a:pPr algn="ctr"/>
            <a:r>
              <a:rPr lang="en-IN" sz="3000" b="1" dirty="0" err="1">
                <a:latin typeface="Segoe UI" panose="020B0502040204020203" pitchFamily="34" charset="0"/>
                <a:cs typeface="Segoe UI" panose="020B0502040204020203" pitchFamily="34" charset="0"/>
              </a:rPr>
              <a:t>MiQ</a:t>
            </a:r>
            <a:r>
              <a:rPr lang="en-IN" sz="3000" b="1" dirty="0">
                <a:latin typeface="Segoe UI" panose="020B0502040204020203" pitchFamily="34" charset="0"/>
                <a:cs typeface="Segoe UI" panose="020B0502040204020203" pitchFamily="34" charset="0"/>
              </a:rPr>
              <a:t> DIGITAL CORE PRODUCT MANAGEMENT</a:t>
            </a:r>
          </a:p>
        </p:txBody>
      </p:sp>
      <p:sp>
        <p:nvSpPr>
          <p:cNvPr id="8" name="Slide Number Placeholder 7">
            <a:extLst>
              <a:ext uri="{FF2B5EF4-FFF2-40B4-BE49-F238E27FC236}">
                <a16:creationId xmlns:a16="http://schemas.microsoft.com/office/drawing/2014/main" id="{4E91E096-DD54-BE58-BD14-0E9BCC104CEB}"/>
              </a:ext>
            </a:extLst>
          </p:cNvPr>
          <p:cNvSpPr>
            <a:spLocks noGrp="1"/>
          </p:cNvSpPr>
          <p:nvPr>
            <p:ph type="sldNum" sz="quarter" idx="12"/>
          </p:nvPr>
        </p:nvSpPr>
        <p:spPr/>
        <p:txBody>
          <a:bodyPr/>
          <a:lstStyle/>
          <a:p>
            <a:fld id="{A63E5F1B-06E8-40D9-B2EF-6EBB58D817FE}" type="slidenum">
              <a:rPr lang="en-IN" smtClean="0"/>
              <a:t>23</a:t>
            </a:fld>
            <a:endParaRPr lang="en-IN"/>
          </a:p>
        </p:txBody>
      </p:sp>
    </p:spTree>
    <p:extLst>
      <p:ext uri="{BB962C8B-B14F-4D97-AF65-F5344CB8AC3E}">
        <p14:creationId xmlns:p14="http://schemas.microsoft.com/office/powerpoint/2010/main" val="3250862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684E-DB34-5535-FE9F-919F2A5A69A9}"/>
              </a:ext>
            </a:extLst>
          </p:cNvPr>
          <p:cNvSpPr>
            <a:spLocks noGrp="1"/>
          </p:cNvSpPr>
          <p:nvPr>
            <p:ph type="sldNum" sz="quarter" idx="12"/>
          </p:nvPr>
        </p:nvSpPr>
        <p:spPr/>
        <p:txBody>
          <a:bodyPr/>
          <a:lstStyle/>
          <a:p>
            <a:fld id="{A63E5F1B-06E8-40D9-B2EF-6EBB58D817FE}" type="slidenum">
              <a:rPr lang="en-IN" smtClean="0">
                <a:solidFill>
                  <a:schemeClr val="bg1"/>
                </a:solidFill>
              </a:rPr>
              <a:t>24</a:t>
            </a:fld>
            <a:endParaRPr lang="en-IN">
              <a:solidFill>
                <a:schemeClr val="bg1"/>
              </a:solidFill>
            </a:endParaRPr>
          </a:p>
        </p:txBody>
      </p:sp>
      <p:graphicFrame>
        <p:nvGraphicFramePr>
          <p:cNvPr id="5" name="Table 4">
            <a:extLst>
              <a:ext uri="{FF2B5EF4-FFF2-40B4-BE49-F238E27FC236}">
                <a16:creationId xmlns:a16="http://schemas.microsoft.com/office/drawing/2014/main" id="{26737CDC-1C0B-BAD6-2F5F-FD6303167A6D}"/>
              </a:ext>
            </a:extLst>
          </p:cNvPr>
          <p:cNvGraphicFramePr>
            <a:graphicFrameLocks noGrp="1"/>
          </p:cNvGraphicFramePr>
          <p:nvPr>
            <p:extLst>
              <p:ext uri="{D42A27DB-BD31-4B8C-83A1-F6EECF244321}">
                <p14:modId xmlns:p14="http://schemas.microsoft.com/office/powerpoint/2010/main" val="2154131818"/>
              </p:ext>
            </p:extLst>
          </p:nvPr>
        </p:nvGraphicFramePr>
        <p:xfrm>
          <a:off x="327497" y="301777"/>
          <a:ext cx="11537005" cy="5102535"/>
        </p:xfrm>
        <a:graphic>
          <a:graphicData uri="http://schemas.openxmlformats.org/drawingml/2006/table">
            <a:tbl>
              <a:tblPr/>
              <a:tblGrid>
                <a:gridCol w="1512320">
                  <a:extLst>
                    <a:ext uri="{9D8B030D-6E8A-4147-A177-3AD203B41FA5}">
                      <a16:colId xmlns:a16="http://schemas.microsoft.com/office/drawing/2014/main" val="199818188"/>
                    </a:ext>
                  </a:extLst>
                </a:gridCol>
                <a:gridCol w="1432772">
                  <a:extLst>
                    <a:ext uri="{9D8B030D-6E8A-4147-A177-3AD203B41FA5}">
                      <a16:colId xmlns:a16="http://schemas.microsoft.com/office/drawing/2014/main" val="4124656847"/>
                    </a:ext>
                  </a:extLst>
                </a:gridCol>
                <a:gridCol w="2752826">
                  <a:extLst>
                    <a:ext uri="{9D8B030D-6E8A-4147-A177-3AD203B41FA5}">
                      <a16:colId xmlns:a16="http://schemas.microsoft.com/office/drawing/2014/main" val="2152277380"/>
                    </a:ext>
                  </a:extLst>
                </a:gridCol>
                <a:gridCol w="1549667">
                  <a:extLst>
                    <a:ext uri="{9D8B030D-6E8A-4147-A177-3AD203B41FA5}">
                      <a16:colId xmlns:a16="http://schemas.microsoft.com/office/drawing/2014/main" val="2914179011"/>
                    </a:ext>
                  </a:extLst>
                </a:gridCol>
                <a:gridCol w="4289420">
                  <a:extLst>
                    <a:ext uri="{9D8B030D-6E8A-4147-A177-3AD203B41FA5}">
                      <a16:colId xmlns:a16="http://schemas.microsoft.com/office/drawing/2014/main" val="223481150"/>
                    </a:ext>
                  </a:extLst>
                </a:gridCol>
              </a:tblGrid>
              <a:tr h="276799">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MEDIA PLATFORM</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SUBSCRIBERS</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AD-SUPPORTED/REACH</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AVG. TIME SPENT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effectLst/>
                          <a:latin typeface="Segoe UI" panose="020B0502040204020203" pitchFamily="34" charset="0"/>
                          <a:cs typeface="Segoe UI" panose="020B0502040204020203" pitchFamily="34" charset="0"/>
                        </a:rPr>
                        <a:t>AD CLICKS/CONVERSION RATE (APPROX.)</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202664109"/>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Netflix</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301.6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94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41 hrs/month</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Strong sales lift; specific rate not public</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27190887"/>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Amazon Prime</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240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Ad-supported user base not large</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N/A (Prime: mainly ad-free, limited ad engagement)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23189698"/>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Apple TV</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45.9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Limited/free tier (ad MAU &lt;10M </a:t>
                      </a:r>
                      <a:r>
                        <a:rPr lang="en-US" sz="1200" dirty="0" err="1">
                          <a:solidFill>
                            <a:schemeClr val="bg1"/>
                          </a:solidFill>
                          <a:effectLst/>
                          <a:latin typeface="Segoe UI" panose="020B0502040204020203" pitchFamily="34" charset="0"/>
                          <a:cs typeface="Segoe UI" panose="020B0502040204020203" pitchFamily="34" charset="0"/>
                        </a:rPr>
                        <a:t>est</a:t>
                      </a:r>
                      <a:r>
                        <a:rPr lang="en-US" sz="1200" dirty="0">
                          <a:solidFill>
                            <a:schemeClr val="bg1"/>
                          </a:solidFill>
                          <a:effectLst/>
                          <a:latin typeface="Segoe UI" panose="020B0502040204020203" pitchFamily="34" charset="0"/>
                          <a:cs typeface="Segoe UI" panose="020B0502040204020203" pitchFamily="34" charset="0"/>
                        </a:rPr>
                        <a: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N/A (Apple TV+ mostly ad-free; few direct ads)</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17108860"/>
                  </a:ext>
                </a:extLst>
              </a:tr>
              <a:tr h="276799">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Spotify</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696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~404 million ad-supported</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25 hrs/month+</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~1–2% CTR, typical music ad conversion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34514001"/>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Apple Music</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110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Ad-supported MAU negligible</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No direct ads (music only)</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68414032"/>
                  </a:ext>
                </a:extLst>
              </a:tr>
              <a:tr h="276799">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YouTube Music</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~95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Ad reach: ~80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~1.5–2% CTR across music campaigns</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97231250"/>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YouTube</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2.74 billion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2.53 billion ad reach</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&gt;30 hrs/month</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CTR: 2–2.6% (video campaigns), conversion varies</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62320223"/>
                  </a:ext>
                </a:extLst>
              </a:tr>
              <a:tr h="276799">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Hulu</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53.6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~33 million ad-supported (62%)</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53 min/day</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a:solidFill>
                            <a:schemeClr val="bg1"/>
                          </a:solidFill>
                          <a:effectLst/>
                          <a:latin typeface="Segoe UI" panose="020B0502040204020203" pitchFamily="34" charset="0"/>
                          <a:cs typeface="Segoe UI" panose="020B0502040204020203" pitchFamily="34" charset="0"/>
                        </a:rPr>
                        <a:t>Highest attention rate; est. 3–5%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57727956"/>
                  </a:ext>
                </a:extLst>
              </a:tr>
              <a:tr h="276799">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Disney Plus</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~154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fr-FR" sz="1200" dirty="0">
                          <a:solidFill>
                            <a:schemeClr val="bg1"/>
                          </a:solidFill>
                          <a:effectLst/>
                          <a:latin typeface="Segoe UI" panose="020B0502040204020203" pitchFamily="34" charset="0"/>
                          <a:cs typeface="Segoe UI" panose="020B0502040204020203" pitchFamily="34" charset="0"/>
                        </a:rPr>
                        <a:t>Ad MAU ~30 million (est.)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Not public; CTV avg. 2%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25408076"/>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HBO Max</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~97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fr-FR" sz="1200" dirty="0">
                          <a:solidFill>
                            <a:schemeClr val="bg1"/>
                          </a:solidFill>
                          <a:effectLst/>
                          <a:latin typeface="Segoe UI" panose="020B0502040204020203" pitchFamily="34" charset="0"/>
                          <a:cs typeface="Segoe UI" panose="020B0502040204020203" pitchFamily="34" charset="0"/>
                        </a:rPr>
                        <a:t>Ad MAU ~20 million (est.)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Not public; CTV avg. 2%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85623989"/>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Peacock</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37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~20 million ad-supported (est.)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a:solidFill>
                            <a:schemeClr val="bg1"/>
                          </a:solidFill>
                          <a:effectLst/>
                          <a:latin typeface="Segoe UI" panose="020B0502040204020203" pitchFamily="34" charset="0"/>
                          <a:cs typeface="Segoe UI" panose="020B0502040204020203" pitchFamily="34" charset="0"/>
                        </a:rPr>
                        <a:t>Not public; CTV avg. 2%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9643337"/>
                  </a:ext>
                </a:extLst>
              </a:tr>
              <a:tr h="276799">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Paramount+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~63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fr-FR" sz="1200" dirty="0">
                          <a:solidFill>
                            <a:schemeClr val="bg1"/>
                          </a:solidFill>
                          <a:effectLst/>
                          <a:latin typeface="Segoe UI" panose="020B0502040204020203" pitchFamily="34" charset="0"/>
                          <a:cs typeface="Segoe UI" panose="020B0502040204020203" pitchFamily="34" charset="0"/>
                        </a:rPr>
                        <a:t>Ad MAU ~20 million (est.)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Not public; CTV avg. 2%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11336342"/>
                  </a:ext>
                </a:extLst>
              </a:tr>
              <a:tr h="276799">
                <a:tc>
                  <a:txBody>
                    <a:bodyPr/>
                    <a:lstStyle/>
                    <a:p>
                      <a:pPr algn="ctr">
                        <a:buNone/>
                      </a:pPr>
                      <a:r>
                        <a:rPr lang="en-IN" sz="1200" dirty="0" err="1">
                          <a:solidFill>
                            <a:schemeClr val="bg1"/>
                          </a:solidFill>
                          <a:effectLst/>
                          <a:latin typeface="Segoe UI" panose="020B0502040204020203" pitchFamily="34" charset="0"/>
                          <a:cs typeface="Segoe UI" panose="020B0502040204020203" pitchFamily="34" charset="0"/>
                        </a:rPr>
                        <a:t>JioSaavn</a:t>
                      </a:r>
                      <a:endParaRPr lang="en-IN" sz="1200" dirty="0">
                        <a:solidFill>
                          <a:schemeClr val="bg1"/>
                        </a:solidFill>
                        <a:effectLst/>
                        <a:latin typeface="Segoe UI" panose="020B0502040204020203" pitchFamily="34" charset="0"/>
                        <a:cs typeface="Segoe UI" panose="020B0502040204020203" pitchFamily="34" charset="0"/>
                      </a:endParaRP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~25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fr-FR" sz="1200" dirty="0">
                          <a:solidFill>
                            <a:schemeClr val="bg1"/>
                          </a:solidFill>
                          <a:effectLst/>
                          <a:latin typeface="Segoe UI" panose="020B0502040204020203" pitchFamily="34" charset="0"/>
                          <a:cs typeface="Segoe UI" panose="020B0502040204020203" pitchFamily="34" charset="0"/>
                        </a:rPr>
                        <a:t>~18 million ad MAU (est.)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Not public; India music avg. 1–2%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37220433"/>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Gaana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185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~166 million ad MAU (90%)</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Not public; India music avg. 1–2%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9075544"/>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Amazon Music</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82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~40 million ad-supported (est.)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Not public; music avg. 1–2%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68809728"/>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Pandora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47.6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IN" sz="1200" dirty="0">
                          <a:solidFill>
                            <a:schemeClr val="bg1"/>
                          </a:solidFill>
                          <a:effectLst/>
                          <a:latin typeface="Segoe UI" panose="020B0502040204020203" pitchFamily="34" charset="0"/>
                          <a:cs typeface="Segoe UI" panose="020B0502040204020203" pitchFamily="34" charset="0"/>
                        </a:rPr>
                        <a:t>~35 million ad-supported (est.)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Not public; music avg. 1–2%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01100490"/>
                  </a:ext>
                </a:extLst>
              </a:tr>
              <a:tr h="276799">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Deezer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16 million+</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fr-FR" sz="1200" dirty="0">
                          <a:solidFill>
                            <a:schemeClr val="bg1"/>
                          </a:solidFill>
                          <a:effectLst/>
                          <a:latin typeface="Segoe UI" panose="020B0502040204020203" pitchFamily="34" charset="0"/>
                          <a:cs typeface="Segoe UI" panose="020B0502040204020203" pitchFamily="34" charset="0"/>
                        </a:rPr>
                        <a:t>~8 million ad MAU (est.)</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N/A</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vl="1" algn="l">
                        <a:buNone/>
                      </a:pPr>
                      <a:r>
                        <a:rPr lang="en-US" sz="1200" dirty="0">
                          <a:solidFill>
                            <a:schemeClr val="bg1"/>
                          </a:solidFill>
                          <a:effectLst/>
                          <a:latin typeface="Segoe UI" panose="020B0502040204020203" pitchFamily="34" charset="0"/>
                          <a:cs typeface="Segoe UI" panose="020B0502040204020203" pitchFamily="34" charset="0"/>
                        </a:rPr>
                        <a:t>Not public; music avg. 1–2% CTR</a:t>
                      </a:r>
                    </a:p>
                  </a:txBody>
                  <a:tcPr marL="15596" marR="15596" marT="15596" marB="15596"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08506024"/>
                  </a:ext>
                </a:extLst>
              </a:tr>
            </a:tbl>
          </a:graphicData>
        </a:graphic>
      </p:graphicFrame>
      <p:graphicFrame>
        <p:nvGraphicFramePr>
          <p:cNvPr id="2" name="Table 1">
            <a:extLst>
              <a:ext uri="{FF2B5EF4-FFF2-40B4-BE49-F238E27FC236}">
                <a16:creationId xmlns:a16="http://schemas.microsoft.com/office/drawing/2014/main" id="{FCF6F3B6-CB72-3465-12F3-FDB05D3D571F}"/>
              </a:ext>
            </a:extLst>
          </p:cNvPr>
          <p:cNvGraphicFramePr>
            <a:graphicFrameLocks noGrp="1"/>
          </p:cNvGraphicFramePr>
          <p:nvPr>
            <p:extLst>
              <p:ext uri="{D42A27DB-BD31-4B8C-83A1-F6EECF244321}">
                <p14:modId xmlns:p14="http://schemas.microsoft.com/office/powerpoint/2010/main" val="2900409270"/>
              </p:ext>
            </p:extLst>
          </p:nvPr>
        </p:nvGraphicFramePr>
        <p:xfrm>
          <a:off x="327496" y="5496942"/>
          <a:ext cx="11537008" cy="853440"/>
        </p:xfrm>
        <a:graphic>
          <a:graphicData uri="http://schemas.openxmlformats.org/drawingml/2006/table">
            <a:tbl>
              <a:tblPr/>
              <a:tblGrid>
                <a:gridCol w="914163">
                  <a:extLst>
                    <a:ext uri="{9D8B030D-6E8A-4147-A177-3AD203B41FA5}">
                      <a16:colId xmlns:a16="http://schemas.microsoft.com/office/drawing/2014/main" val="3546855452"/>
                    </a:ext>
                  </a:extLst>
                </a:gridCol>
                <a:gridCol w="606392">
                  <a:extLst>
                    <a:ext uri="{9D8B030D-6E8A-4147-A177-3AD203B41FA5}">
                      <a16:colId xmlns:a16="http://schemas.microsoft.com/office/drawing/2014/main" val="659126237"/>
                    </a:ext>
                  </a:extLst>
                </a:gridCol>
                <a:gridCol w="654517">
                  <a:extLst>
                    <a:ext uri="{9D8B030D-6E8A-4147-A177-3AD203B41FA5}">
                      <a16:colId xmlns:a16="http://schemas.microsoft.com/office/drawing/2014/main" val="3395121097"/>
                    </a:ext>
                  </a:extLst>
                </a:gridCol>
                <a:gridCol w="789272">
                  <a:extLst>
                    <a:ext uri="{9D8B030D-6E8A-4147-A177-3AD203B41FA5}">
                      <a16:colId xmlns:a16="http://schemas.microsoft.com/office/drawing/2014/main" val="1425636030"/>
                    </a:ext>
                  </a:extLst>
                </a:gridCol>
                <a:gridCol w="731520">
                  <a:extLst>
                    <a:ext uri="{9D8B030D-6E8A-4147-A177-3AD203B41FA5}">
                      <a16:colId xmlns:a16="http://schemas.microsoft.com/office/drawing/2014/main" val="1368147863"/>
                    </a:ext>
                  </a:extLst>
                </a:gridCol>
                <a:gridCol w="587141">
                  <a:extLst>
                    <a:ext uri="{9D8B030D-6E8A-4147-A177-3AD203B41FA5}">
                      <a16:colId xmlns:a16="http://schemas.microsoft.com/office/drawing/2014/main" val="180117443"/>
                    </a:ext>
                  </a:extLst>
                </a:gridCol>
                <a:gridCol w="548640">
                  <a:extLst>
                    <a:ext uri="{9D8B030D-6E8A-4147-A177-3AD203B41FA5}">
                      <a16:colId xmlns:a16="http://schemas.microsoft.com/office/drawing/2014/main" val="4258435707"/>
                    </a:ext>
                  </a:extLst>
                </a:gridCol>
                <a:gridCol w="779646">
                  <a:extLst>
                    <a:ext uri="{9D8B030D-6E8A-4147-A177-3AD203B41FA5}">
                      <a16:colId xmlns:a16="http://schemas.microsoft.com/office/drawing/2014/main" val="2831923153"/>
                    </a:ext>
                  </a:extLst>
                </a:gridCol>
                <a:gridCol w="558266">
                  <a:extLst>
                    <a:ext uri="{9D8B030D-6E8A-4147-A177-3AD203B41FA5}">
                      <a16:colId xmlns:a16="http://schemas.microsoft.com/office/drawing/2014/main" val="1510062206"/>
                    </a:ext>
                  </a:extLst>
                </a:gridCol>
                <a:gridCol w="693019">
                  <a:extLst>
                    <a:ext uri="{9D8B030D-6E8A-4147-A177-3AD203B41FA5}">
                      <a16:colId xmlns:a16="http://schemas.microsoft.com/office/drawing/2014/main" val="1342160797"/>
                    </a:ext>
                  </a:extLst>
                </a:gridCol>
                <a:gridCol w="789271">
                  <a:extLst>
                    <a:ext uri="{9D8B030D-6E8A-4147-A177-3AD203B41FA5}">
                      <a16:colId xmlns:a16="http://schemas.microsoft.com/office/drawing/2014/main" val="3649884292"/>
                    </a:ext>
                  </a:extLst>
                </a:gridCol>
                <a:gridCol w="1109573">
                  <a:extLst>
                    <a:ext uri="{9D8B030D-6E8A-4147-A177-3AD203B41FA5}">
                      <a16:colId xmlns:a16="http://schemas.microsoft.com/office/drawing/2014/main" val="3775429611"/>
                    </a:ext>
                  </a:extLst>
                </a:gridCol>
                <a:gridCol w="716096">
                  <a:extLst>
                    <a:ext uri="{9D8B030D-6E8A-4147-A177-3AD203B41FA5}">
                      <a16:colId xmlns:a16="http://schemas.microsoft.com/office/drawing/2014/main" val="2845799861"/>
                    </a:ext>
                  </a:extLst>
                </a:gridCol>
                <a:gridCol w="661012">
                  <a:extLst>
                    <a:ext uri="{9D8B030D-6E8A-4147-A177-3AD203B41FA5}">
                      <a16:colId xmlns:a16="http://schemas.microsoft.com/office/drawing/2014/main" val="481849994"/>
                    </a:ext>
                  </a:extLst>
                </a:gridCol>
                <a:gridCol w="793215">
                  <a:extLst>
                    <a:ext uri="{9D8B030D-6E8A-4147-A177-3AD203B41FA5}">
                      <a16:colId xmlns:a16="http://schemas.microsoft.com/office/drawing/2014/main" val="3917907053"/>
                    </a:ext>
                  </a:extLst>
                </a:gridCol>
                <a:gridCol w="605265">
                  <a:extLst>
                    <a:ext uri="{9D8B030D-6E8A-4147-A177-3AD203B41FA5}">
                      <a16:colId xmlns:a16="http://schemas.microsoft.com/office/drawing/2014/main" val="2929967191"/>
                    </a:ext>
                  </a:extLst>
                </a:gridCol>
              </a:tblGrid>
              <a:tr h="147458">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Rank</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1</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2</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3</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4</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5</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6</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7</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8</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9</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10</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11</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12</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a:solidFill>
                            <a:schemeClr val="bg1"/>
                          </a:solidFill>
                          <a:effectLst/>
                          <a:latin typeface="Segoe UI" panose="020B0502040204020203" pitchFamily="34" charset="0"/>
                          <a:cs typeface="Segoe UI" panose="020B0502040204020203" pitchFamily="34" charset="0"/>
                        </a:rPr>
                        <a:t>13</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14</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15</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368111505"/>
                  </a:ext>
                </a:extLst>
              </a:tr>
              <a:tr h="242253">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Country</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USA</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China</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Germany</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India</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Japan</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UK</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France</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Italy</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Canada</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Brazil</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South Korea</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Australia</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Russia</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Spain</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Mexico</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42290797"/>
                  </a:ext>
                </a:extLst>
              </a:tr>
              <a:tr h="147458">
                <a:tc>
                  <a:txBody>
                    <a:bodyPr/>
                    <a:lstStyle/>
                    <a:p>
                      <a:pPr algn="ctr">
                        <a:buNone/>
                      </a:pPr>
                      <a:r>
                        <a:rPr lang="en-IN" sz="1200" b="1" dirty="0">
                          <a:solidFill>
                            <a:schemeClr val="bg1"/>
                          </a:solidFill>
                          <a:effectLst/>
                          <a:latin typeface="Segoe UI" panose="020B0502040204020203" pitchFamily="34" charset="0"/>
                          <a:cs typeface="Segoe UI" panose="020B0502040204020203" pitchFamily="34" charset="0"/>
                        </a:rPr>
                        <a:t>Population </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347.3</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1416.1</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83.1</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1463.9</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124.7</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68.2</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65.9</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59.0</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39.8</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212.8</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51.4</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26.0</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144.0</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a:solidFill>
                            <a:schemeClr val="bg1"/>
                          </a:solidFill>
                          <a:effectLst/>
                          <a:latin typeface="Segoe UI" panose="020B0502040204020203" pitchFamily="34" charset="0"/>
                          <a:cs typeface="Segoe UI" panose="020B0502040204020203" pitchFamily="34" charset="0"/>
                        </a:rPr>
                        <a:t>46.7</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buNone/>
                      </a:pPr>
                      <a:r>
                        <a:rPr lang="en-IN" sz="1200" dirty="0">
                          <a:solidFill>
                            <a:schemeClr val="bg1"/>
                          </a:solidFill>
                          <a:effectLst/>
                          <a:latin typeface="Segoe UI" panose="020B0502040204020203" pitchFamily="34" charset="0"/>
                          <a:cs typeface="Segoe UI" panose="020B0502040204020203" pitchFamily="34" charset="0"/>
                        </a:rPr>
                        <a:t>130.0</a:t>
                      </a:r>
                    </a:p>
                  </a:txBody>
                  <a:tcPr marL="50800" marR="50800" marT="50800" marB="50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10490151"/>
                  </a:ext>
                </a:extLst>
              </a:tr>
            </a:tbl>
          </a:graphicData>
        </a:graphic>
      </p:graphicFrame>
    </p:spTree>
    <p:extLst>
      <p:ext uri="{BB962C8B-B14F-4D97-AF65-F5344CB8AC3E}">
        <p14:creationId xmlns:p14="http://schemas.microsoft.com/office/powerpoint/2010/main" val="394414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65FCAF-98EB-3C04-A0BC-34B16A0158E9}"/>
              </a:ext>
            </a:extLst>
          </p:cNvPr>
          <p:cNvSpPr>
            <a:spLocks noGrp="1"/>
          </p:cNvSpPr>
          <p:nvPr>
            <p:ph type="sldNum" sz="quarter" idx="12"/>
          </p:nvPr>
        </p:nvSpPr>
        <p:spPr/>
        <p:txBody>
          <a:bodyPr/>
          <a:lstStyle/>
          <a:p>
            <a:fld id="{A63E5F1B-06E8-40D9-B2EF-6EBB58D817FE}" type="slidenum">
              <a:rPr lang="en-IN" smtClean="0">
                <a:solidFill>
                  <a:schemeClr val="bg1"/>
                </a:solidFill>
              </a:rPr>
              <a:t>25</a:t>
            </a:fld>
            <a:endParaRPr lang="en-IN">
              <a:solidFill>
                <a:schemeClr val="bg1"/>
              </a:solidFill>
            </a:endParaRPr>
          </a:p>
        </p:txBody>
      </p:sp>
      <p:sp>
        <p:nvSpPr>
          <p:cNvPr id="5" name="Rectangle 4">
            <a:extLst>
              <a:ext uri="{FF2B5EF4-FFF2-40B4-BE49-F238E27FC236}">
                <a16:creationId xmlns:a16="http://schemas.microsoft.com/office/drawing/2014/main" id="{ACA57337-07ED-4ED7-9629-651A04CC2B44}"/>
              </a:ext>
            </a:extLst>
          </p:cNvPr>
          <p:cNvSpPr/>
          <p:nvPr/>
        </p:nvSpPr>
        <p:spPr>
          <a:xfrm>
            <a:off x="268077" y="611772"/>
            <a:ext cx="11655845" cy="56344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Should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prioritize expanding its Connected TV advertising capabilities or focus on enhancing its existing display and video ad offerings?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should prioritize expanding its Connected TV (CTV) advertising capabilities given the rapid market growth and shifting advertiser budgets toward CTV, while still maintaining strength in display and video ad offerings to ensure full-funnel effectiveness.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Connected TV Market Trends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The global CTV market is expected to grow at a 13.5% CAGR from 2025 to 2035, with a projected value increase from $16.98 billion in 2025 to over $60 billion by 2035.</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In 2025, CTV ad investments are forecasted to be 43% higher than online video, reaching $26.6 billion in the US alone.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More than 68% of marketers identify CTV as a “must-have” in their media mix for 2025, with many reallocating budget from linear TV and social media into CTV advertising.</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Digital’s Current Capabilities</a:t>
            </a:r>
          </a:p>
          <a:p>
            <a:pPr marL="171450" indent="-171450" algn="just">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has developed an advanced, agnostic platform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Sigma) that connects programmatic advertising across TV, display, and video, using data from over 700 trillion consumer signals.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Their Advanced TV solution enables unified campaigns across linear, digital, and CTV, with sophisticated audience targeting and measurement tools.</a:t>
            </a:r>
          </a:p>
          <a:p>
            <a:pPr marL="171450" indent="-171450" algn="just">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AI-powered Performance Engine is optimized to drive third-party verified marketing outcomes with efficient reach and frequency.</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Strategic Considerations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Advertisers are shifting budgets into CTV for better targeting, measurement, and cross-device reach, making CTV a key growth area.</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Maintaining and enhancing display and online video remains vital for full-funnel marketing and retargeting strategies, as omni-channel approaches deliver stronger results.</a:t>
            </a:r>
          </a:p>
          <a:p>
            <a:pPr marL="171450" indent="-171450" algn="just">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capabilities to integrate behavioral insights, creative solutions, and TV retargeting allow clients to maximize reach across platforms.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Real-Time Recommendation</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Expand CTV capabilities to address new audience habits, advanced targeting, and higher advertiser demand.</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Continue to enhance display and video ad offerings in tandem to deliver holistic, cross-channel performance.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unified platforms and AI-driven analytics to help brands navigate fragmentation and achieve optimal outcomes.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should leverage its strong technology foundation to lead in CTV, while using display and video enhancements as complementary strengths in a unified, programmatic media strategy.</a:t>
            </a:r>
          </a:p>
        </p:txBody>
      </p:sp>
    </p:spTree>
    <p:extLst>
      <p:ext uri="{BB962C8B-B14F-4D97-AF65-F5344CB8AC3E}">
        <p14:creationId xmlns:p14="http://schemas.microsoft.com/office/powerpoint/2010/main" val="1750649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F165CCC-B503-B978-9B62-D6BE7F68FA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C8E999-5842-E591-0887-6E9CA9B0BF30}"/>
              </a:ext>
            </a:extLst>
          </p:cNvPr>
          <p:cNvSpPr>
            <a:spLocks noGrp="1"/>
          </p:cNvSpPr>
          <p:nvPr>
            <p:ph type="sldNum" sz="quarter" idx="12"/>
          </p:nvPr>
        </p:nvSpPr>
        <p:spPr/>
        <p:txBody>
          <a:bodyPr/>
          <a:lstStyle/>
          <a:p>
            <a:fld id="{A63E5F1B-06E8-40D9-B2EF-6EBB58D817FE}" type="slidenum">
              <a:rPr lang="en-IN" smtClean="0">
                <a:solidFill>
                  <a:schemeClr val="bg1"/>
                </a:solidFill>
              </a:rPr>
              <a:t>26</a:t>
            </a:fld>
            <a:endParaRPr lang="en-IN">
              <a:solidFill>
                <a:schemeClr val="bg1"/>
              </a:solidFill>
            </a:endParaRPr>
          </a:p>
        </p:txBody>
      </p:sp>
      <p:sp>
        <p:nvSpPr>
          <p:cNvPr id="5" name="Rectangle 4">
            <a:extLst>
              <a:ext uri="{FF2B5EF4-FFF2-40B4-BE49-F238E27FC236}">
                <a16:creationId xmlns:a16="http://schemas.microsoft.com/office/drawing/2014/main" id="{00EE0502-6EF8-ABB9-6BA8-87315737B50A}"/>
              </a:ext>
            </a:extLst>
          </p:cNvPr>
          <p:cNvSpPr/>
          <p:nvPr/>
        </p:nvSpPr>
        <p:spPr>
          <a:xfrm>
            <a:off x="268077" y="611772"/>
            <a:ext cx="11655845" cy="56344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How can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Digital improve its programmatic advertising platform to better target niche audiences?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can significantly improve its programmatic advertising platform to better target niche audiences by leveraging AI-driven segmenting, unified data sources, contextual strategies, and privacy-safe identity matching.</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Advanced Data and AI Integration</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the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Sigma platform’s AI to analyze 700 trillion consumer signals from over 300 data feeds, enabling creation of hyper-specific audience personas based on live behavioral triggers, interests, geographic context, and device usage.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Deploy natural language prompts to build audience segments such as “pet owners in Mumbai who stream documentaries on weekends,” allowing planners to rapidly refine targeting criteria for specialized campaigns.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Contextual and Exploratory Targeting</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Combine niche contextual targeting (keywords, domains, device types, private marketplace deals, curated seller whitelists) with broad exploratory campaigns to identify new pockets of high-value, specialized audience segments.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Utilize machine learning models for predictive analytics on placement and creative effectiveness, continuously optimizing for actions most likely performed by niche audiences.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Identity Spine and Privacy-Safe Solutions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Integrate comprehensive identity graphs (e.g., Experian’s Digital Graph) to connect multiple identifiers—cookies, MAIDs, hashed emails, CTV IDs—creating a complete picture of a niche target audience even as third-party cookies phase out.</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Ensure all targeting and retargeting is privacy-compliant, maintaining scale and precision without sacrificing regulatory requirements.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Creative Personalization and Campaign Flexibility</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Enable custom dynamic creative optimization (DCO) to tailor messaging at scale to micro-audiences, driving engagement for niche interests.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feedback loops between strategy and execution (broad vs. niche targeting), pulling insights from new data sources and campaign performance to continually refine approach.</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should prioritize continual innovation in AI, data integration, contextual targeting, and privacy-safe identity solutions to precisely target and convert niche audiences across fragmented digital environments.</a:t>
            </a:r>
          </a:p>
        </p:txBody>
      </p:sp>
    </p:spTree>
    <p:extLst>
      <p:ext uri="{BB962C8B-B14F-4D97-AF65-F5344CB8AC3E}">
        <p14:creationId xmlns:p14="http://schemas.microsoft.com/office/powerpoint/2010/main" val="222218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0FCFA8-788D-9756-5AA3-8580D0F1A9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6F263D-2877-BD2F-FEBC-E42FD67A9F22}"/>
              </a:ext>
            </a:extLst>
          </p:cNvPr>
          <p:cNvSpPr>
            <a:spLocks noGrp="1"/>
          </p:cNvSpPr>
          <p:nvPr>
            <p:ph type="sldNum" sz="quarter" idx="12"/>
          </p:nvPr>
        </p:nvSpPr>
        <p:spPr/>
        <p:txBody>
          <a:bodyPr/>
          <a:lstStyle/>
          <a:p>
            <a:fld id="{A63E5F1B-06E8-40D9-B2EF-6EBB58D817FE}" type="slidenum">
              <a:rPr lang="en-IN" smtClean="0">
                <a:solidFill>
                  <a:schemeClr val="bg1"/>
                </a:solidFill>
              </a:rPr>
              <a:t>27</a:t>
            </a:fld>
            <a:endParaRPr lang="en-IN">
              <a:solidFill>
                <a:schemeClr val="bg1"/>
              </a:solidFill>
            </a:endParaRPr>
          </a:p>
        </p:txBody>
      </p:sp>
      <p:sp>
        <p:nvSpPr>
          <p:cNvPr id="5" name="Rectangle 4">
            <a:extLst>
              <a:ext uri="{FF2B5EF4-FFF2-40B4-BE49-F238E27FC236}">
                <a16:creationId xmlns:a16="http://schemas.microsoft.com/office/drawing/2014/main" id="{11985A77-A644-70E3-F58C-F629AB34C072}"/>
              </a:ext>
            </a:extLst>
          </p:cNvPr>
          <p:cNvSpPr/>
          <p:nvPr/>
        </p:nvSpPr>
        <p:spPr>
          <a:xfrm>
            <a:off x="268077" y="365760"/>
            <a:ext cx="11655845" cy="59905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In what ways can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Digital enhance its cross-device tracking capabilities to create a more seamless user experience?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can enhance its cross-device tracking capabilities and deliver a more seamless user experience by adopting advanced identity graph technology, server-side architecture, hybrid matching methodologies, and robust consent frameworks.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Advanced Identity Graphs &amp; Real-Time Resolution</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Integrate leading cross-device identity solutions such as Experian’s Digital Graph with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proprietary Identity Spine, connecting over 60 </a:t>
            </a:r>
            <a:r>
              <a:rPr lang="en-US" sz="1200" dirty="0" err="1">
                <a:solidFill>
                  <a:schemeClr val="bg1"/>
                </a:solidFill>
                <a:latin typeface="Segoe UI" panose="020B0502040204020203" pitchFamily="34" charset="0"/>
                <a:cs typeface="Segoe UI" panose="020B0502040204020203" pitchFamily="34" charset="0"/>
              </a:rPr>
              <a:t>cookieless</a:t>
            </a:r>
            <a:r>
              <a:rPr lang="en-US" sz="1200" dirty="0">
                <a:solidFill>
                  <a:schemeClr val="bg1"/>
                </a:solidFill>
                <a:latin typeface="Segoe UI" panose="020B0502040204020203" pitchFamily="34" charset="0"/>
                <a:cs typeface="Segoe UI" panose="020B0502040204020203" pitchFamily="34" charset="0"/>
              </a:rPr>
              <a:t> data feeds and 25 ID solutions to unify disparate digital identifiers across devices (cookies, mobile IDs, hashed emails, CTV IDs, IP addresses).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Enable real-time, privacy-safe resolution of identifiers, improving reach and measurement accuracy even as traditional tracking methods decline.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achieved a measurable 51% increase in cross-device reach and a 70% match rate using this approach.</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Hybrid Deterministic &amp; Probabilistic Matching</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a hybrid model that combines deterministic identifiers (e.g., hashed emails, persistent logins) and probabilistic signals (e.g., device attributes, IP matching) for optimal tracking accuracy and scale.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This allows for 6.5 devices matched per IP address, creating a deeper understanding of user journeys while adapting to privacy changes and regulation.</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Flexible Server-Side Architecture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Shift to robust server-side measurement tools rather than relying solely on browser-based tracking, which is increasingly restricted by privacy regulations and browser updates.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Modular, adaptable infrastructure ensures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can respond rapidly to future regulatory or technological changes without major rebuilds.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Consent Management &amp; Privacy Compliance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Implement transparent, user-friendly opt-in/opt-out options and a dedicated privacy dashboard to allow users easy control of cross-device tracking choices.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Maintain compliance through ongoing education of marketing and IT teams, regular audits, and clear privacy disclosures in all platforms and apps.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Creative, Omnichannel Storytelling</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Deliver a cohesive customer experience with sequential messaging and unified campaign management across CTV, display, mobile, and social—connecting touchpoints without repetition or fragmented reporting.</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AI models for advanced attribution, measuring customer journeys to allocate campaign value accurately and improve spend efficiency.</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By focusing on unified identity graphs, hybrid matching, flexible architecture, and transparent privacy controls,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can provide seamless, future-proof cross-device tracking for marketers and an improved user experience across every connected screen.</a:t>
            </a:r>
          </a:p>
        </p:txBody>
      </p:sp>
    </p:spTree>
    <p:extLst>
      <p:ext uri="{BB962C8B-B14F-4D97-AF65-F5344CB8AC3E}">
        <p14:creationId xmlns:p14="http://schemas.microsoft.com/office/powerpoint/2010/main" val="670384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7E24A1-0D40-1722-3EB8-C47F9D9906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21F997-B7C3-C84C-60B2-3DD0509BE4B5}"/>
              </a:ext>
            </a:extLst>
          </p:cNvPr>
          <p:cNvSpPr>
            <a:spLocks noGrp="1"/>
          </p:cNvSpPr>
          <p:nvPr>
            <p:ph type="sldNum" sz="quarter" idx="12"/>
          </p:nvPr>
        </p:nvSpPr>
        <p:spPr/>
        <p:txBody>
          <a:bodyPr/>
          <a:lstStyle/>
          <a:p>
            <a:fld id="{A63E5F1B-06E8-40D9-B2EF-6EBB58D817FE}" type="slidenum">
              <a:rPr lang="en-IN" smtClean="0">
                <a:solidFill>
                  <a:schemeClr val="bg1"/>
                </a:solidFill>
              </a:rPr>
              <a:t>28</a:t>
            </a:fld>
            <a:endParaRPr lang="en-IN">
              <a:solidFill>
                <a:schemeClr val="bg1"/>
              </a:solidFill>
            </a:endParaRPr>
          </a:p>
        </p:txBody>
      </p:sp>
      <p:sp>
        <p:nvSpPr>
          <p:cNvPr id="5" name="Rectangle 4">
            <a:extLst>
              <a:ext uri="{FF2B5EF4-FFF2-40B4-BE49-F238E27FC236}">
                <a16:creationId xmlns:a16="http://schemas.microsoft.com/office/drawing/2014/main" id="{8D48ED56-6B94-0570-6234-542492397E18}"/>
              </a:ext>
            </a:extLst>
          </p:cNvPr>
          <p:cNvSpPr/>
          <p:nvPr/>
        </p:nvSpPr>
        <p:spPr>
          <a:xfrm>
            <a:off x="268077" y="365760"/>
            <a:ext cx="11655845" cy="59905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For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Digital analytics tools, how do we weigh providing more detailed campaign performance data against the risk of overwhelming clients with excessive information?</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should balance providing detailed campaign performance data with the risk of overwhelming clients by implementing tiered reporting, customized dashboards, and narrative-driven analytics solutions that match each client's needs and decision-making style.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Tiered &amp; Customizable Reporting</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multi-level analytics dashboards (e.g.,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Intelligence Hub) to present high-level KPIs first, with drill-down options for more detailed, granular data when required.</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Allow clients to choose the depth of information displayed—executive stakeholders may prefer summaries and impact metrics, while technical teams can access deeper, platform-specific details.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Client-Specific Presentation Formats</a:t>
            </a:r>
          </a:p>
          <a:p>
            <a:pPr marL="228600" indent="-22860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Customize the structure and presentation of data for each client by considering their roles, knowledge level, and preferences.</a:t>
            </a:r>
          </a:p>
          <a:p>
            <a:pPr marL="228600" indent="-22860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Visual learners benefit from charts and graphs.</a:t>
            </a:r>
          </a:p>
          <a:p>
            <a:pPr marL="228600" indent="-22860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Analytical decision-makers prefer detailed tables.</a:t>
            </a:r>
          </a:p>
          <a:p>
            <a:pPr marL="228600" indent="-22860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Narrative processors need cohesive stories with causal analysis.</a:t>
            </a:r>
          </a:p>
          <a:p>
            <a:pPr marL="228600" indent="-22860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Incorporate recommendations and action steps to guide clients through the data, ensuring they can turn insights into strategic initiatives.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Simplification and Context</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Highlight key comparisons (over time, vs. benchmarks, across channels) to give data context and meaning, rather than presenting isolated metrics.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clear, non-technical explanations for complex analytics, ensuring accessibility for all client types.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Real-World Application</a:t>
            </a:r>
          </a:p>
          <a:p>
            <a:pPr marL="171450" indent="-171450" algn="just">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provides custom measurement frameworks and predictive models, but always tailors the data presentation to the brand’s specific challenges and ambitions, reducing information overload while maximizing relevance.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Case studies show that personalized campaign analytics (e.g., viewer data tied to first-party audiences, moment data for predictive bidding) help brands focus on the insights most valuable to their objectives without unnecessary complexity.</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should emphasize flexibility and personalization in its analytics tools, ensuring clients receive actionable insights at a detail level suited to their business needs—empowering smarter decisions without overwhelming information.</a:t>
            </a:r>
          </a:p>
        </p:txBody>
      </p:sp>
    </p:spTree>
    <p:extLst>
      <p:ext uri="{BB962C8B-B14F-4D97-AF65-F5344CB8AC3E}">
        <p14:creationId xmlns:p14="http://schemas.microsoft.com/office/powerpoint/2010/main" val="1693955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FD9AE8-F5A4-EB05-CD65-F7567532FB1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D8E2D9-9AA4-DFAB-1A38-EC29200C21E4}"/>
              </a:ext>
            </a:extLst>
          </p:cNvPr>
          <p:cNvSpPr>
            <a:spLocks noGrp="1"/>
          </p:cNvSpPr>
          <p:nvPr>
            <p:ph type="sldNum" sz="quarter" idx="12"/>
          </p:nvPr>
        </p:nvSpPr>
        <p:spPr/>
        <p:txBody>
          <a:bodyPr/>
          <a:lstStyle/>
          <a:p>
            <a:fld id="{A63E5F1B-06E8-40D9-B2EF-6EBB58D817FE}" type="slidenum">
              <a:rPr lang="en-IN" smtClean="0">
                <a:solidFill>
                  <a:schemeClr val="bg1"/>
                </a:solidFill>
              </a:rPr>
              <a:t>29</a:t>
            </a:fld>
            <a:endParaRPr lang="en-IN">
              <a:solidFill>
                <a:schemeClr val="bg1"/>
              </a:solidFill>
            </a:endParaRPr>
          </a:p>
        </p:txBody>
      </p:sp>
      <p:sp>
        <p:nvSpPr>
          <p:cNvPr id="5" name="Rectangle 4">
            <a:extLst>
              <a:ext uri="{FF2B5EF4-FFF2-40B4-BE49-F238E27FC236}">
                <a16:creationId xmlns:a16="http://schemas.microsoft.com/office/drawing/2014/main" id="{7BCD8D28-CA58-0D3B-7DDB-9EB6DEE08AD4}"/>
              </a:ext>
            </a:extLst>
          </p:cNvPr>
          <p:cNvSpPr/>
          <p:nvPr/>
        </p:nvSpPr>
        <p:spPr>
          <a:xfrm>
            <a:off x="268077" y="365760"/>
            <a:ext cx="11655845" cy="59905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What features could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add to its data analytics tools to provide more actionable insights for marketers?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could enhance its data analytics tools to provide more actionable insights for marketers by adding features such as AI-driven predictive analytics, custom measurement frameworks, integration of offline data sources, real-time optimization recommendations, and natural language query capabilities.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Key Feature Enhancements: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Predictive Analytics and Custom Algorithms:</a:t>
            </a:r>
            <a:r>
              <a:rPr lang="en-US" sz="1200" dirty="0">
                <a:solidFill>
                  <a:schemeClr val="bg1"/>
                </a:solidFill>
                <a:latin typeface="Segoe UI" panose="020B0502040204020203" pitchFamily="34" charset="0"/>
                <a:cs typeface="Segoe UI" panose="020B0502040204020203" pitchFamily="34" charset="0"/>
              </a:rPr>
              <a:t> Leveraging AI to predict user behavior and conversion likelihood allows marketers to target potential customers more effectively and optimize bidding strategies dynamically before and during campaigns.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Incrementality Measurement: </a:t>
            </a:r>
            <a:r>
              <a:rPr lang="en-US" sz="1200" dirty="0">
                <a:solidFill>
                  <a:schemeClr val="bg1"/>
                </a:solidFill>
                <a:latin typeface="Segoe UI" panose="020B0502040204020203" pitchFamily="34" charset="0"/>
                <a:cs typeface="Segoe UI" panose="020B0502040204020203" pitchFamily="34" charset="0"/>
              </a:rPr>
              <a:t>Offering solutions like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Measure’s Incremental Lift, which uses advanced methodologies (including non-viewable ads for control groups) to measure real campaign impact helps marketers understand true ROI beyond just clicks or views.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Unified Data Integrations:</a:t>
            </a:r>
            <a:r>
              <a:rPr lang="en-US" sz="1200" dirty="0">
                <a:solidFill>
                  <a:schemeClr val="bg1"/>
                </a:solidFill>
                <a:latin typeface="Segoe UI" panose="020B0502040204020203" pitchFamily="34" charset="0"/>
                <a:cs typeface="Segoe UI" panose="020B0502040204020203" pitchFamily="34" charset="0"/>
              </a:rPr>
              <a:t> Bringing together data from CRM, sales, online browsing, and offline sources (such as in-store shopper behavior via partners like </a:t>
            </a:r>
            <a:r>
              <a:rPr lang="en-US" sz="1200" dirty="0" err="1">
                <a:solidFill>
                  <a:schemeClr val="bg1"/>
                </a:solidFill>
                <a:latin typeface="Segoe UI" panose="020B0502040204020203" pitchFamily="34" charset="0"/>
                <a:cs typeface="Segoe UI" panose="020B0502040204020203" pitchFamily="34" charset="0"/>
              </a:rPr>
              <a:t>Lifesight</a:t>
            </a:r>
            <a:r>
              <a:rPr lang="en-US" sz="1200" dirty="0">
                <a:solidFill>
                  <a:schemeClr val="bg1"/>
                </a:solidFill>
                <a:latin typeface="Segoe UI" panose="020B0502040204020203" pitchFamily="34" charset="0"/>
                <a:cs typeface="Segoe UI" panose="020B0502040204020203" pitchFamily="34" charset="0"/>
              </a:rPr>
              <a:t>) creates a holistic view of audience journeys and enables cross-channel attribution and more precise segmentation.</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Real-Time Actionable Recommendations: </a:t>
            </a:r>
            <a:r>
              <a:rPr lang="en-US" sz="1200" dirty="0">
                <a:solidFill>
                  <a:schemeClr val="bg1"/>
                </a:solidFill>
                <a:latin typeface="Segoe UI" panose="020B0502040204020203" pitchFamily="34" charset="0"/>
                <a:cs typeface="Segoe UI" panose="020B0502040204020203" pitchFamily="34" charset="0"/>
              </a:rPr>
              <a:t>Embedding AI that continuously assesses campaign performance and suggests actionable changes—such as shifting budgets, altering creative or targeting parameters—enables marketers to respond quickly to maximize outcomes.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Natural Language Query and Automation: </a:t>
            </a:r>
            <a:r>
              <a:rPr lang="en-US" sz="1200" dirty="0">
                <a:solidFill>
                  <a:schemeClr val="bg1"/>
                </a:solidFill>
                <a:latin typeface="Segoe UI" panose="020B0502040204020203" pitchFamily="34" charset="0"/>
                <a:cs typeface="Segoe UI" panose="020B0502040204020203" pitchFamily="34" charset="0"/>
              </a:rPr>
              <a:t>Incorporating natural language processing lets marketers ask complex questions about their campaigns in plain language and receive immediate insights or automated actions, reducing manual effort and accelerating decision-making.</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Summary</a:t>
            </a: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can empower marketers with deeper, actionable insights by enhancing analytics tools with AI-powered prediction, incremental measurement, comprehensive data integration, real-time optimization advice, and user-friendly interfaces driven by natural language and automation. These features will enhance campaign effectiveness, strategic planning, and ROI measurement while simplifying complexity.</a:t>
            </a:r>
          </a:p>
        </p:txBody>
      </p:sp>
    </p:spTree>
    <p:extLst>
      <p:ext uri="{BB962C8B-B14F-4D97-AF65-F5344CB8AC3E}">
        <p14:creationId xmlns:p14="http://schemas.microsoft.com/office/powerpoint/2010/main" val="2627878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25F935-A566-2DDC-EE3E-84AA03A3E2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B480FB-8731-C42D-F62D-F7AECDAAABC7}"/>
              </a:ext>
            </a:extLst>
          </p:cNvPr>
          <p:cNvSpPr>
            <a:spLocks noGrp="1"/>
          </p:cNvSpPr>
          <p:nvPr>
            <p:ph type="sldNum" sz="quarter" idx="12"/>
          </p:nvPr>
        </p:nvSpPr>
        <p:spPr/>
        <p:txBody>
          <a:bodyPr/>
          <a:lstStyle/>
          <a:p>
            <a:fld id="{A63E5F1B-06E8-40D9-B2EF-6EBB58D817FE}" type="slidenum">
              <a:rPr lang="en-IN" smtClean="0">
                <a:solidFill>
                  <a:schemeClr val="bg1"/>
                </a:solidFill>
              </a:rPr>
              <a:t>3</a:t>
            </a:fld>
            <a:endParaRPr lang="en-IN">
              <a:solidFill>
                <a:schemeClr val="bg1"/>
              </a:solidFill>
            </a:endParaRPr>
          </a:p>
        </p:txBody>
      </p:sp>
      <p:sp>
        <p:nvSpPr>
          <p:cNvPr id="5" name="Rectangle 4">
            <a:extLst>
              <a:ext uri="{FF2B5EF4-FFF2-40B4-BE49-F238E27FC236}">
                <a16:creationId xmlns:a16="http://schemas.microsoft.com/office/drawing/2014/main" id="{404717FC-2F05-347D-54CA-660322D47EA6}"/>
              </a:ext>
            </a:extLst>
          </p:cNvPr>
          <p:cNvSpPr/>
          <p:nvPr/>
        </p:nvSpPr>
        <p:spPr>
          <a:xfrm>
            <a:off x="268077" y="231354"/>
            <a:ext cx="11655845" cy="61249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What are your weaknesses?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One area I am actively working to improve is delegating technical tasks within cross-functional teams. Because I have a strong interest in techno-functional strategical problem-solving, I sometimes take on complex issues myself rather than distributing them among available specialists. I’ve recognized that effective delegation not only increases team efficiency but also fosters development across the group. To address this, I have started using more structured project management tools and open communication strategies to better leverage team strengths, ensuring that responsibilities are shared appropriately. This approach has helped me enhance collaboration, empower team members, and focus more on strategic product leadership.</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Why did you leave your last job?</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want to leave my last position because I am seeking new growth opportunities that align more closely with my passion for product management, advanced analytics, and innovative technology in the digital media space. While my role at Mindsprint provided valuable experience in strategic consulting and AI-driven product development, I am excited to take on greater challenges where I can work on cutting-edge solutions and contribute to a fast-paced, visionary organization like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Making this move is a proactive step to further my career while adding value in an environment that matches my skills and aspirations. Also, I want to I leave my last job to take care of a family financial health matter. Now that’s behind me, because my father has lost his job because of the age factor, but I’m eager to </a:t>
            </a:r>
            <a:r>
              <a:rPr lang="en-US" sz="1200" dirty="0" err="1">
                <a:solidFill>
                  <a:schemeClr val="bg1"/>
                </a:solidFill>
                <a:latin typeface="Segoe UI" panose="020B0502040204020203" pitchFamily="34" charset="0"/>
                <a:cs typeface="Segoe UI" panose="020B0502040204020203" pitchFamily="34" charset="0"/>
              </a:rPr>
              <a:t>to</a:t>
            </a:r>
            <a:r>
              <a:rPr lang="en-US" sz="1200" dirty="0">
                <a:solidFill>
                  <a:schemeClr val="bg1"/>
                </a:solidFill>
                <a:latin typeface="Segoe UI" panose="020B0502040204020203" pitchFamily="34" charset="0"/>
                <a:cs typeface="Segoe UI" panose="020B0502040204020203" pitchFamily="34" charset="0"/>
              </a:rPr>
              <a:t> work in a role where I can help my customers because that brings me a lot of satisfaction.</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What’s your preferred work environment/leadership style?</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My preferred work environment is collaborative, dynamic, and driven by innovation. I thrive in teams that embrace open communication, experimentation, and shared accountability—settings where team members exchange ideas freely and work together toward common goals. I value environments that support continuous learning, encourage proactive problem-solving, and adapt quickly to change. In terms of leadership style, I work best under leaders who are approachable, clear in their vision, and supportive of individual growth. I appreciate management that empowers teams, sets clear expectations, and provides constructive feedback while encouraging autonomy and creativity. This style fosters both professional development and high-performance teamwork, which I believe are essential for building successful products at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Why should we hire you over other qualified candidates?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You should hire me because I bring a unique blend of strategic business analysis skills, product &amp; strategy management, program governance, project management, strong presales management skills with excellent vendor management skills, which I can convenience my customers to win the deal and cross-functional collaboration. My strong communication skills and stakeholder management experience ensure alignment across teams and leadership, facilitating efficient execution and timely delivery. My academic credentials in AI &amp; Data Science combined with my passion for product management equip me to contribute fresh perspectives and data-driven decision-making to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innovative product portfolio. I am deeply motivated to drive impactful results within a forward-thinking organization like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and my proven track record of leading strategic initiatives and delivering high-quality products service and consultation positions me as a strong asset to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65540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2D1666-61BB-BA7B-26F7-280C9B3F81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B6E412-3C3F-6145-3AEA-4395C9F6F0F3}"/>
              </a:ext>
            </a:extLst>
          </p:cNvPr>
          <p:cNvSpPr>
            <a:spLocks noGrp="1"/>
          </p:cNvSpPr>
          <p:nvPr>
            <p:ph type="sldNum" sz="quarter" idx="12"/>
          </p:nvPr>
        </p:nvSpPr>
        <p:spPr/>
        <p:txBody>
          <a:bodyPr/>
          <a:lstStyle/>
          <a:p>
            <a:fld id="{A63E5F1B-06E8-40D9-B2EF-6EBB58D817FE}" type="slidenum">
              <a:rPr lang="en-IN" smtClean="0">
                <a:solidFill>
                  <a:schemeClr val="bg1"/>
                </a:solidFill>
              </a:rPr>
              <a:t>30</a:t>
            </a:fld>
            <a:endParaRPr lang="en-IN">
              <a:solidFill>
                <a:schemeClr val="bg1"/>
              </a:solidFill>
            </a:endParaRPr>
          </a:p>
        </p:txBody>
      </p:sp>
      <p:sp>
        <p:nvSpPr>
          <p:cNvPr id="5" name="Rectangle 4">
            <a:extLst>
              <a:ext uri="{FF2B5EF4-FFF2-40B4-BE49-F238E27FC236}">
                <a16:creationId xmlns:a16="http://schemas.microsoft.com/office/drawing/2014/main" id="{AFD8B3D7-BC3E-3914-16DE-509C77ECA001}"/>
              </a:ext>
            </a:extLst>
          </p:cNvPr>
          <p:cNvSpPr/>
          <p:nvPr/>
        </p:nvSpPr>
        <p:spPr>
          <a:xfrm>
            <a:off x="268077" y="365760"/>
            <a:ext cx="11655845" cy="59905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How can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balance increasing the granularity of audience segments in its programmatic advertising platform against potential privacy concerns?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balances increasing the granularity of audience segments in its programmatic advertising platform against privacy concerns through several key practices focused on data minimization, aggregated targeting, strong consent frameworks, and privacy-first technology.</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Aggregated and Large Population Segments</a:t>
            </a:r>
          </a:p>
          <a:p>
            <a:pPr marL="171450" indent="-171450" algn="just">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targets population groups rather than individuals, ensuring segments generally include no fewer than 1,500 users, often hundreds of thousands, to avoid identifying single users. This aggregated approach protects individual privacy while allowing precise segmentation.</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Privacy-First Identity Framework</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Uses the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Identity Spine, which connects data from multiple privacy-compliant identifier sources (authenticated IDs, contextual data, clean rooms, anonymous cohorts) without ingesting personally identifiable information directly. This architecture prioritizes privacy and meets </a:t>
            </a:r>
            <a:r>
              <a:rPr lang="en-US" sz="1200" dirty="0" err="1">
                <a:solidFill>
                  <a:schemeClr val="bg1"/>
                </a:solidFill>
                <a:latin typeface="Segoe UI" panose="020B0502040204020203" pitchFamily="34" charset="0"/>
                <a:cs typeface="Segoe UI" panose="020B0502040204020203" pitchFamily="34" charset="0"/>
              </a:rPr>
              <a:t>cookieless</a:t>
            </a:r>
            <a:r>
              <a:rPr lang="en-US" sz="1200" dirty="0">
                <a:solidFill>
                  <a:schemeClr val="bg1"/>
                </a:solidFill>
                <a:latin typeface="Segoe UI" panose="020B0502040204020203" pitchFamily="34" charset="0"/>
                <a:cs typeface="Segoe UI" panose="020B0502040204020203" pitchFamily="34" charset="0"/>
              </a:rPr>
              <a:t> and regulatory requirements.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Explicit Consent and Transparency</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Partners adhere strictly to industry consent frameworks such as the IAB Transparency &amp; Consent Framework. Users must explicitly opt in to cookie/data usage, and preferences are managed transparently via consent pop-ups and privacy dashboards.</a:t>
            </a:r>
          </a:p>
          <a:p>
            <a:pPr marL="171450" indent="-171450" algn="just">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does not process personal data without verified consent from publishers and advertisers, supporting responsible data use and compliance.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Data Minimization and Ethical Use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Collects only essential data, minimizes retention (user-level data held no longer than 180 days), and applies hashing and anonymization techniques.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Prohibits targeting sensitive groups such as children or vulnerable adults and restricts ads linked to sensitive topics like gambling and politics.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Balancing Personalization and Compliance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Employs machine learning models that focus on population-level predictions rather than individual characteristics, reducing privacy risks while enabling relevant ad personalization.</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Encourages using first-party data and privacy-safe cohort models over third-party cookies, future-proofing audience segmentation as privacy regulations tighten.</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This privacy-conscious approach allows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to enhance audience granularity responsibly, maintaining trust while delivering targeted programmatic advertising that respects individual privacy rights and regulatory standards.</a:t>
            </a:r>
          </a:p>
        </p:txBody>
      </p:sp>
    </p:spTree>
    <p:extLst>
      <p:ext uri="{BB962C8B-B14F-4D97-AF65-F5344CB8AC3E}">
        <p14:creationId xmlns:p14="http://schemas.microsoft.com/office/powerpoint/2010/main" val="1456356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AB65B7-6FB1-A155-0711-36B3B3AED9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4F8419-3BE8-789D-9B0B-B5B3E322AD67}"/>
              </a:ext>
            </a:extLst>
          </p:cNvPr>
          <p:cNvSpPr>
            <a:spLocks noGrp="1"/>
          </p:cNvSpPr>
          <p:nvPr>
            <p:ph type="sldNum" sz="quarter" idx="12"/>
          </p:nvPr>
        </p:nvSpPr>
        <p:spPr/>
        <p:txBody>
          <a:bodyPr/>
          <a:lstStyle/>
          <a:p>
            <a:fld id="{A63E5F1B-06E8-40D9-B2EF-6EBB58D817FE}" type="slidenum">
              <a:rPr lang="en-IN" smtClean="0">
                <a:solidFill>
                  <a:schemeClr val="bg1"/>
                </a:solidFill>
              </a:rPr>
              <a:t>31</a:t>
            </a:fld>
            <a:endParaRPr lang="en-IN">
              <a:solidFill>
                <a:schemeClr val="bg1"/>
              </a:solidFill>
            </a:endParaRPr>
          </a:p>
        </p:txBody>
      </p:sp>
      <p:sp>
        <p:nvSpPr>
          <p:cNvPr id="5" name="Rectangle 4">
            <a:extLst>
              <a:ext uri="{FF2B5EF4-FFF2-40B4-BE49-F238E27FC236}">
                <a16:creationId xmlns:a16="http://schemas.microsoft.com/office/drawing/2014/main" id="{6FF72AE4-AD6D-AAD8-2EBE-E8F728BBB208}"/>
              </a:ext>
            </a:extLst>
          </p:cNvPr>
          <p:cNvSpPr/>
          <p:nvPr/>
        </p:nvSpPr>
        <p:spPr>
          <a:xfrm>
            <a:off x="268077" y="365760"/>
            <a:ext cx="11655845" cy="59905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What factors are contributing to the sudden 30% decrease in new client acquisitions for </a:t>
            </a:r>
            <a:r>
              <a:rPr lang="en-US" sz="1200" b="1" dirty="0" err="1">
                <a:solidFill>
                  <a:schemeClr val="bg1"/>
                </a:solidFill>
                <a:latin typeface="Segoe UI" panose="020B0502040204020203" pitchFamily="34" charset="0"/>
                <a:cs typeface="Segoe UI" panose="020B0502040204020203" pitchFamily="34" charset="0"/>
              </a:rPr>
              <a:t>MiQ's</a:t>
            </a:r>
            <a:r>
              <a:rPr lang="en-US" sz="1200" b="1" dirty="0">
                <a:solidFill>
                  <a:schemeClr val="bg1"/>
                </a:solidFill>
                <a:latin typeface="Segoe UI" panose="020B0502040204020203" pitchFamily="34" charset="0"/>
                <a:cs typeface="Segoe UI" panose="020B0502040204020203" pitchFamily="34" charset="0"/>
              </a:rPr>
              <a:t> Connected TV advertising solutions this quarter?</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The 30% decrease in new client acquisitions for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Connected TV (CTV) advertising solutions this quarter can be attributed to a combination of market, competitive, and operational factors: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Market Saturation &amp; Scale Challenges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CTV user bases, especially in regions like India, remain smaller than linear TV audiences (e.g., CTV users about a quarter of linear TV users), limiting scale for some advertisers seeking broad reach.</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Fragmentation across platforms, supply paths, and different publisher ecosystems complicates campaign management and makes it harder for some brands to achieve consistent scale and frequency across CTV.</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Pricing and ROI Concerns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Surge in Cost Per Mille during peak demand periods and major events such as political campaigns or sports (e.g., IPL) can make CTV appear less cost-effective compared to other digital channels, leading advertisers to hesitate or reduce spending.</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Some advertisers perceive CTV as a premium but expensive channel with unclear ROI compared to traditional digital video or social advertising.</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Buyer Education &amp; Strategic Fit</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Many marketers are still learning how to effectively use CTV, and some may over-prioritize it as a shiny new channel without fully aligning it to their business objectives, resulting in misaligned expectations and delays in acquisition decisions.</a:t>
            </a:r>
          </a:p>
          <a:p>
            <a:pPr marL="171450" indent="-171450" algn="just">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advocates that CTV be part of a broader omni-channel strategy with clear goals rather than a standalone solution, which may slow adoption during client strategy reassessments.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Operational and Competitive Factors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Increased competition from other platforms and agencies also offering CTV solutions raises the bar for client acquisition efforts.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Supply and data fragmentation create challenges around measurement and attribution, causing hesitation among cautious advertisers awaiting more transparency and confidence in performance metrics.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Summary</a:t>
            </a:r>
          </a:p>
          <a:p>
            <a:pPr algn="just"/>
            <a:r>
              <a:rPr lang="en-US" sz="1200" dirty="0">
                <a:solidFill>
                  <a:schemeClr val="bg1"/>
                </a:solidFill>
                <a:latin typeface="Segoe UI" panose="020B0502040204020203" pitchFamily="34" charset="0"/>
                <a:cs typeface="Segoe UI" panose="020B0502040204020203" pitchFamily="34" charset="0"/>
              </a:rPr>
              <a:t>The decline in new clients is influenced by CTVs smaller audience scale versus linear TV, fragmented inventory and supply paths, higher pricing during peak times, ongoing industry learning curves around CTV use, and competitive marketplace pressures. Addressing these with education, flexible pricing, unified measurement, and clearer omni-channel value messaging may help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reverse this trend.</a:t>
            </a:r>
          </a:p>
        </p:txBody>
      </p:sp>
    </p:spTree>
    <p:extLst>
      <p:ext uri="{BB962C8B-B14F-4D97-AF65-F5344CB8AC3E}">
        <p14:creationId xmlns:p14="http://schemas.microsoft.com/office/powerpoint/2010/main" val="3593499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A23F02-9495-6FFC-98B3-93CE1B9F09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9727D5-A0D7-ECD3-25AA-D04FDE4564DC}"/>
              </a:ext>
            </a:extLst>
          </p:cNvPr>
          <p:cNvSpPr>
            <a:spLocks noGrp="1"/>
          </p:cNvSpPr>
          <p:nvPr>
            <p:ph type="sldNum" sz="quarter" idx="12"/>
          </p:nvPr>
        </p:nvSpPr>
        <p:spPr/>
        <p:txBody>
          <a:bodyPr/>
          <a:lstStyle/>
          <a:p>
            <a:fld id="{A63E5F1B-06E8-40D9-B2EF-6EBB58D817FE}" type="slidenum">
              <a:rPr lang="en-IN" smtClean="0">
                <a:solidFill>
                  <a:schemeClr val="bg1"/>
                </a:solidFill>
              </a:rPr>
              <a:t>32</a:t>
            </a:fld>
            <a:endParaRPr lang="en-IN">
              <a:solidFill>
                <a:schemeClr val="bg1"/>
              </a:solidFill>
            </a:endParaRPr>
          </a:p>
        </p:txBody>
      </p:sp>
      <p:sp>
        <p:nvSpPr>
          <p:cNvPr id="5" name="Rectangle 4">
            <a:extLst>
              <a:ext uri="{FF2B5EF4-FFF2-40B4-BE49-F238E27FC236}">
                <a16:creationId xmlns:a16="http://schemas.microsoft.com/office/drawing/2014/main" id="{ACD094B4-5ABA-5861-95F8-B727A378F79D}"/>
              </a:ext>
            </a:extLst>
          </p:cNvPr>
          <p:cNvSpPr/>
          <p:nvPr/>
        </p:nvSpPr>
        <p:spPr>
          <a:xfrm>
            <a:off x="268077" y="365760"/>
            <a:ext cx="11655845" cy="59905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Why has </a:t>
            </a:r>
            <a:r>
              <a:rPr lang="en-US" sz="1200" b="1" dirty="0" err="1">
                <a:solidFill>
                  <a:schemeClr val="bg1"/>
                </a:solidFill>
                <a:latin typeface="Segoe UI" panose="020B0502040204020203" pitchFamily="34" charset="0"/>
                <a:cs typeface="Segoe UI" panose="020B0502040204020203" pitchFamily="34" charset="0"/>
              </a:rPr>
              <a:t>MiQ's</a:t>
            </a:r>
            <a:r>
              <a:rPr lang="en-US" sz="1200" b="1" dirty="0">
                <a:solidFill>
                  <a:schemeClr val="bg1"/>
                </a:solidFill>
                <a:latin typeface="Segoe UI" panose="020B0502040204020203" pitchFamily="34" charset="0"/>
                <a:cs typeface="Segoe UI" panose="020B0502040204020203" pitchFamily="34" charset="0"/>
              </a:rPr>
              <a:t> programmatic advertising platform seen a 15% drop in click-through rates over the past month?</a:t>
            </a:r>
            <a:endParaRPr lang="en-US" sz="1200" dirty="0">
              <a:solidFill>
                <a:schemeClr val="bg1"/>
              </a:solidFill>
              <a:latin typeface="Segoe UI" panose="020B0502040204020203" pitchFamily="34" charset="0"/>
              <a:cs typeface="Segoe UI" panose="020B0502040204020203" pitchFamily="34" charset="0"/>
            </a:endParaRP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Digital’s programmatic advertising platform has likely experienced a 15% drop in </a:t>
            </a:r>
            <a:r>
              <a:rPr lang="en-US" sz="1200" b="1" dirty="0">
                <a:solidFill>
                  <a:schemeClr val="bg1"/>
                </a:solidFill>
                <a:latin typeface="Segoe UI" panose="020B0502040204020203" pitchFamily="34" charset="0"/>
                <a:cs typeface="Segoe UI" panose="020B0502040204020203" pitchFamily="34" charset="0"/>
              </a:rPr>
              <a:t>click-through rates (CTR)</a:t>
            </a:r>
            <a:r>
              <a:rPr lang="en-US" sz="1200" dirty="0">
                <a:solidFill>
                  <a:schemeClr val="bg1"/>
                </a:solidFill>
                <a:latin typeface="Segoe UI" panose="020B0502040204020203" pitchFamily="34" charset="0"/>
                <a:cs typeface="Segoe UI" panose="020B0502040204020203" pitchFamily="34" charset="0"/>
              </a:rPr>
              <a:t> over the past month due to several contributing factors: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Increased Competition and Ad Fatigue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Higher competition in the programmatic ecosystem can dilute ad impressions and clicks, as more advertisers vie for limited high-intent audiences.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Users may experience ad fatigue from frequently seeing similar ads, reducing engagement and CTR.</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Changes in Consumer Behavior and Privacy Impact</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Growing privacy constraints and cookie-phase out reduce accurate user tracking, leading to less precise targeting and well-matched ads, impacting CTR negatively.</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More </a:t>
            </a:r>
            <a:r>
              <a:rPr lang="en-US" sz="1200" dirty="0" err="1">
                <a:solidFill>
                  <a:schemeClr val="bg1"/>
                </a:solidFill>
                <a:latin typeface="Segoe UI" panose="020B0502040204020203" pitchFamily="34" charset="0"/>
                <a:cs typeface="Segoe UI" panose="020B0502040204020203" pitchFamily="34" charset="0"/>
              </a:rPr>
              <a:t>cookieless</a:t>
            </a:r>
            <a:r>
              <a:rPr lang="en-US" sz="1200" dirty="0">
                <a:solidFill>
                  <a:schemeClr val="bg1"/>
                </a:solidFill>
                <a:latin typeface="Segoe UI" panose="020B0502040204020203" pitchFamily="34" charset="0"/>
                <a:cs typeface="Segoe UI" panose="020B0502040204020203" pitchFamily="34" charset="0"/>
              </a:rPr>
              <a:t> and consent-based traffic results in less session data, increasing friction in attribution and reducing click engagement.</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Landing Page and Ad Quality Issues</a:t>
            </a:r>
          </a:p>
          <a:p>
            <a:pPr marL="228600" indent="-22860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Poorly optimized or slow-loading landing pages can discourage clicks converting into sessions, decreasing CTR metrics.</a:t>
            </a:r>
          </a:p>
          <a:p>
            <a:pPr marL="228600" indent="-22860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Declining ad relevance or weak creative messaging can result in fewer clicks if ads don’t match search intent or user interests closely enough.</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Seasonal and External Market Forces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Seasonal shifts, inflation, and economic factors influence consumer buying power, reducing overall ad engagement as users become more cost-conscious.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Changes in auction dynamics and increased CPC due to demand spikes can reduce cost-efficiency and dilute click performance.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Technological and Execution Factors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Issues with data quality, delayed updates to targeting parameters, or campaign execution glitches can disrupt audience reach and responsiveness.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Deployment of new AI-driven bidding or campaign optimization algorithms might initially cause temporary CTR fluctuations before stabilizing.</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Summary</a:t>
            </a:r>
          </a:p>
          <a:p>
            <a:pPr algn="just"/>
            <a:r>
              <a:rPr lang="en-US" sz="1200" dirty="0">
                <a:solidFill>
                  <a:schemeClr val="bg1"/>
                </a:solidFill>
                <a:latin typeface="Segoe UI" panose="020B0502040204020203" pitchFamily="34" charset="0"/>
                <a:cs typeface="Segoe UI" panose="020B0502040204020203" pitchFamily="34" charset="0"/>
              </a:rPr>
              <a:t>The </a:t>
            </a:r>
            <a:r>
              <a:rPr lang="en-US" sz="1200" b="1" dirty="0">
                <a:solidFill>
                  <a:schemeClr val="bg1"/>
                </a:solidFill>
                <a:latin typeface="Segoe UI" panose="020B0502040204020203" pitchFamily="34" charset="0"/>
                <a:cs typeface="Segoe UI" panose="020B0502040204020203" pitchFamily="34" charset="0"/>
              </a:rPr>
              <a:t>click-through rates (CTR)</a:t>
            </a:r>
            <a:r>
              <a:rPr lang="en-US" sz="1200" dirty="0">
                <a:solidFill>
                  <a:schemeClr val="bg1"/>
                </a:solidFill>
                <a:latin typeface="Segoe UI" panose="020B0502040204020203" pitchFamily="34" charset="0"/>
                <a:cs typeface="Segoe UI" panose="020B0502040204020203" pitchFamily="34" charset="0"/>
              </a:rPr>
              <a:t> drop likely arises from a mix of heightened market competition, privacy-driven targeting limitations, ad fatigue, landing page challenges, economic factors, and possible technical changes in campaign execution. Addressing these requires continual creative refreshes, optimizing landing pages, leveraging privacy-safe data strategies, and careful performance monitoring.</a:t>
            </a:r>
          </a:p>
        </p:txBody>
      </p:sp>
    </p:spTree>
    <p:extLst>
      <p:ext uri="{BB962C8B-B14F-4D97-AF65-F5344CB8AC3E}">
        <p14:creationId xmlns:p14="http://schemas.microsoft.com/office/powerpoint/2010/main" val="1026853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40C0F2-7179-B2D3-1605-5CC661A1D12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FC6EBF-343D-3E74-D967-9732225F0020}"/>
              </a:ext>
            </a:extLst>
          </p:cNvPr>
          <p:cNvSpPr>
            <a:spLocks noGrp="1"/>
          </p:cNvSpPr>
          <p:nvPr>
            <p:ph type="sldNum" sz="quarter" idx="12"/>
          </p:nvPr>
        </p:nvSpPr>
        <p:spPr/>
        <p:txBody>
          <a:bodyPr/>
          <a:lstStyle/>
          <a:p>
            <a:fld id="{A63E5F1B-06E8-40D9-B2EF-6EBB58D817FE}" type="slidenum">
              <a:rPr lang="en-IN" smtClean="0"/>
              <a:t>33</a:t>
            </a:fld>
            <a:endParaRPr lang="en-IN"/>
          </a:p>
        </p:txBody>
      </p:sp>
      <p:sp>
        <p:nvSpPr>
          <p:cNvPr id="5" name="Rectangle 4">
            <a:extLst>
              <a:ext uri="{FF2B5EF4-FFF2-40B4-BE49-F238E27FC236}">
                <a16:creationId xmlns:a16="http://schemas.microsoft.com/office/drawing/2014/main" id="{3CAEC2C0-2B31-0D08-83D7-8096C409A2EB}"/>
              </a:ext>
            </a:extLst>
          </p:cNvPr>
          <p:cNvSpPr/>
          <p:nvPr/>
        </p:nvSpPr>
        <p:spPr>
          <a:xfrm>
            <a:off x="268077" y="365760"/>
            <a:ext cx="11655845" cy="59905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How can we explain the unexpected 20% increase in data processing costs for </a:t>
            </a:r>
            <a:r>
              <a:rPr lang="en-US" sz="1200" b="1" dirty="0" err="1">
                <a:solidFill>
                  <a:schemeClr val="bg1"/>
                </a:solidFill>
                <a:latin typeface="Segoe UI" panose="020B0502040204020203" pitchFamily="34" charset="0"/>
                <a:cs typeface="Segoe UI" panose="020B0502040204020203" pitchFamily="34" charset="0"/>
              </a:rPr>
              <a:t>MiQ's</a:t>
            </a:r>
            <a:r>
              <a:rPr lang="en-US" sz="1200" b="1" dirty="0">
                <a:solidFill>
                  <a:schemeClr val="bg1"/>
                </a:solidFill>
                <a:latin typeface="Segoe UI" panose="020B0502040204020203" pitchFamily="34" charset="0"/>
                <a:cs typeface="Segoe UI" panose="020B0502040204020203" pitchFamily="34" charset="0"/>
              </a:rPr>
              <a:t> audience targeting system in the last two weeks?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The unexpected 20% increase in data processing costs for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Digital’s audience targeting system over the last two weeks can be attributed to several key factors: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Increased Data Volume and Complexity</a:t>
            </a:r>
          </a:p>
          <a:p>
            <a:pPr marL="171450" indent="-171450" algn="just">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platform, powered by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Sigma, ingests and processes over 700 trillion consumer signals across 300+ data feeds including browsing, viewing, and purchase behavior. A recent surge in data volume or adding new, richer data sources (e.g., first-party integrations, device signals) can significantly raise processing costs.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Complex AI models and large-scale graph databases used for identity resolution, real-time audience stitching, and predictive analytics require high compute resources, which may spike operational expenses suddenly if traffic or query complexity grows.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Platform Enhancements and Feature Rollouts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Recent updates or new features rolled out on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Sigma involving deeper multi-modal data fusion, advanced natural language processing, or expanded integrations with partner datasets could increase backend processing needs.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Automated, real-time campaign optimization engines running more extensive simulations or modeling to improve conversion rates might consume more compute power compared to static models.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Market Demand and Campaign Volume Shifts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 rise in active campaigns, especially during peak advertising periods or events, leads to more ad impressions and audience calculations, driving higher data processing loads.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Increased use of advanced targeting and personalization features (e.g., niche audience segments, dynamic creative optimization) also raises data and compute requirements.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Infrastructure and Cloud Costs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Higher cloud service usage or changes in cloud pricing (AWS, Google Cloud, etc.) for data storage, processing, and streaming infrastructure can impact total costs.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Scaling challenges for real-time data ingestion and querying under tight latency constraints may necessitate use of more expensive resources temporarily.</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Summary</a:t>
            </a:r>
          </a:p>
          <a:p>
            <a:pPr algn="just"/>
            <a:r>
              <a:rPr lang="en-US" sz="1200" dirty="0">
                <a:solidFill>
                  <a:schemeClr val="bg1"/>
                </a:solidFill>
                <a:latin typeface="Segoe UI" panose="020B0502040204020203" pitchFamily="34" charset="0"/>
                <a:cs typeface="Segoe UI" panose="020B0502040204020203" pitchFamily="34" charset="0"/>
              </a:rPr>
              <a:t>The 20% increase in data processing costs is likely driven by a combination of growing data volumes and complexity, new AI-powered feature deployments, higher campaign activity, and associated cloud infrastructure expenses. This aligns with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investment in advanced, AI-driven programmatic capabilities aiming to maximize performance and client value, albeit at a rising operational cost.</a:t>
            </a:r>
          </a:p>
        </p:txBody>
      </p:sp>
    </p:spTree>
    <p:extLst>
      <p:ext uri="{BB962C8B-B14F-4D97-AF65-F5344CB8AC3E}">
        <p14:creationId xmlns:p14="http://schemas.microsoft.com/office/powerpoint/2010/main" val="4197802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AB894A-5763-20F1-48B7-FFDCD42B673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71CE1B-CF11-4FC0-86E2-8B94F4D0CFDB}"/>
              </a:ext>
            </a:extLst>
          </p:cNvPr>
          <p:cNvSpPr>
            <a:spLocks noGrp="1"/>
          </p:cNvSpPr>
          <p:nvPr>
            <p:ph type="sldNum" sz="quarter" idx="12"/>
          </p:nvPr>
        </p:nvSpPr>
        <p:spPr/>
        <p:txBody>
          <a:bodyPr/>
          <a:lstStyle/>
          <a:p>
            <a:fld id="{A63E5F1B-06E8-40D9-B2EF-6EBB58D817FE}" type="slidenum">
              <a:rPr lang="en-IN" smtClean="0">
                <a:solidFill>
                  <a:schemeClr val="bg1"/>
                </a:solidFill>
              </a:rPr>
              <a:t>34</a:t>
            </a:fld>
            <a:endParaRPr lang="en-IN">
              <a:solidFill>
                <a:schemeClr val="bg1"/>
              </a:solidFill>
            </a:endParaRPr>
          </a:p>
        </p:txBody>
      </p:sp>
      <p:sp>
        <p:nvSpPr>
          <p:cNvPr id="5" name="Rectangle 4">
            <a:extLst>
              <a:ext uri="{FF2B5EF4-FFF2-40B4-BE49-F238E27FC236}">
                <a16:creationId xmlns:a16="http://schemas.microsoft.com/office/drawing/2014/main" id="{AE5C7AC9-4533-1197-1FDE-261D8321BEA0}"/>
              </a:ext>
            </a:extLst>
          </p:cNvPr>
          <p:cNvSpPr/>
          <p:nvPr/>
        </p:nvSpPr>
        <p:spPr>
          <a:xfrm>
            <a:off x="268077" y="365760"/>
            <a:ext cx="11655845" cy="59905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How would you define the success of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Digital cross-channel campaign optimization feature?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The success of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Digital’s cross-channel campaign optimization feature can be defined by its ability to unify and enhance campaign performance across multiple advertising channels—such as Connected TV, display, video, mobile, and social—through intelligent, data-driven coordination and real-time optimization. Key success criteria include: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Measurable Performance Improvements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Achieving higher ROI by optimizing budget allocation dynamically across channels based on predicted and observed conversion efficiencies.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Demonstrating increased key engagement metrics such as click-through rates, view-through rates, conversions, and reduced cost-per-acquisition across the campaign.</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Unified Audience Targeting and Reach</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Successfully integrating audience data from diverse sources and devices to reach targeted users consistently and cohesively across multiple touchpoints without overlap or redundancy.</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Delivering seamless user experiences that engage audiences with relevant messaging adapted to context and channel.</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Advanced Analytics and Attribution</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Providing marketers with accurate, cross-channel attribution and insights that reveal the incremental impact of each channel and guide strategic decisions.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Using AI-powered algorithms to constantly learn from campaign data and optimize delivery to drive improved outcomes over time.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Operational Efficiency and Automation</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Reducing manual campaign management effort through automated bid adjustments, creative optimizations, and real-time reallocation of media spend across channels.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Enabling faster campaign launches and adaptations through integrated workflows and transparent reporting, increasing agility in dynamic markets.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Client Satisfaction and Brand Impact</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Positive feedback from clients citing improved campaign results, simpler management experience, and stronger alignment with business objectives.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Enhanced brand awareness and customer engagement demonstrated by uplifted reach and frequency metrics powered by cross-channel synergy.</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In summary,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Digital’s cross-channel optimization succeeds by maximizing campaign effectiveness and efficiency through intelligent, unified targeting and real-time adjustments, delivering measurable business and marketing value across all media touchpoints.</a:t>
            </a:r>
          </a:p>
        </p:txBody>
      </p:sp>
    </p:spTree>
    <p:extLst>
      <p:ext uri="{BB962C8B-B14F-4D97-AF65-F5344CB8AC3E}">
        <p14:creationId xmlns:p14="http://schemas.microsoft.com/office/powerpoint/2010/main" val="533935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B640D3-EF05-BB53-390A-D751C2C477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5F170C-3E64-DB07-DF80-62E53B87AA58}"/>
              </a:ext>
            </a:extLst>
          </p:cNvPr>
          <p:cNvSpPr>
            <a:spLocks noGrp="1"/>
          </p:cNvSpPr>
          <p:nvPr>
            <p:ph type="sldNum" sz="quarter" idx="12"/>
          </p:nvPr>
        </p:nvSpPr>
        <p:spPr/>
        <p:txBody>
          <a:bodyPr/>
          <a:lstStyle/>
          <a:p>
            <a:fld id="{A63E5F1B-06E8-40D9-B2EF-6EBB58D817FE}" type="slidenum">
              <a:rPr lang="en-IN" smtClean="0">
                <a:solidFill>
                  <a:schemeClr val="bg1"/>
                </a:solidFill>
              </a:rPr>
              <a:t>35</a:t>
            </a:fld>
            <a:endParaRPr lang="en-IN">
              <a:solidFill>
                <a:schemeClr val="bg1"/>
              </a:solidFill>
            </a:endParaRPr>
          </a:p>
        </p:txBody>
      </p:sp>
      <p:sp>
        <p:nvSpPr>
          <p:cNvPr id="5" name="Rectangle 4">
            <a:extLst>
              <a:ext uri="{FF2B5EF4-FFF2-40B4-BE49-F238E27FC236}">
                <a16:creationId xmlns:a16="http://schemas.microsoft.com/office/drawing/2014/main" id="{8374D251-01BE-3F7C-25E6-B24E56344F10}"/>
              </a:ext>
            </a:extLst>
          </p:cNvPr>
          <p:cNvSpPr/>
          <p:nvPr/>
        </p:nvSpPr>
        <p:spPr>
          <a:xfrm>
            <a:off x="268077" y="269507"/>
            <a:ext cx="11655845" cy="60868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How would you measure the success of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Digital programmatic advertising platform?</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The success of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Digital’s programmatic advertising platform can be measured through a combination of performance, efficiency, scalability, and client-centric metrics that demonstrate its impact on business outcomes and user experience.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Key Success Metrics</a:t>
            </a:r>
          </a:p>
          <a:p>
            <a:pPr algn="just"/>
            <a:endParaRPr lang="en-US" sz="1200" b="1"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Return on Ad Spend (ROAS) and Conversion Rates:</a:t>
            </a:r>
            <a:r>
              <a:rPr lang="en-US" sz="1200" dirty="0">
                <a:solidFill>
                  <a:schemeClr val="bg1"/>
                </a:solidFill>
                <a:latin typeface="Segoe UI" panose="020B0502040204020203" pitchFamily="34" charset="0"/>
                <a:cs typeface="Segoe UI" panose="020B0502040204020203" pitchFamily="34" charset="0"/>
              </a:rPr>
              <a:t> Measure how effectively the platform drives conversions and revenue relative to ad spend, reflecting financial impact and campaign efficiency.</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Audience Reach and Precision: </a:t>
            </a:r>
            <a:r>
              <a:rPr lang="en-US" sz="1200" dirty="0">
                <a:solidFill>
                  <a:schemeClr val="bg1"/>
                </a:solidFill>
                <a:latin typeface="Segoe UI" panose="020B0502040204020203" pitchFamily="34" charset="0"/>
                <a:cs typeface="Segoe UI" panose="020B0502040204020203" pitchFamily="34" charset="0"/>
              </a:rPr>
              <a:t>Track the ability to reach targeted, relevant audiences at scale using advanced segmentation, identity resolution, and cross-device tracking, ensuring precise targeting that reduces wasted impressions.</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Click-Through Rate (CTR) and Engagement:</a:t>
            </a:r>
            <a:r>
              <a:rPr lang="en-US" sz="1200" dirty="0">
                <a:solidFill>
                  <a:schemeClr val="bg1"/>
                </a:solidFill>
                <a:latin typeface="Segoe UI" panose="020B0502040204020203" pitchFamily="34" charset="0"/>
                <a:cs typeface="Segoe UI" panose="020B0502040204020203" pitchFamily="34" charset="0"/>
              </a:rPr>
              <a:t> Monitor user interaction levels with ads as a proxy for relevance and creative effectiveness, while considering context and channel differences.</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Cost Efficiency and CPM/CPC Trends: </a:t>
            </a:r>
            <a:r>
              <a:rPr lang="en-US" sz="1200" dirty="0">
                <a:solidFill>
                  <a:schemeClr val="bg1"/>
                </a:solidFill>
                <a:latin typeface="Segoe UI" panose="020B0502040204020203" pitchFamily="34" charset="0"/>
                <a:cs typeface="Segoe UI" panose="020B0502040204020203" pitchFamily="34" charset="0"/>
              </a:rPr>
              <a:t>Analyze media costs to ensure competitive pricing alongside quality inventory and strong auction performance, optimizing cost-efficiency for marketers.</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Cross-Channel and Omni-Channel Impact: </a:t>
            </a:r>
            <a:r>
              <a:rPr lang="en-US" sz="1200" dirty="0">
                <a:solidFill>
                  <a:schemeClr val="bg1"/>
                </a:solidFill>
                <a:latin typeface="Segoe UI" panose="020B0502040204020203" pitchFamily="34" charset="0"/>
                <a:cs typeface="Segoe UI" panose="020B0502040204020203" pitchFamily="34" charset="0"/>
              </a:rPr>
              <a:t>Assess the platform’s capability to integrate campaigns across multiple channels (CTV, display, video, mobile) for unified measurement and optimization that drives incremental lift.</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Platform Stability and Automation: </a:t>
            </a:r>
            <a:r>
              <a:rPr lang="en-US" sz="1200" dirty="0">
                <a:solidFill>
                  <a:schemeClr val="bg1"/>
                </a:solidFill>
                <a:latin typeface="Segoe UI" panose="020B0502040204020203" pitchFamily="34" charset="0"/>
                <a:cs typeface="Segoe UI" panose="020B0502040204020203" pitchFamily="34" charset="0"/>
              </a:rPr>
              <a:t>Evaluate uptime, latency, and automation effectiveness in campaign management, targeting, and optimization workflows that reduce manual intervention.</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Client Satisfaction and Retention:</a:t>
            </a:r>
            <a:r>
              <a:rPr lang="en-US" sz="1200" dirty="0">
                <a:solidFill>
                  <a:schemeClr val="bg1"/>
                </a:solidFill>
                <a:latin typeface="Segoe UI" panose="020B0502040204020203" pitchFamily="34" charset="0"/>
                <a:cs typeface="Segoe UI" panose="020B0502040204020203" pitchFamily="34" charset="0"/>
              </a:rPr>
              <a:t> Gather qualitative feedback and retention statistics to confirm strong partnerships, product usability, and alignment with client business goals.</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Compliance and Privacy Adherence: </a:t>
            </a:r>
            <a:r>
              <a:rPr lang="en-US" sz="1200" dirty="0">
                <a:solidFill>
                  <a:schemeClr val="bg1"/>
                </a:solidFill>
                <a:latin typeface="Segoe UI" panose="020B0502040204020203" pitchFamily="34" charset="0"/>
                <a:cs typeface="Segoe UI" panose="020B0502040204020203" pitchFamily="34" charset="0"/>
              </a:rPr>
              <a:t>Ensure data handling meets regulatory standards and privacy frameworks to maintain trust and enable sustainable data usage.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Summary</a:t>
            </a:r>
          </a:p>
          <a:p>
            <a:pPr algn="just"/>
            <a:r>
              <a:rPr lang="en-US" sz="1200" dirty="0">
                <a:solidFill>
                  <a:schemeClr val="bg1"/>
                </a:solidFill>
                <a:latin typeface="Segoe UI" panose="020B0502040204020203" pitchFamily="34" charset="0"/>
                <a:cs typeface="Segoe UI" panose="020B0502040204020203" pitchFamily="34" charset="0"/>
              </a:rPr>
              <a:t>Measuring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Digital’s programmatic advertising platform success involves comprehensive evaluation of business outcomes, audience targeting quality, operational efficiency, and client experience—combined to drive superior marketing performance in a privacy-compliant ecosystem.</a:t>
            </a:r>
          </a:p>
        </p:txBody>
      </p:sp>
    </p:spTree>
    <p:extLst>
      <p:ext uri="{BB962C8B-B14F-4D97-AF65-F5344CB8AC3E}">
        <p14:creationId xmlns:p14="http://schemas.microsoft.com/office/powerpoint/2010/main" val="3214598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2DBF84-99FA-453A-C563-8E27D8339A8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5B7030-A023-3F66-4ACB-820C16A6617C}"/>
              </a:ext>
            </a:extLst>
          </p:cNvPr>
          <p:cNvSpPr>
            <a:spLocks noGrp="1"/>
          </p:cNvSpPr>
          <p:nvPr>
            <p:ph type="sldNum" sz="quarter" idx="12"/>
          </p:nvPr>
        </p:nvSpPr>
        <p:spPr/>
        <p:txBody>
          <a:bodyPr/>
          <a:lstStyle/>
          <a:p>
            <a:fld id="{A63E5F1B-06E8-40D9-B2EF-6EBB58D817FE}" type="slidenum">
              <a:rPr lang="en-IN" smtClean="0">
                <a:solidFill>
                  <a:schemeClr val="bg1"/>
                </a:solidFill>
              </a:rPr>
              <a:t>36</a:t>
            </a:fld>
            <a:endParaRPr lang="en-IN">
              <a:solidFill>
                <a:schemeClr val="bg1"/>
              </a:solidFill>
            </a:endParaRPr>
          </a:p>
        </p:txBody>
      </p:sp>
      <p:sp>
        <p:nvSpPr>
          <p:cNvPr id="5" name="Rectangle 4">
            <a:extLst>
              <a:ext uri="{FF2B5EF4-FFF2-40B4-BE49-F238E27FC236}">
                <a16:creationId xmlns:a16="http://schemas.microsoft.com/office/drawing/2014/main" id="{A424B4EC-EA78-D7DA-FD99-EDCBB60A5F60}"/>
              </a:ext>
            </a:extLst>
          </p:cNvPr>
          <p:cNvSpPr/>
          <p:nvPr/>
        </p:nvSpPr>
        <p:spPr>
          <a:xfrm>
            <a:off x="268077" y="640648"/>
            <a:ext cx="11655845" cy="5576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What metrics would you use to evaluate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Digital audience targeting capabilities?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To evaluate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Digital’s audience targeting capabilities, the following metrics are essential to gauge precision, reach, engagement, and business impact effectively:</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Key Evaluation Metrics</a:t>
            </a:r>
          </a:p>
          <a:p>
            <a:pPr algn="just"/>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Audience Match Rate: </a:t>
            </a:r>
            <a:r>
              <a:rPr lang="en-US" sz="1200" dirty="0">
                <a:solidFill>
                  <a:schemeClr val="bg1"/>
                </a:solidFill>
                <a:latin typeface="Segoe UI" panose="020B0502040204020203" pitchFamily="34" charset="0"/>
                <a:cs typeface="Segoe UI" panose="020B0502040204020203" pitchFamily="34" charset="0"/>
              </a:rPr>
              <a:t>The percentage of targeted users correctly identified and matched across identifiers (cookies, device IDs, emails) indicating targeting accuracy and reach.</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Segment Size and Granularity: </a:t>
            </a:r>
            <a:r>
              <a:rPr lang="en-US" sz="1200" dirty="0">
                <a:solidFill>
                  <a:schemeClr val="bg1"/>
                </a:solidFill>
                <a:latin typeface="Segoe UI" panose="020B0502040204020203" pitchFamily="34" charset="0"/>
                <a:cs typeface="Segoe UI" panose="020B0502040204020203" pitchFamily="34" charset="0"/>
              </a:rPr>
              <a:t>The balance between segment scale (large enough for sufficient reach) and detail (niche targeting), ensuring effective but privacy-compliant audience definitions.</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Engagement Rates (CTR, View-Through Rate):</a:t>
            </a:r>
            <a:r>
              <a:rPr lang="en-US" sz="1200" dirty="0">
                <a:solidFill>
                  <a:schemeClr val="bg1"/>
                </a:solidFill>
                <a:latin typeface="Segoe UI" panose="020B0502040204020203" pitchFamily="34" charset="0"/>
                <a:cs typeface="Segoe UI" panose="020B0502040204020203" pitchFamily="34" charset="0"/>
              </a:rPr>
              <a:t> Measures of how well the targeted audience responds to ads, indicating relevance and targeting precision.</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Conversion and Incrementality Rates:</a:t>
            </a:r>
            <a:r>
              <a:rPr lang="en-US" sz="1200" dirty="0">
                <a:solidFill>
                  <a:schemeClr val="bg1"/>
                </a:solidFill>
                <a:latin typeface="Segoe UI" panose="020B0502040204020203" pitchFamily="34" charset="0"/>
                <a:cs typeface="Segoe UI" panose="020B0502040204020203" pitchFamily="34" charset="0"/>
              </a:rPr>
              <a:t> Tracking the percentage of targeted users who take desired actions and the incremental lift attributable specifically to targeting efforts.</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Cross-Device Reach and Frequency:</a:t>
            </a:r>
            <a:r>
              <a:rPr lang="en-US" sz="1200" dirty="0">
                <a:solidFill>
                  <a:schemeClr val="bg1"/>
                </a:solidFill>
                <a:latin typeface="Segoe UI" panose="020B0502040204020203" pitchFamily="34" charset="0"/>
                <a:cs typeface="Segoe UI" panose="020B0502040204020203" pitchFamily="34" charset="0"/>
              </a:rPr>
              <a:t> Ability to recognize and engage the same user across multiple devices, maintaining appropriate frequency without overexposure.</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Data Freshness and Latency: </a:t>
            </a:r>
            <a:r>
              <a:rPr lang="en-US" sz="1200" dirty="0">
                <a:solidFill>
                  <a:schemeClr val="bg1"/>
                </a:solidFill>
                <a:latin typeface="Segoe UI" panose="020B0502040204020203" pitchFamily="34" charset="0"/>
                <a:cs typeface="Segoe UI" panose="020B0502040204020203" pitchFamily="34" charset="0"/>
              </a:rPr>
              <a:t>The timeliness of the audience data in reflecting current user behavior and the system’s ability to update segments in near real-time for responsiveness.</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Privacy Compliance and Consent Rate:</a:t>
            </a:r>
            <a:r>
              <a:rPr lang="en-US" sz="1200" dirty="0">
                <a:solidFill>
                  <a:schemeClr val="bg1"/>
                </a:solidFill>
                <a:latin typeface="Segoe UI" panose="020B0502040204020203" pitchFamily="34" charset="0"/>
                <a:cs typeface="Segoe UI" panose="020B0502040204020203" pitchFamily="34" charset="0"/>
              </a:rPr>
              <a:t> Ensuring targeting respects user privacy, collecting data with proper consent, and operating within regulatory frameworks to sustain long-term audience validity.</a:t>
            </a:r>
          </a:p>
          <a:p>
            <a:pPr marL="171450" indent="-171450" algn="just">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Cost per Targeted User: </a:t>
            </a:r>
            <a:r>
              <a:rPr lang="en-US" sz="1200" dirty="0">
                <a:solidFill>
                  <a:schemeClr val="bg1"/>
                </a:solidFill>
                <a:latin typeface="Segoe UI" panose="020B0502040204020203" pitchFamily="34" charset="0"/>
                <a:cs typeface="Segoe UI" panose="020B0502040204020203" pitchFamily="34" charset="0"/>
              </a:rPr>
              <a:t>Efficiency in reaching each qualified audience member relative to spend, balancing budget with targeting quality.</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Summary</a:t>
            </a:r>
          </a:p>
          <a:p>
            <a:pPr algn="just"/>
            <a:r>
              <a:rPr lang="en-US" sz="1200" dirty="0">
                <a:solidFill>
                  <a:schemeClr val="bg1"/>
                </a:solidFill>
                <a:latin typeface="Segoe UI" panose="020B0502040204020203" pitchFamily="34" charset="0"/>
                <a:cs typeface="Segoe UI" panose="020B0502040204020203" pitchFamily="34" charset="0"/>
              </a:rPr>
              <a:t>Evaluating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Digital’s audience targeting capabilities revolves around accuracy, engagement, business outcomes, cross-device consistency, freshness, privacy compliance, and cost-efficiency—ensuring precise, scalable, and ethical targeting that drives campaign success.</a:t>
            </a:r>
          </a:p>
        </p:txBody>
      </p:sp>
    </p:spTree>
    <p:extLst>
      <p:ext uri="{BB962C8B-B14F-4D97-AF65-F5344CB8AC3E}">
        <p14:creationId xmlns:p14="http://schemas.microsoft.com/office/powerpoint/2010/main" val="2342002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32703BC-B415-0154-21E0-48444B3C8DB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DB5BCC0-887B-F87C-044B-A9CCC2857501}"/>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ABOUT </a:t>
            </a:r>
            <a:r>
              <a:rPr lang="en-IN" sz="3000" b="1" dirty="0" err="1">
                <a:latin typeface="Segoe UI" panose="020B0502040204020203" pitchFamily="34" charset="0"/>
                <a:cs typeface="Segoe UI" panose="020B0502040204020203" pitchFamily="34" charset="0"/>
              </a:rPr>
              <a:t>MiQ</a:t>
            </a:r>
            <a:r>
              <a:rPr lang="en-IN" sz="3000" b="1" dirty="0">
                <a:latin typeface="Segoe UI" panose="020B0502040204020203" pitchFamily="34" charset="0"/>
                <a:cs typeface="Segoe UI" panose="020B0502040204020203" pitchFamily="34" charset="0"/>
              </a:rPr>
              <a:t> DIGITAL</a:t>
            </a:r>
          </a:p>
        </p:txBody>
      </p:sp>
      <p:sp>
        <p:nvSpPr>
          <p:cNvPr id="2" name="Slide Number Placeholder 1">
            <a:extLst>
              <a:ext uri="{FF2B5EF4-FFF2-40B4-BE49-F238E27FC236}">
                <a16:creationId xmlns:a16="http://schemas.microsoft.com/office/drawing/2014/main" id="{F1DAE23C-14B5-B04E-9892-704AE57ADAFB}"/>
              </a:ext>
            </a:extLst>
          </p:cNvPr>
          <p:cNvSpPr>
            <a:spLocks noGrp="1"/>
          </p:cNvSpPr>
          <p:nvPr>
            <p:ph type="sldNum" sz="quarter" idx="12"/>
          </p:nvPr>
        </p:nvSpPr>
        <p:spPr/>
        <p:txBody>
          <a:bodyPr/>
          <a:lstStyle/>
          <a:p>
            <a:fld id="{A63E5F1B-06E8-40D9-B2EF-6EBB58D817FE}" type="slidenum">
              <a:rPr lang="en-IN" smtClean="0"/>
              <a:t>37</a:t>
            </a:fld>
            <a:endParaRPr lang="en-IN"/>
          </a:p>
        </p:txBody>
      </p:sp>
    </p:spTree>
    <p:extLst>
      <p:ext uri="{BB962C8B-B14F-4D97-AF65-F5344CB8AC3E}">
        <p14:creationId xmlns:p14="http://schemas.microsoft.com/office/powerpoint/2010/main" val="1709486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E18DFA-ED72-F163-37B2-3AA40C434BA8}"/>
              </a:ext>
            </a:extLst>
          </p:cNvPr>
          <p:cNvSpPr>
            <a:spLocks noGrp="1"/>
          </p:cNvSpPr>
          <p:nvPr>
            <p:ph type="sldNum" sz="quarter" idx="12"/>
          </p:nvPr>
        </p:nvSpPr>
        <p:spPr/>
        <p:txBody>
          <a:bodyPr/>
          <a:lstStyle/>
          <a:p>
            <a:fld id="{A63E5F1B-06E8-40D9-B2EF-6EBB58D817FE}" type="slidenum">
              <a:rPr lang="en-IN" smtClean="0">
                <a:solidFill>
                  <a:schemeClr val="bg1"/>
                </a:solidFill>
              </a:rPr>
              <a:t>38</a:t>
            </a:fld>
            <a:endParaRPr lang="en-IN">
              <a:solidFill>
                <a:schemeClr val="bg1"/>
              </a:solidFill>
            </a:endParaRPr>
          </a:p>
        </p:txBody>
      </p:sp>
      <p:sp>
        <p:nvSpPr>
          <p:cNvPr id="7" name="Rectangle 6">
            <a:extLst>
              <a:ext uri="{FF2B5EF4-FFF2-40B4-BE49-F238E27FC236}">
                <a16:creationId xmlns:a16="http://schemas.microsoft.com/office/drawing/2014/main" id="{0C59C476-F787-942E-9CC4-A1A2B9355A1B}"/>
              </a:ext>
            </a:extLst>
          </p:cNvPr>
          <p:cNvSpPr/>
          <p:nvPr/>
        </p:nvSpPr>
        <p:spPr>
          <a:xfrm>
            <a:off x="453450" y="2065069"/>
            <a:ext cx="11285100" cy="27278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IN" sz="1400" b="1" dirty="0">
                <a:solidFill>
                  <a:schemeClr val="bg1"/>
                </a:solidFill>
                <a:latin typeface="Segoe UI" panose="020B0502040204020203" pitchFamily="34" charset="0"/>
                <a:cs typeface="Segoe UI" panose="020B0502040204020203" pitchFamily="34" charset="0"/>
              </a:rPr>
              <a:t>OVERVIEW OF MIQ DIGITAL</a:t>
            </a:r>
          </a:p>
          <a:p>
            <a:pPr marL="171450" indent="-171450">
              <a:lnSpc>
                <a:spcPct val="150000"/>
              </a:lnSpc>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Founded in 2010, headquartered in the UK, </a:t>
            </a:r>
            <a:r>
              <a:rPr lang="en-IN" sz="1200" dirty="0" err="1">
                <a:solidFill>
                  <a:schemeClr val="bg1"/>
                </a:solidFill>
                <a:latin typeface="Segoe UI" panose="020B0502040204020203" pitchFamily="34" charset="0"/>
                <a:cs typeface="Segoe UI" panose="020B0502040204020203" pitchFamily="34" charset="0"/>
              </a:rPr>
              <a:t>MiQ</a:t>
            </a:r>
            <a:r>
              <a:rPr lang="en-IN" sz="1200" dirty="0">
                <a:solidFill>
                  <a:schemeClr val="bg1"/>
                </a:solidFill>
                <a:latin typeface="Segoe UI" panose="020B0502040204020203" pitchFamily="34" charset="0"/>
                <a:cs typeface="Segoe UI" panose="020B0502040204020203" pitchFamily="34" charset="0"/>
              </a:rPr>
              <a:t> has grown to ~1,100+ employees globally.</a:t>
            </a:r>
          </a:p>
          <a:p>
            <a:pPr marL="171450" indent="-171450">
              <a:lnSpc>
                <a:spcPct val="150000"/>
              </a:lnSpc>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An independent marketing intelligence / programmatic media partner—for brands &amp; agencies. </a:t>
            </a:r>
          </a:p>
          <a:p>
            <a:pPr marL="171450" indent="-171450">
              <a:lnSpc>
                <a:spcPct val="150000"/>
              </a:lnSpc>
              <a:buFont typeface="Wingdings" panose="05000000000000000000" pitchFamily="2" charset="2"/>
              <a:buChar char="§"/>
            </a:pPr>
            <a:r>
              <a:rPr lang="en-IN" sz="1200" dirty="0" err="1">
                <a:solidFill>
                  <a:schemeClr val="bg1"/>
                </a:solidFill>
                <a:latin typeface="Segoe UI" panose="020B0502040204020203" pitchFamily="34" charset="0"/>
                <a:cs typeface="Segoe UI" panose="020B0502040204020203" pitchFamily="34" charset="0"/>
              </a:rPr>
              <a:t>MiQ’s</a:t>
            </a:r>
            <a:r>
              <a:rPr lang="en-IN" sz="1200" dirty="0">
                <a:solidFill>
                  <a:schemeClr val="bg1"/>
                </a:solidFill>
                <a:latin typeface="Segoe UI" panose="020B0502040204020203" pitchFamily="34" charset="0"/>
                <a:cs typeface="Segoe UI" panose="020B0502040204020203" pitchFamily="34" charset="0"/>
              </a:rPr>
              <a:t> core lies at the intersection of data science / analytics / AI + programmatic trading. </a:t>
            </a:r>
          </a:p>
          <a:p>
            <a:pPr marL="171450" indent="-171450">
              <a:lnSpc>
                <a:spcPct val="150000"/>
              </a:lnSpc>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Global presence: multiple offices across APAC, Europe, North America etc., with a large “Centre of Excellence” (</a:t>
            </a:r>
            <a:r>
              <a:rPr lang="en-IN" sz="1200" dirty="0" err="1">
                <a:solidFill>
                  <a:schemeClr val="bg1"/>
                </a:solidFill>
                <a:latin typeface="Segoe UI" panose="020B0502040204020203" pitchFamily="34" charset="0"/>
                <a:cs typeface="Segoe UI" panose="020B0502040204020203" pitchFamily="34" charset="0"/>
              </a:rPr>
              <a:t>CoE</a:t>
            </a:r>
            <a:r>
              <a:rPr lang="en-IN" sz="1200" dirty="0">
                <a:solidFill>
                  <a:schemeClr val="bg1"/>
                </a:solidFill>
                <a:latin typeface="Segoe UI" panose="020B0502040204020203" pitchFamily="34" charset="0"/>
                <a:cs typeface="Segoe UI" panose="020B0502040204020203" pitchFamily="34" charset="0"/>
              </a:rPr>
              <a:t>) in Bengaluru, India.</a:t>
            </a:r>
          </a:p>
          <a:p>
            <a:pPr marL="171450" indent="-171450">
              <a:lnSpc>
                <a:spcPct val="150000"/>
              </a:lnSpc>
              <a:buFont typeface="Wingdings" panose="05000000000000000000" pitchFamily="2" charset="2"/>
              <a:buChar char="§"/>
            </a:pPr>
            <a:endParaRPr lang="en-IN" sz="1200" dirty="0">
              <a:solidFill>
                <a:schemeClr val="bg1"/>
              </a:solidFill>
              <a:latin typeface="Segoe UI" panose="020B0502040204020203" pitchFamily="34" charset="0"/>
              <a:cs typeface="Segoe UI" panose="020B0502040204020203" pitchFamily="34" charset="0"/>
            </a:endParaRPr>
          </a:p>
          <a:p>
            <a:pPr>
              <a:lnSpc>
                <a:spcPct val="150000"/>
              </a:lnSpc>
            </a:pPr>
            <a:r>
              <a:rPr lang="en-US" sz="1400" b="1" dirty="0">
                <a:solidFill>
                  <a:schemeClr val="bg1"/>
                </a:solidFill>
                <a:latin typeface="Segoe UI" panose="020B0502040204020203" pitchFamily="34" charset="0"/>
                <a:cs typeface="Segoe UI" panose="020B0502040204020203" pitchFamily="34" charset="0"/>
              </a:rPr>
              <a:t>FOUNDERS / FOUNDING</a:t>
            </a:r>
          </a:p>
          <a:p>
            <a:pPr marL="171450" indent="-171450">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Gurman Hundal — Co-Founder &amp; Global Executive Chairman (also sometimes written as Global CEO &amp; Co-Founder). </a:t>
            </a:r>
          </a:p>
          <a:p>
            <a:pPr marL="171450" indent="-171450">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Lee Puri — Co-Founder &amp; Global Chief Growth Officer.</a:t>
            </a:r>
            <a:endParaRPr lang="en-IN" sz="12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59623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4FAC6D-DD58-2E6B-544F-8B3FC32D76E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0FDD01-99BD-C3C7-E84A-2827216586B2}"/>
              </a:ext>
            </a:extLst>
          </p:cNvPr>
          <p:cNvSpPr>
            <a:spLocks noGrp="1"/>
          </p:cNvSpPr>
          <p:nvPr>
            <p:ph type="sldNum" sz="quarter" idx="12"/>
          </p:nvPr>
        </p:nvSpPr>
        <p:spPr/>
        <p:txBody>
          <a:bodyPr/>
          <a:lstStyle/>
          <a:p>
            <a:fld id="{A63E5F1B-06E8-40D9-B2EF-6EBB58D817FE}" type="slidenum">
              <a:rPr lang="en-IN" smtClean="0">
                <a:solidFill>
                  <a:schemeClr val="bg1"/>
                </a:solidFill>
              </a:rPr>
              <a:t>39</a:t>
            </a:fld>
            <a:endParaRPr lang="en-IN">
              <a:solidFill>
                <a:schemeClr val="bg1"/>
              </a:solidFill>
            </a:endParaRPr>
          </a:p>
        </p:txBody>
      </p:sp>
      <p:sp>
        <p:nvSpPr>
          <p:cNvPr id="7" name="Rectangle 6">
            <a:extLst>
              <a:ext uri="{FF2B5EF4-FFF2-40B4-BE49-F238E27FC236}">
                <a16:creationId xmlns:a16="http://schemas.microsoft.com/office/drawing/2014/main" id="{7FE33ABD-7774-8B66-88E2-AAB40838F436}"/>
              </a:ext>
            </a:extLst>
          </p:cNvPr>
          <p:cNvSpPr/>
          <p:nvPr/>
        </p:nvSpPr>
        <p:spPr>
          <a:xfrm>
            <a:off x="453450" y="375970"/>
            <a:ext cx="11285100" cy="466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b="1" dirty="0">
                <a:solidFill>
                  <a:schemeClr val="bg1"/>
                </a:solidFill>
                <a:latin typeface="Segoe UI" panose="020B0502040204020203" pitchFamily="34" charset="0"/>
                <a:cs typeface="Segoe UI" panose="020B0502040204020203" pitchFamily="34" charset="0"/>
              </a:rPr>
              <a:t>KEY PRODUCTS &amp; TECHNOLOGY</a:t>
            </a:r>
          </a:p>
        </p:txBody>
      </p:sp>
      <p:graphicFrame>
        <p:nvGraphicFramePr>
          <p:cNvPr id="2" name="Table 1">
            <a:extLst>
              <a:ext uri="{FF2B5EF4-FFF2-40B4-BE49-F238E27FC236}">
                <a16:creationId xmlns:a16="http://schemas.microsoft.com/office/drawing/2014/main" id="{C38DB7F5-E5F2-ECA7-04DD-E0CD2F06081F}"/>
              </a:ext>
            </a:extLst>
          </p:cNvPr>
          <p:cNvGraphicFramePr>
            <a:graphicFrameLocks noGrp="1"/>
          </p:cNvGraphicFramePr>
          <p:nvPr>
            <p:extLst>
              <p:ext uri="{D42A27DB-BD31-4B8C-83A1-F6EECF244321}">
                <p14:modId xmlns:p14="http://schemas.microsoft.com/office/powerpoint/2010/main" val="1727509837"/>
              </p:ext>
            </p:extLst>
          </p:nvPr>
        </p:nvGraphicFramePr>
        <p:xfrm>
          <a:off x="453450" y="885454"/>
          <a:ext cx="11285100" cy="5383144"/>
        </p:xfrm>
        <a:graphic>
          <a:graphicData uri="http://schemas.openxmlformats.org/drawingml/2006/table">
            <a:tbl>
              <a:tblPr/>
              <a:tblGrid>
                <a:gridCol w="1544658">
                  <a:extLst>
                    <a:ext uri="{9D8B030D-6E8A-4147-A177-3AD203B41FA5}">
                      <a16:colId xmlns:a16="http://schemas.microsoft.com/office/drawing/2014/main" val="1417487223"/>
                    </a:ext>
                  </a:extLst>
                </a:gridCol>
                <a:gridCol w="6620959">
                  <a:extLst>
                    <a:ext uri="{9D8B030D-6E8A-4147-A177-3AD203B41FA5}">
                      <a16:colId xmlns:a16="http://schemas.microsoft.com/office/drawing/2014/main" val="1722575450"/>
                    </a:ext>
                  </a:extLst>
                </a:gridCol>
                <a:gridCol w="3119483">
                  <a:extLst>
                    <a:ext uri="{9D8B030D-6E8A-4147-A177-3AD203B41FA5}">
                      <a16:colId xmlns:a16="http://schemas.microsoft.com/office/drawing/2014/main" val="660282124"/>
                    </a:ext>
                  </a:extLst>
                </a:gridCol>
              </a:tblGrid>
              <a:tr h="482223">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PRODUCT / CAPABILITY</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WHAT IT IS &amp; KEY FEATURES</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WHAT PROBLEMS IT SOLVES / WHY IT MATTERS</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829219617"/>
                  </a:ext>
                </a:extLst>
              </a:tr>
              <a:tr h="2324491">
                <a:tc>
                  <a:txBody>
                    <a:bodyPr/>
                    <a:lstStyle/>
                    <a:p>
                      <a:pPr algn="ctr">
                        <a:buNone/>
                      </a:pPr>
                      <a:r>
                        <a:rPr lang="en-IN" sz="1200" b="1" dirty="0" err="1">
                          <a:solidFill>
                            <a:schemeClr val="bg1"/>
                          </a:solidFill>
                          <a:latin typeface="Segoe UI" panose="020B0502040204020203" pitchFamily="34" charset="0"/>
                          <a:cs typeface="Segoe UI" panose="020B0502040204020203" pitchFamily="34" charset="0"/>
                        </a:rPr>
                        <a:t>MiQ</a:t>
                      </a:r>
                      <a:r>
                        <a:rPr lang="en-IN" sz="1200" b="1" dirty="0">
                          <a:solidFill>
                            <a:schemeClr val="bg1"/>
                          </a:solidFill>
                          <a:latin typeface="Segoe UI" panose="020B0502040204020203" pitchFamily="34" charset="0"/>
                          <a:cs typeface="Segoe UI" panose="020B0502040204020203" pitchFamily="34" charset="0"/>
                        </a:rPr>
                        <a:t> Sigma</a:t>
                      </a:r>
                      <a:endParaRPr lang="en-IN" sz="1200" dirty="0">
                        <a:solidFill>
                          <a:schemeClr val="bg1"/>
                        </a:solidFill>
                        <a:latin typeface="Segoe UI" panose="020B0502040204020203" pitchFamily="34" charset="0"/>
                        <a:cs typeface="Segoe UI" panose="020B0502040204020203" pitchFamily="34" charset="0"/>
                      </a:endParaRP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IN" sz="1200" dirty="0">
                          <a:solidFill>
                            <a:schemeClr val="bg1"/>
                          </a:solidFill>
                          <a:latin typeface="Segoe UI" panose="020B0502040204020203" pitchFamily="34" charset="0"/>
                          <a:cs typeface="Segoe UI" panose="020B0502040204020203" pitchFamily="34" charset="0"/>
                        </a:rPr>
                        <a:t>Their newest AI-powered platform. Integrates </a:t>
                      </a:r>
                      <a:r>
                        <a:rPr lang="en-IN" sz="1200" b="1" dirty="0">
                          <a:solidFill>
                            <a:schemeClr val="bg1"/>
                          </a:solidFill>
                          <a:latin typeface="Segoe UI" panose="020B0502040204020203" pitchFamily="34" charset="0"/>
                          <a:cs typeface="Segoe UI" panose="020B0502040204020203" pitchFamily="34" charset="0"/>
                        </a:rPr>
                        <a:t>300+ diverse data feeds</a:t>
                      </a:r>
                      <a:r>
                        <a:rPr lang="en-IN" sz="1200" dirty="0">
                          <a:solidFill>
                            <a:schemeClr val="bg1"/>
                          </a:solidFill>
                          <a:latin typeface="Segoe UI" panose="020B0502040204020203" pitchFamily="34" charset="0"/>
                          <a:cs typeface="Segoe UI" panose="020B0502040204020203" pitchFamily="34" charset="0"/>
                        </a:rPr>
                        <a:t>, processes </a:t>
                      </a:r>
                      <a:r>
                        <a:rPr lang="en-IN" sz="1200" b="1" dirty="0">
                          <a:solidFill>
                            <a:schemeClr val="bg1"/>
                          </a:solidFill>
                          <a:latin typeface="Segoe UI" panose="020B0502040204020203" pitchFamily="34" charset="0"/>
                          <a:cs typeface="Segoe UI" panose="020B0502040204020203" pitchFamily="34" charset="0"/>
                        </a:rPr>
                        <a:t>700+ trillion consumer signals</a:t>
                      </a:r>
                      <a:r>
                        <a:rPr lang="en-IN" sz="1200" dirty="0">
                          <a:solidFill>
                            <a:schemeClr val="bg1"/>
                          </a:solidFill>
                          <a:latin typeface="Segoe UI" panose="020B0502040204020203" pitchFamily="34" charset="0"/>
                          <a:cs typeface="Segoe UI" panose="020B0502040204020203" pitchFamily="34" charset="0"/>
                        </a:rPr>
                        <a:t> (watching, browsing, buying) globally. Components include:</a:t>
                      </a:r>
                    </a:p>
                    <a:p>
                      <a:pPr>
                        <a:buNone/>
                      </a:pPr>
                      <a:endParaRPr lang="en-IN" sz="1200" dirty="0">
                        <a:solidFill>
                          <a:schemeClr val="bg1"/>
                        </a:solidFill>
                        <a:latin typeface="Segoe UI" panose="020B0502040204020203" pitchFamily="34" charset="0"/>
                        <a:cs typeface="Segoe UI" panose="020B0502040204020203" pitchFamily="34" charset="0"/>
                      </a:endParaRPr>
                    </a:p>
                    <a:p>
                      <a:pPr marL="171450" lvl="0" indent="-171450">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Sigma Intelligence</a:t>
                      </a:r>
                      <a:r>
                        <a:rPr lang="en-IN" sz="1200" dirty="0">
                          <a:solidFill>
                            <a:schemeClr val="bg1"/>
                          </a:solidFill>
                          <a:latin typeface="Segoe UI" panose="020B0502040204020203" pitchFamily="34" charset="0"/>
                          <a:cs typeface="Segoe UI" panose="020B0502040204020203" pitchFamily="34" charset="0"/>
                        </a:rPr>
                        <a:t> – dashboards &amp; visualizations connecting audience profiles (~1.7B globally) across behaviour.</a:t>
                      </a:r>
                    </a:p>
                    <a:p>
                      <a:pPr marL="171450" lvl="0" indent="-171450">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Trading Agent</a:t>
                      </a:r>
                      <a:r>
                        <a:rPr lang="en-IN" sz="1200" dirty="0">
                          <a:solidFill>
                            <a:schemeClr val="bg1"/>
                          </a:solidFill>
                          <a:latin typeface="Segoe UI" panose="020B0502040204020203" pitchFamily="34" charset="0"/>
                          <a:cs typeface="Segoe UI" panose="020B0502040204020203" pitchFamily="34" charset="0"/>
                        </a:rPr>
                        <a:t> – uses generative / large language models (LLMs) like Claude, Gemini, ChatGPT, trained on </a:t>
                      </a:r>
                      <a:r>
                        <a:rPr lang="en-IN" sz="1200" dirty="0" err="1">
                          <a:solidFill>
                            <a:schemeClr val="bg1"/>
                          </a:solidFill>
                          <a:latin typeface="Segoe UI" panose="020B0502040204020203" pitchFamily="34" charset="0"/>
                          <a:cs typeface="Segoe UI" panose="020B0502040204020203" pitchFamily="34" charset="0"/>
                        </a:rPr>
                        <a:t>MiQ’s</a:t>
                      </a:r>
                      <a:r>
                        <a:rPr lang="en-IN" sz="1200" dirty="0">
                          <a:solidFill>
                            <a:schemeClr val="bg1"/>
                          </a:solidFill>
                          <a:latin typeface="Segoe UI" panose="020B0502040204020203" pitchFamily="34" charset="0"/>
                          <a:cs typeface="Segoe UI" panose="020B0502040204020203" pitchFamily="34" charset="0"/>
                        </a:rPr>
                        <a:t> historical trading data, to help execute &amp; optimize across multiple Demand Side Platform (DSPs). Natural-language commands etc. </a:t>
                      </a:r>
                    </a:p>
                    <a:p>
                      <a:pPr marL="171450" lvl="0" indent="-171450">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Gen-AI Personas</a:t>
                      </a:r>
                      <a:r>
                        <a:rPr lang="en-IN" sz="1200" dirty="0">
                          <a:solidFill>
                            <a:schemeClr val="bg1"/>
                          </a:solidFill>
                          <a:latin typeface="Segoe UI" panose="020B0502040204020203" pitchFamily="34" charset="0"/>
                          <a:cs typeface="Segoe UI" panose="020B0502040204020203" pitchFamily="34" charset="0"/>
                        </a:rPr>
                        <a:t> – generate audience profiles automatically via prompts. </a:t>
                      </a:r>
                    </a:p>
                    <a:p>
                      <a:pPr marL="171450" lvl="0" indent="-171450">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Faster activation &amp; reporting</a:t>
                      </a:r>
                      <a:r>
                        <a:rPr lang="en-IN" sz="1200" dirty="0">
                          <a:solidFill>
                            <a:schemeClr val="bg1"/>
                          </a:solidFill>
                          <a:latin typeface="Segoe UI" panose="020B0502040204020203" pitchFamily="34" charset="0"/>
                          <a:cs typeface="Segoe UI" panose="020B0502040204020203" pitchFamily="34" charset="0"/>
                        </a:rPr>
                        <a:t> – actions that earlier took hours are greatly compressed. Eg, activating audiences across diverse channels or DSPs, time reduced from ~6 hours to ~30 seconds.</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endParaRPr lang="en-IN" sz="1200" dirty="0">
                        <a:solidFill>
                          <a:schemeClr val="bg1"/>
                        </a:solidFill>
                        <a:latin typeface="Segoe UI" panose="020B0502040204020203" pitchFamily="34" charset="0"/>
                        <a:cs typeface="Segoe UI" panose="020B0502040204020203" pitchFamily="34" charset="0"/>
                      </a:endParaRP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96309855"/>
                  </a:ext>
                </a:extLst>
              </a:tr>
              <a:tr h="1173073">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Measure</a:t>
                      </a:r>
                      <a:r>
                        <a:rPr lang="en-US" sz="1200" dirty="0">
                          <a:solidFill>
                            <a:schemeClr val="bg1"/>
                          </a:solidFill>
                          <a:latin typeface="Segoe UI" panose="020B0502040204020203" pitchFamily="34" charset="0"/>
                          <a:cs typeface="Segoe UI" panose="020B0502040204020203" pitchFamily="34" charset="0"/>
                        </a:rPr>
                        <a:t> product suite (Analytics / Measurement)</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 set of analytics and measurement tools, including "Incremental Lift" for in-flight measurement. It aims to define metrics that matter, measure the incremental value of different channels / investments, reduce bias / inefficiency.</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Helps marketers see what actually adds value, not just last-click or simple attribution. Also key in privacy-sensitive / </a:t>
                      </a:r>
                      <a:r>
                        <a:rPr lang="en-US" sz="1200" dirty="0" err="1">
                          <a:solidFill>
                            <a:schemeClr val="bg1"/>
                          </a:solidFill>
                          <a:latin typeface="Segoe UI" panose="020B0502040204020203" pitchFamily="34" charset="0"/>
                          <a:cs typeface="Segoe UI" panose="020B0502040204020203" pitchFamily="34" charset="0"/>
                        </a:rPr>
                        <a:t>cookieless</a:t>
                      </a:r>
                      <a:r>
                        <a:rPr lang="en-US" sz="1200" dirty="0">
                          <a:solidFill>
                            <a:schemeClr val="bg1"/>
                          </a:solidFill>
                          <a:latin typeface="Segoe UI" panose="020B0502040204020203" pitchFamily="34" charset="0"/>
                          <a:cs typeface="Segoe UI" panose="020B0502040204020203" pitchFamily="34" charset="0"/>
                        </a:rPr>
                        <a:t> environments.</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14098738"/>
                  </a:ext>
                </a:extLst>
              </a:tr>
              <a:tr h="1403357">
                <a:tc>
                  <a:txBody>
                    <a:bodyPr/>
                    <a:lstStyle/>
                    <a:p>
                      <a:pPr algn="ctr">
                        <a:buNone/>
                      </a:pPr>
                      <a:r>
                        <a:rPr lang="en-US" sz="1200" b="1">
                          <a:solidFill>
                            <a:schemeClr val="bg1"/>
                          </a:solidFill>
                          <a:latin typeface="Segoe UI" panose="020B0502040204020203" pitchFamily="34" charset="0"/>
                          <a:cs typeface="Segoe UI" panose="020B0502040204020203" pitchFamily="34" charset="0"/>
                        </a:rPr>
                        <a:t>Identity Spine / Cookieless Identity Graph</a:t>
                      </a:r>
                      <a:endParaRPr lang="en-US" sz="1200">
                        <a:solidFill>
                          <a:schemeClr val="bg1"/>
                        </a:solidFill>
                        <a:latin typeface="Segoe UI" panose="020B0502040204020203" pitchFamily="34" charset="0"/>
                        <a:cs typeface="Segoe UI" panose="020B0502040204020203" pitchFamily="34" charset="0"/>
                      </a:endParaRP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buClr>
                          <a:schemeClr val="bg1"/>
                        </a:buClr>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has built its Identity Spine, a multi-ID, </a:t>
                      </a:r>
                      <a:r>
                        <a:rPr lang="en-US" sz="1200" dirty="0" err="1">
                          <a:solidFill>
                            <a:schemeClr val="bg1"/>
                          </a:solidFill>
                          <a:latin typeface="Segoe UI" panose="020B0502040204020203" pitchFamily="34" charset="0"/>
                          <a:cs typeface="Segoe UI" panose="020B0502040204020203" pitchFamily="34" charset="0"/>
                        </a:rPr>
                        <a:t>cookieless</a:t>
                      </a:r>
                      <a:r>
                        <a:rPr lang="en-US" sz="1200" dirty="0">
                          <a:solidFill>
                            <a:schemeClr val="bg1"/>
                          </a:solidFill>
                          <a:latin typeface="Segoe UI" panose="020B0502040204020203" pitchFamily="34" charset="0"/>
                          <a:cs typeface="Segoe UI" panose="020B0502040204020203" pitchFamily="34" charset="0"/>
                        </a:rPr>
                        <a:t> audience graph. It connects many identifiers (over 20 from 8 partners), using device IDs, authenticated IDs, geo-cohorts, contextual signals, clean room analytics etc. They process several TBs of data daily into identity resolution.</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Because cookies are getting phased out, cross-device / cross-channel identity is a big challenge. This helps maintain addressability, measurement, frequency control, etc.</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869224"/>
                  </a:ext>
                </a:extLst>
              </a:tr>
            </a:tbl>
          </a:graphicData>
        </a:graphic>
      </p:graphicFrame>
    </p:spTree>
    <p:extLst>
      <p:ext uri="{BB962C8B-B14F-4D97-AF65-F5344CB8AC3E}">
        <p14:creationId xmlns:p14="http://schemas.microsoft.com/office/powerpoint/2010/main" val="3072068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5EAC3A-6387-7176-D698-93DE562B97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17052F-7404-4407-375D-25033605D2AA}"/>
              </a:ext>
            </a:extLst>
          </p:cNvPr>
          <p:cNvSpPr>
            <a:spLocks noGrp="1"/>
          </p:cNvSpPr>
          <p:nvPr>
            <p:ph type="sldNum" sz="quarter" idx="12"/>
          </p:nvPr>
        </p:nvSpPr>
        <p:spPr/>
        <p:txBody>
          <a:bodyPr/>
          <a:lstStyle/>
          <a:p>
            <a:fld id="{A63E5F1B-06E8-40D9-B2EF-6EBB58D817FE}" type="slidenum">
              <a:rPr lang="en-IN" smtClean="0">
                <a:solidFill>
                  <a:schemeClr val="bg1"/>
                </a:solidFill>
              </a:rPr>
              <a:t>4</a:t>
            </a:fld>
            <a:endParaRPr lang="en-IN">
              <a:solidFill>
                <a:schemeClr val="bg1"/>
              </a:solidFill>
            </a:endParaRPr>
          </a:p>
        </p:txBody>
      </p:sp>
      <p:sp>
        <p:nvSpPr>
          <p:cNvPr id="5" name="Rectangle 4">
            <a:extLst>
              <a:ext uri="{FF2B5EF4-FFF2-40B4-BE49-F238E27FC236}">
                <a16:creationId xmlns:a16="http://schemas.microsoft.com/office/drawing/2014/main" id="{EA98BFA9-7E39-9F56-C526-5907228FCDE0}"/>
              </a:ext>
            </a:extLst>
          </p:cNvPr>
          <p:cNvSpPr/>
          <p:nvPr/>
        </p:nvSpPr>
        <p:spPr>
          <a:xfrm>
            <a:off x="268077" y="231354"/>
            <a:ext cx="11655845" cy="61249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What is Your Expected Salary Range?</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In my previous role, I acquired significant skills and took on responsibilities that have enhanced my expertise in strategic product consulting. While my last salary was based on an entry-level package, it was offered at an F2 grade — a level typically reserved for candidates with a minimum of two years of </a:t>
            </a:r>
            <a:r>
              <a:rPr lang="en-US" sz="1200" dirty="0" err="1">
                <a:solidFill>
                  <a:schemeClr val="bg1"/>
                </a:solidFill>
                <a:latin typeface="Segoe UI" panose="020B0502040204020203" pitchFamily="34" charset="0"/>
                <a:cs typeface="Segoe UI" panose="020B0502040204020203" pitchFamily="34" charset="0"/>
              </a:rPr>
              <a:t>experience.Given</a:t>
            </a:r>
            <a:r>
              <a:rPr lang="en-US" sz="1200" dirty="0">
                <a:solidFill>
                  <a:schemeClr val="bg1"/>
                </a:solidFill>
                <a:latin typeface="Segoe UI" panose="020B0502040204020203" pitchFamily="34" charset="0"/>
                <a:cs typeface="Segoe UI" panose="020B0502040204020203" pitchFamily="34" charset="0"/>
              </a:rPr>
              <a:t> my current experience and double master’s qualifications, I believe my expected CTC accurately reflects both my skill set and prevailing market standards. My focus is not solely on compensation but also on growth opportunities and the value I can contribute to the </a:t>
            </a:r>
            <a:r>
              <a:rPr lang="en-US" sz="1200" dirty="0" err="1">
                <a:solidFill>
                  <a:schemeClr val="bg1"/>
                </a:solidFill>
                <a:latin typeface="Segoe UI" panose="020B0502040204020203" pitchFamily="34" charset="0"/>
                <a:cs typeface="Segoe UI" panose="020B0502040204020203" pitchFamily="34" charset="0"/>
              </a:rPr>
              <a:t>organization.Based</a:t>
            </a:r>
            <a:r>
              <a:rPr lang="en-US" sz="1200" dirty="0">
                <a:solidFill>
                  <a:schemeClr val="bg1"/>
                </a:solidFill>
                <a:latin typeface="Segoe UI" panose="020B0502040204020203" pitchFamily="34" charset="0"/>
                <a:cs typeface="Segoe UI" panose="020B0502040204020203" pitchFamily="34" charset="0"/>
              </a:rPr>
              <a:t> on my research into market benchmarks for Associate Product Managers with approximately 1.5 years of experience in AI-first product companies in the Bangalore area, the average compensation ranges between ₹18–25 LPA. Additionally, after reviewing information from Glassdoor, </a:t>
            </a:r>
            <a:r>
              <a:rPr lang="en-US" sz="1200" dirty="0" err="1">
                <a:solidFill>
                  <a:schemeClr val="bg1"/>
                </a:solidFill>
                <a:latin typeface="Segoe UI" panose="020B0502040204020203" pitchFamily="34" charset="0"/>
                <a:cs typeface="Segoe UI" panose="020B0502040204020203" pitchFamily="34" charset="0"/>
              </a:rPr>
              <a:t>AmbitionBox</a:t>
            </a:r>
            <a:r>
              <a:rPr lang="en-US" sz="1200" dirty="0">
                <a:solidFill>
                  <a:schemeClr val="bg1"/>
                </a:solidFill>
                <a:latin typeface="Segoe UI" panose="020B0502040204020203" pitchFamily="34" charset="0"/>
                <a:cs typeface="Segoe UI" panose="020B0502040204020203" pitchFamily="34" charset="0"/>
              </a:rPr>
              <a:t>, PayScale, and speaking with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employees via Naukri, I understand the budgets and packages for similar roles and would expect a range of ₹16.5–20 LPA.I also noted that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offers fresher packages of around ₹13–15 LPA. Considering my experience and qualifications, I believe a package between ₹16.5–20 LPA would be an appropriate fit and align with your allocated budget for this role. I remain open to negotiation within ±10% of this range and would be happy to learn more about the total compensation structure, including performance bonuses and annual increases over time.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You don't have experience in this role, why should we hire you?</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You’re right — I may not have direct experience in the Associate Product Manager role specifically, but I bring a strong foundation in the core skills required, including strategic product management &amp; consulting, presales management, transition and transformation management, AI-driven product innovation, and project management in various aspects such as Scrum, and software development methodologies. Throughout my career, I have demonstrated a proven ability to learn quickly and adapt by taking on responsibilities beyond my initial scope, such as leading AI-enabled ServiceNow modules and service optimization strategies. What I lack in direct product management experience, I compensate with dedication, curiosity, and a proactive mindset. I’m committed to asking the right questions, collaborating cross-functionally, and delivering results that align with business goals. I’m genuinely excited about the opportunity to bring a fresh perspective to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grow within the product management discipline, and make meaningful contributions to your team. Given the chance, I’m confident that my blend of skills, adaptability, and commitment will prove values, and I politely believe you won’t regret choosing me.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Describe Your Long-Term Career Goals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My long-term career goal is to evolve into a senior product leadership role where I can drive the development of innovative, AI-powered digital solutions that transform how businesses leverage data and technology. I aim to deepen my expertise in product management, combining my foundation in AI, data science, and strategic consulting to build products that deliver measurable value and solve complex customer challenges. I also aspire to lead cross-functional teams, fostering a culture of collaboration, creativity, and continuous learning. Contributing to an organization like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Digital, which is at the forefront of programmatic advertising and media innovation, aligns perfectly with my ambition to work on impactful, future-ready products. Ultimately, I want to be recognized as a product leader who not only delivers successful products but makes real impact in the global SaaS products business environment.</a:t>
            </a:r>
          </a:p>
        </p:txBody>
      </p:sp>
    </p:spTree>
    <p:extLst>
      <p:ext uri="{BB962C8B-B14F-4D97-AF65-F5344CB8AC3E}">
        <p14:creationId xmlns:p14="http://schemas.microsoft.com/office/powerpoint/2010/main" val="3491038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79CC74E-651C-6FD5-A695-49DCF2FCED3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73D9B1-870A-99C6-B21B-890C40658A69}"/>
              </a:ext>
            </a:extLst>
          </p:cNvPr>
          <p:cNvSpPr>
            <a:spLocks noGrp="1"/>
          </p:cNvSpPr>
          <p:nvPr>
            <p:ph type="sldNum" sz="quarter" idx="12"/>
          </p:nvPr>
        </p:nvSpPr>
        <p:spPr/>
        <p:txBody>
          <a:bodyPr/>
          <a:lstStyle/>
          <a:p>
            <a:fld id="{A63E5F1B-06E8-40D9-B2EF-6EBB58D817FE}" type="slidenum">
              <a:rPr lang="en-IN" smtClean="0">
                <a:solidFill>
                  <a:schemeClr val="bg1"/>
                </a:solidFill>
              </a:rPr>
              <a:t>40</a:t>
            </a:fld>
            <a:endParaRPr lang="en-IN">
              <a:solidFill>
                <a:schemeClr val="bg1"/>
              </a:solidFill>
            </a:endParaRPr>
          </a:p>
        </p:txBody>
      </p:sp>
      <p:sp>
        <p:nvSpPr>
          <p:cNvPr id="7" name="Rectangle 6">
            <a:extLst>
              <a:ext uri="{FF2B5EF4-FFF2-40B4-BE49-F238E27FC236}">
                <a16:creationId xmlns:a16="http://schemas.microsoft.com/office/drawing/2014/main" id="{2775733C-16A1-5B33-A18D-7EDE69EF576F}"/>
              </a:ext>
            </a:extLst>
          </p:cNvPr>
          <p:cNvSpPr/>
          <p:nvPr/>
        </p:nvSpPr>
        <p:spPr>
          <a:xfrm>
            <a:off x="453450" y="375970"/>
            <a:ext cx="11285100" cy="466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b="1" dirty="0">
                <a:solidFill>
                  <a:schemeClr val="bg1"/>
                </a:solidFill>
                <a:latin typeface="Segoe UI" panose="020B0502040204020203" pitchFamily="34" charset="0"/>
                <a:cs typeface="Segoe UI" panose="020B0502040204020203" pitchFamily="34" charset="0"/>
              </a:rPr>
              <a:t>KEY PRODUCTS &amp; TECHNOLOGY</a:t>
            </a:r>
          </a:p>
        </p:txBody>
      </p:sp>
      <p:graphicFrame>
        <p:nvGraphicFramePr>
          <p:cNvPr id="2" name="Table 1">
            <a:extLst>
              <a:ext uri="{FF2B5EF4-FFF2-40B4-BE49-F238E27FC236}">
                <a16:creationId xmlns:a16="http://schemas.microsoft.com/office/drawing/2014/main" id="{E8082527-E903-DB94-C5C6-FEBFC2FCA917}"/>
              </a:ext>
            </a:extLst>
          </p:cNvPr>
          <p:cNvGraphicFramePr>
            <a:graphicFrameLocks noGrp="1"/>
          </p:cNvGraphicFramePr>
          <p:nvPr>
            <p:extLst>
              <p:ext uri="{D42A27DB-BD31-4B8C-83A1-F6EECF244321}">
                <p14:modId xmlns:p14="http://schemas.microsoft.com/office/powerpoint/2010/main" val="2244436692"/>
              </p:ext>
            </p:extLst>
          </p:nvPr>
        </p:nvGraphicFramePr>
        <p:xfrm>
          <a:off x="453450" y="1063815"/>
          <a:ext cx="11285100" cy="5000100"/>
        </p:xfrm>
        <a:graphic>
          <a:graphicData uri="http://schemas.openxmlformats.org/drawingml/2006/table">
            <a:tbl>
              <a:tblPr/>
              <a:tblGrid>
                <a:gridCol w="1544658">
                  <a:extLst>
                    <a:ext uri="{9D8B030D-6E8A-4147-A177-3AD203B41FA5}">
                      <a16:colId xmlns:a16="http://schemas.microsoft.com/office/drawing/2014/main" val="1417487223"/>
                    </a:ext>
                  </a:extLst>
                </a:gridCol>
                <a:gridCol w="7463526">
                  <a:extLst>
                    <a:ext uri="{9D8B030D-6E8A-4147-A177-3AD203B41FA5}">
                      <a16:colId xmlns:a16="http://schemas.microsoft.com/office/drawing/2014/main" val="1722575450"/>
                    </a:ext>
                  </a:extLst>
                </a:gridCol>
                <a:gridCol w="2276916">
                  <a:extLst>
                    <a:ext uri="{9D8B030D-6E8A-4147-A177-3AD203B41FA5}">
                      <a16:colId xmlns:a16="http://schemas.microsoft.com/office/drawing/2014/main" val="660282124"/>
                    </a:ext>
                  </a:extLst>
                </a:gridCol>
              </a:tblGrid>
              <a:tr h="49664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PRODUCT / CAPABILITY</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WHAT IT IS &amp; KEY FEATURES</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WHAT PROBLEMS IT SOLVES / WHY IT MATTERS</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829219617"/>
                  </a:ext>
                </a:extLst>
              </a:tr>
              <a:tr h="1339022">
                <a:tc>
                  <a:txBody>
                    <a:bodyPr/>
                    <a:lstStyle/>
                    <a:p>
                      <a:pPr marL="171450" indent="-171450" algn="l">
                        <a:buClr>
                          <a:schemeClr val="bg1"/>
                        </a:buClr>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Advanced TV / Connected TV (CTV) + TV Intelligence</a:t>
                      </a:r>
                      <a:endParaRPr lang="en-US" sz="1200" dirty="0">
                        <a:solidFill>
                          <a:schemeClr val="bg1"/>
                        </a:solidFill>
                        <a:latin typeface="Segoe UI" panose="020B0502040204020203" pitchFamily="34" charset="0"/>
                        <a:cs typeface="Segoe UI" panose="020B0502040204020203" pitchFamily="34" charset="0"/>
                      </a:endParaRP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buClr>
                          <a:schemeClr val="bg1"/>
                        </a:buClr>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Advanced TV solution offers:</a:t>
                      </a:r>
                    </a:p>
                    <a:p>
                      <a:pPr marL="171450" indent="-171450">
                        <a:buClr>
                          <a:schemeClr val="tx1"/>
                        </a:buClr>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Access to large TV-viewing data footprint (linear + streaming + panel + partners) – e.g. 6.4 trillion video consumption signals + panel households in major markets. </a:t>
                      </a:r>
                    </a:p>
                    <a:p>
                      <a:pPr marL="171450" indent="-171450">
                        <a:buClr>
                          <a:schemeClr val="tx1"/>
                        </a:buClr>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Ability to link TV exposure data to digital channels, manage reach &amp; frequency, use cross-device attribution etc. </a:t>
                      </a:r>
                    </a:p>
                    <a:p>
                      <a:pPr marL="171450" indent="-171450">
                        <a:buClr>
                          <a:schemeClr val="tx1"/>
                        </a:buClr>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Creative capabilities, including flexible TV ad formats.</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endParaRPr lang="en-IN" sz="1200" dirty="0">
                        <a:solidFill>
                          <a:schemeClr val="bg1"/>
                        </a:solidFill>
                        <a:latin typeface="Segoe UI" panose="020B0502040204020203" pitchFamily="34" charset="0"/>
                        <a:cs typeface="Segoe UI" panose="020B0502040204020203" pitchFamily="34" charset="0"/>
                      </a:endParaRP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42190074"/>
                  </a:ext>
                </a:extLst>
              </a:tr>
              <a:tr h="1498341">
                <a:tc>
                  <a:txBody>
                    <a:bodyPr/>
                    <a:lstStyle/>
                    <a:p>
                      <a:pPr marL="171450" indent="-171450" algn="l">
                        <a:buClr>
                          <a:schemeClr val="bg1"/>
                        </a:buClr>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Dynamic Creative Optimization (DCO)</a:t>
                      </a:r>
                      <a:endParaRPr lang="en-IN" sz="1200" dirty="0">
                        <a:solidFill>
                          <a:schemeClr val="bg1"/>
                        </a:solidFill>
                        <a:latin typeface="Segoe UI" panose="020B0502040204020203" pitchFamily="34" charset="0"/>
                        <a:cs typeface="Segoe UI" panose="020B0502040204020203" pitchFamily="34" charset="0"/>
                      </a:endParaRP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In campaigns like OTT awareness etc.,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uses DCO to tailor creative messaging for different audience segments &amp; interests.</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Makes creatives more relevant, improves engagement, enables faster testing of which creatives have better impact.</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58984151"/>
                  </a:ext>
                </a:extLst>
              </a:tr>
              <a:tr h="1666088">
                <a:tc>
                  <a:txBody>
                    <a:bodyPr/>
                    <a:lstStyle/>
                    <a:p>
                      <a:pPr marL="171450" indent="-171450" algn="l">
                        <a:buClr>
                          <a:schemeClr val="bg1"/>
                        </a:buClr>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Partnerships &amp; Data Augmentation</a:t>
                      </a:r>
                      <a:endParaRPr lang="en-IN" sz="1200" dirty="0">
                        <a:solidFill>
                          <a:schemeClr val="bg1"/>
                        </a:solidFill>
                        <a:latin typeface="Segoe UI" panose="020B0502040204020203" pitchFamily="34" charset="0"/>
                        <a:cs typeface="Segoe UI" panose="020B0502040204020203" pitchFamily="34" charset="0"/>
                      </a:endParaRP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buClr>
                          <a:schemeClr val="bg1"/>
                        </a:buClr>
                        <a:buFont typeface="Wingdings" panose="05000000000000000000" pitchFamily="2" charset="2"/>
                        <a:buChar char="§"/>
                      </a:pP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works with external data providers &amp; platforms to enhance its targeting &amp; measurement. Examples:</a:t>
                      </a:r>
                    </a:p>
                    <a:p>
                      <a:pPr marL="171450" indent="-171450">
                        <a:buClr>
                          <a:schemeClr val="tx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Partnership with </a:t>
                      </a:r>
                      <a:r>
                        <a:rPr lang="en-US" sz="1200" dirty="0" err="1">
                          <a:solidFill>
                            <a:schemeClr val="bg1"/>
                          </a:solidFill>
                          <a:latin typeface="Segoe UI" panose="020B0502040204020203" pitchFamily="34" charset="0"/>
                          <a:cs typeface="Segoe UI" panose="020B0502040204020203" pitchFamily="34" charset="0"/>
                        </a:rPr>
                        <a:t>Lifesight</a:t>
                      </a:r>
                      <a:r>
                        <a:rPr lang="en-US" sz="1200" dirty="0">
                          <a:solidFill>
                            <a:schemeClr val="bg1"/>
                          </a:solidFill>
                          <a:latin typeface="Segoe UI" panose="020B0502040204020203" pitchFamily="34" charset="0"/>
                          <a:cs typeface="Segoe UI" panose="020B0502040204020203" pitchFamily="34" charset="0"/>
                        </a:rPr>
                        <a:t> (customer intelligence / location / footfall data) in India to measure impact of digital on store visits.</a:t>
                      </a:r>
                    </a:p>
                    <a:p>
                      <a:pPr marL="171450" indent="-171450">
                        <a:buClr>
                          <a:schemeClr val="tx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Uses Amazon Marketing Cloud &amp; AWS to build clean room / data pipelines for cross-channel measurement.</a:t>
                      </a:r>
                    </a:p>
                    <a:p>
                      <a:pPr marL="171450" indent="-171450">
                        <a:buClr>
                          <a:schemeClr val="tx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Partnership with holding companies — e.g. </a:t>
                      </a:r>
                      <a:r>
                        <a:rPr lang="en-US" sz="1200" dirty="0" err="1">
                          <a:solidFill>
                            <a:schemeClr val="bg1"/>
                          </a:solidFill>
                          <a:latin typeface="Segoe UI" panose="020B0502040204020203" pitchFamily="34" charset="0"/>
                          <a:cs typeface="Segoe UI" panose="020B0502040204020203" pitchFamily="34" charset="0"/>
                        </a:rPr>
                        <a:t>Dentsu</a:t>
                      </a:r>
                      <a:r>
                        <a:rPr lang="en-US" sz="1200" dirty="0">
                          <a:solidFill>
                            <a:schemeClr val="bg1"/>
                          </a:solidFill>
                          <a:latin typeface="Segoe UI" panose="020B0502040204020203" pitchFamily="34" charset="0"/>
                          <a:cs typeface="Segoe UI" panose="020B0502040204020203" pitchFamily="34" charset="0"/>
                        </a:rPr>
                        <a:t> has selected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Sigma.</a:t>
                      </a: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endParaRPr lang="en-IN" sz="1200" dirty="0">
                        <a:solidFill>
                          <a:schemeClr val="bg1"/>
                        </a:solidFill>
                        <a:latin typeface="Segoe UI" panose="020B0502040204020203" pitchFamily="34" charset="0"/>
                        <a:cs typeface="Segoe UI" panose="020B0502040204020203" pitchFamily="34" charset="0"/>
                      </a:endParaRPr>
                    </a:p>
                  </a:txBody>
                  <a:tcPr marL="17199" marR="17199" marT="8599" marB="85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305357"/>
                  </a:ext>
                </a:extLst>
              </a:tr>
            </a:tbl>
          </a:graphicData>
        </a:graphic>
      </p:graphicFrame>
    </p:spTree>
    <p:extLst>
      <p:ext uri="{BB962C8B-B14F-4D97-AF65-F5344CB8AC3E}">
        <p14:creationId xmlns:p14="http://schemas.microsoft.com/office/powerpoint/2010/main" val="2390152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4F3435-4A69-4719-C174-49D7BCC8C73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A9A5E-88E2-20C1-AF8B-BE1E7CFC384C}"/>
              </a:ext>
            </a:extLst>
          </p:cNvPr>
          <p:cNvSpPr>
            <a:spLocks noGrp="1"/>
          </p:cNvSpPr>
          <p:nvPr>
            <p:ph type="sldNum" sz="quarter" idx="12"/>
          </p:nvPr>
        </p:nvSpPr>
        <p:spPr/>
        <p:txBody>
          <a:bodyPr/>
          <a:lstStyle/>
          <a:p>
            <a:fld id="{A63E5F1B-06E8-40D9-B2EF-6EBB58D817FE}" type="slidenum">
              <a:rPr lang="en-IN" smtClean="0">
                <a:solidFill>
                  <a:schemeClr val="bg1"/>
                </a:solidFill>
              </a:rPr>
              <a:t>41</a:t>
            </a:fld>
            <a:endParaRPr lang="en-IN">
              <a:solidFill>
                <a:schemeClr val="bg1"/>
              </a:solidFill>
            </a:endParaRPr>
          </a:p>
        </p:txBody>
      </p:sp>
      <p:sp>
        <p:nvSpPr>
          <p:cNvPr id="7" name="Rectangle 6">
            <a:extLst>
              <a:ext uri="{FF2B5EF4-FFF2-40B4-BE49-F238E27FC236}">
                <a16:creationId xmlns:a16="http://schemas.microsoft.com/office/drawing/2014/main" id="{E56AA8BA-2336-779E-D934-A103BF9DAABF}"/>
              </a:ext>
            </a:extLst>
          </p:cNvPr>
          <p:cNvSpPr/>
          <p:nvPr/>
        </p:nvSpPr>
        <p:spPr>
          <a:xfrm>
            <a:off x="453450" y="753533"/>
            <a:ext cx="11285100" cy="4639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400" b="1" dirty="0">
                <a:solidFill>
                  <a:schemeClr val="bg1"/>
                </a:solidFill>
                <a:latin typeface="Segoe UI" panose="020B0502040204020203" pitchFamily="34" charset="0"/>
                <a:cs typeface="Segoe UI" panose="020B0502040204020203" pitchFamily="34" charset="0"/>
              </a:rPr>
              <a:t>STRENGTHS &amp; DIFFERENTIATORS</a:t>
            </a:r>
          </a:p>
          <a:p>
            <a:pPr algn="just">
              <a:lnSpc>
                <a:spcPct val="150000"/>
              </a:lnSpc>
            </a:pPr>
            <a:r>
              <a:rPr lang="en-US" sz="1400" b="1" dirty="0">
                <a:solidFill>
                  <a:schemeClr val="bg1"/>
                </a:solidFill>
                <a:latin typeface="Segoe UI" panose="020B0502040204020203" pitchFamily="34" charset="0"/>
                <a:cs typeface="Segoe UI" panose="020B0502040204020203" pitchFamily="34" charset="0"/>
              </a:rPr>
              <a:t>WHAT MIQ SEEMS TO DO WELL, WHERE IT APPEARS TO HAVE AN EDGE:</a:t>
            </a:r>
          </a:p>
          <a:p>
            <a:pPr algn="just">
              <a:lnSpc>
                <a:spcPct val="150000"/>
              </a:lnSpc>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Unification / Fragmentation handling:</a:t>
            </a:r>
            <a:r>
              <a:rPr lang="en-US" sz="1200" dirty="0">
                <a:solidFill>
                  <a:schemeClr val="bg1"/>
                </a:solidFill>
                <a:latin typeface="Segoe UI" panose="020B0502040204020203" pitchFamily="34" charset="0"/>
                <a:cs typeface="Segoe UI" panose="020B0502040204020203" pitchFamily="34" charset="0"/>
              </a:rPr>
              <a:t> Because digital media is spread across many DSPs, SSPs, platforms, device types, channels, geographies —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“Sigma” strategy is to bring many of these together under one roof (or one unified platform). This reduces overhead, speed loss, mis-alignment etc.</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AI / Automation:</a:t>
            </a:r>
            <a:r>
              <a:rPr lang="en-US" sz="1200" dirty="0">
                <a:solidFill>
                  <a:schemeClr val="bg1"/>
                </a:solidFill>
                <a:latin typeface="Segoe UI" panose="020B0502040204020203" pitchFamily="34" charset="0"/>
                <a:cs typeface="Segoe UI" panose="020B0502040204020203" pitchFamily="34" charset="0"/>
              </a:rPr>
              <a:t> The Trading Agent, Gen-AI Personas, automation of reporting / activation — all help reduce manual work, speed up decision making, make experiments / pivots easier.</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Rich data sources:</a:t>
            </a:r>
            <a:r>
              <a:rPr lang="en-US" sz="1200" dirty="0">
                <a:solidFill>
                  <a:schemeClr val="bg1"/>
                </a:solidFill>
                <a:latin typeface="Segoe UI" panose="020B0502040204020203" pitchFamily="34" charset="0"/>
                <a:cs typeface="Segoe UI" panose="020B0502040204020203" pitchFamily="34" charset="0"/>
              </a:rPr>
              <a:t> They are integrating a lot of </a:t>
            </a:r>
            <a:r>
              <a:rPr lang="en-US" sz="1200" dirty="0" err="1">
                <a:solidFill>
                  <a:schemeClr val="bg1"/>
                </a:solidFill>
                <a:latin typeface="Segoe UI" panose="020B0502040204020203" pitchFamily="34" charset="0"/>
                <a:cs typeface="Segoe UI" panose="020B0502040204020203" pitchFamily="34" charset="0"/>
              </a:rPr>
              <a:t>behavioural</a:t>
            </a:r>
            <a:r>
              <a:rPr lang="en-US" sz="1200" dirty="0">
                <a:solidFill>
                  <a:schemeClr val="bg1"/>
                </a:solidFill>
                <a:latin typeface="Segoe UI" panose="020B0502040204020203" pitchFamily="34" charset="0"/>
                <a:cs typeface="Segoe UI" panose="020B0502040204020203" pitchFamily="34" charset="0"/>
              </a:rPr>
              <a:t> signals — watching, browsing, buying — plus non-cookie identity, clean-room measurement, footfall, geo etc. This helps in better targeting &amp; more accurate measurement.</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Global + Local: </a:t>
            </a:r>
            <a:r>
              <a:rPr lang="en-US" sz="1200" dirty="0">
                <a:solidFill>
                  <a:schemeClr val="bg1"/>
                </a:solidFill>
                <a:latin typeface="Segoe UI" panose="020B0502040204020203" pitchFamily="34" charset="0"/>
                <a:cs typeface="Segoe UI" panose="020B0502040204020203" pitchFamily="34" charset="0"/>
              </a:rPr>
              <a:t>They have global scale + local execution (e.g. India </a:t>
            </a:r>
            <a:r>
              <a:rPr lang="en-US" sz="1200" dirty="0" err="1">
                <a:solidFill>
                  <a:schemeClr val="bg1"/>
                </a:solidFill>
                <a:latin typeface="Segoe UI" panose="020B0502040204020203" pitchFamily="34" charset="0"/>
                <a:cs typeface="Segoe UI" panose="020B0502040204020203" pitchFamily="34" charset="0"/>
              </a:rPr>
              <a:t>CoE</a:t>
            </a:r>
            <a:r>
              <a:rPr lang="en-US" sz="1200" dirty="0">
                <a:solidFill>
                  <a:schemeClr val="bg1"/>
                </a:solidFill>
                <a:latin typeface="Segoe UI" panose="020B0502040204020203" pitchFamily="34" charset="0"/>
                <a:cs typeface="Segoe UI" panose="020B0502040204020203" pitchFamily="34" charset="0"/>
              </a:rPr>
              <a:t>, regional data, regional media behavior) which is important especially in markets that are fragmented (multiple languages, varying device usages, etc.).</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Transparent measurement / incrementality: </a:t>
            </a:r>
            <a:r>
              <a:rPr lang="en-US" sz="1200" dirty="0">
                <a:solidFill>
                  <a:schemeClr val="bg1"/>
                </a:solidFill>
                <a:latin typeface="Segoe UI" panose="020B0502040204020203" pitchFamily="34" charset="0"/>
                <a:cs typeface="Segoe UI" panose="020B0502040204020203" pitchFamily="34" charset="0"/>
              </a:rPr>
              <a:t>Their “Measure” tools seem built to give advertisers a clearer view of what parts of their media spends actually deliver incremental value. This is increasingly demanded by clients.</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Advanced TV + cross-channel integration:</a:t>
            </a:r>
            <a:r>
              <a:rPr lang="en-US" sz="1200" dirty="0">
                <a:solidFill>
                  <a:schemeClr val="bg1"/>
                </a:solidFill>
                <a:latin typeface="Segoe UI" panose="020B0502040204020203" pitchFamily="34" charset="0"/>
                <a:cs typeface="Segoe UI" panose="020B0502040204020203" pitchFamily="34" charset="0"/>
              </a:rPr>
              <a:t> The ability to bring TV (linear + digital/streaming) together with digital media, both for targeting and measurement, gives them a holistic offering. In many markets, TV is still big, so connecting those channels is a strength.</a:t>
            </a:r>
            <a:endParaRPr lang="en-IN" sz="12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55980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7220A2-0B0C-235A-F44C-A9887B952B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D06290-01F3-92BD-E67F-2C568F121CFF}"/>
              </a:ext>
            </a:extLst>
          </p:cNvPr>
          <p:cNvSpPr>
            <a:spLocks noGrp="1"/>
          </p:cNvSpPr>
          <p:nvPr>
            <p:ph type="sldNum" sz="quarter" idx="12"/>
          </p:nvPr>
        </p:nvSpPr>
        <p:spPr/>
        <p:txBody>
          <a:bodyPr/>
          <a:lstStyle/>
          <a:p>
            <a:fld id="{A63E5F1B-06E8-40D9-B2EF-6EBB58D817FE}" type="slidenum">
              <a:rPr lang="en-IN" smtClean="0">
                <a:solidFill>
                  <a:schemeClr val="bg1"/>
                </a:solidFill>
              </a:rPr>
              <a:t>42</a:t>
            </a:fld>
            <a:endParaRPr lang="en-IN">
              <a:solidFill>
                <a:schemeClr val="bg1"/>
              </a:solidFill>
            </a:endParaRPr>
          </a:p>
        </p:txBody>
      </p:sp>
      <p:sp>
        <p:nvSpPr>
          <p:cNvPr id="7" name="Rectangle 6">
            <a:extLst>
              <a:ext uri="{FF2B5EF4-FFF2-40B4-BE49-F238E27FC236}">
                <a16:creationId xmlns:a16="http://schemas.microsoft.com/office/drawing/2014/main" id="{24D6462B-AE4F-B4BA-5F18-3A8482F031AE}"/>
              </a:ext>
            </a:extLst>
          </p:cNvPr>
          <p:cNvSpPr/>
          <p:nvPr/>
        </p:nvSpPr>
        <p:spPr>
          <a:xfrm>
            <a:off x="342898" y="309033"/>
            <a:ext cx="11395652" cy="5458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b="1" dirty="0">
                <a:solidFill>
                  <a:schemeClr val="bg1"/>
                </a:solidFill>
                <a:latin typeface="Segoe UI" panose="020B0502040204020203" pitchFamily="34" charset="0"/>
                <a:cs typeface="Segoe UI" panose="020B0502040204020203" pitchFamily="34" charset="0"/>
              </a:rPr>
              <a:t>STRENGTHS &amp; DIFFERENTIATORS</a:t>
            </a:r>
          </a:p>
          <a:p>
            <a:pPr>
              <a:lnSpc>
                <a:spcPct val="150000"/>
              </a:lnSpc>
            </a:pPr>
            <a:r>
              <a:rPr lang="en-US" sz="1400" b="1" dirty="0">
                <a:solidFill>
                  <a:schemeClr val="bg1"/>
                </a:solidFill>
                <a:latin typeface="Segoe UI" panose="020B0502040204020203" pitchFamily="34" charset="0"/>
                <a:cs typeface="Segoe UI" panose="020B0502040204020203" pitchFamily="34" charset="0"/>
              </a:rPr>
              <a:t>WHAT MIQ SEEMS TO DO WELL, WHERE IT APPEARS TO HAVE AN EDGE:</a:t>
            </a:r>
          </a:p>
        </p:txBody>
      </p:sp>
      <p:graphicFrame>
        <p:nvGraphicFramePr>
          <p:cNvPr id="2" name="Table 1">
            <a:extLst>
              <a:ext uri="{FF2B5EF4-FFF2-40B4-BE49-F238E27FC236}">
                <a16:creationId xmlns:a16="http://schemas.microsoft.com/office/drawing/2014/main" id="{6DD0051C-9829-ED64-2953-C8B88C236BE6}"/>
              </a:ext>
            </a:extLst>
          </p:cNvPr>
          <p:cNvGraphicFramePr>
            <a:graphicFrameLocks noGrp="1"/>
          </p:cNvGraphicFramePr>
          <p:nvPr>
            <p:extLst>
              <p:ext uri="{D42A27DB-BD31-4B8C-83A1-F6EECF244321}">
                <p14:modId xmlns:p14="http://schemas.microsoft.com/office/powerpoint/2010/main" val="1343498364"/>
              </p:ext>
            </p:extLst>
          </p:nvPr>
        </p:nvGraphicFramePr>
        <p:xfrm>
          <a:off x="342898" y="1025436"/>
          <a:ext cx="11395652" cy="2967715"/>
        </p:xfrm>
        <a:graphic>
          <a:graphicData uri="http://schemas.openxmlformats.org/drawingml/2006/table">
            <a:tbl>
              <a:tblPr/>
              <a:tblGrid>
                <a:gridCol w="1312645">
                  <a:extLst>
                    <a:ext uri="{9D8B030D-6E8A-4147-A177-3AD203B41FA5}">
                      <a16:colId xmlns:a16="http://schemas.microsoft.com/office/drawing/2014/main" val="647481942"/>
                    </a:ext>
                  </a:extLst>
                </a:gridCol>
                <a:gridCol w="2127183">
                  <a:extLst>
                    <a:ext uri="{9D8B030D-6E8A-4147-A177-3AD203B41FA5}">
                      <a16:colId xmlns:a16="http://schemas.microsoft.com/office/drawing/2014/main" val="3424541212"/>
                    </a:ext>
                  </a:extLst>
                </a:gridCol>
                <a:gridCol w="4620127">
                  <a:extLst>
                    <a:ext uri="{9D8B030D-6E8A-4147-A177-3AD203B41FA5}">
                      <a16:colId xmlns:a16="http://schemas.microsoft.com/office/drawing/2014/main" val="1904262903"/>
                    </a:ext>
                  </a:extLst>
                </a:gridCol>
                <a:gridCol w="3335697">
                  <a:extLst>
                    <a:ext uri="{9D8B030D-6E8A-4147-A177-3AD203B41FA5}">
                      <a16:colId xmlns:a16="http://schemas.microsoft.com/office/drawing/2014/main" val="4103087726"/>
                    </a:ext>
                  </a:extLst>
                </a:gridCol>
              </a:tblGrid>
              <a:tr h="46685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CLIENT / CAMPAIGN</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OBJECTIVE</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WHAT MIQ DID</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OUTCOME / RESULTS</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396015050"/>
                  </a:ext>
                </a:extLst>
              </a:tr>
              <a:tr h="817768">
                <a:tc>
                  <a:txBody>
                    <a:bodyPr/>
                    <a:lstStyle/>
                    <a:p>
                      <a:pPr>
                        <a:buNone/>
                      </a:pPr>
                      <a:r>
                        <a:rPr lang="en-IN" sz="1200" b="1" dirty="0">
                          <a:solidFill>
                            <a:schemeClr val="bg1"/>
                          </a:solidFill>
                          <a:latin typeface="Segoe UI" panose="020B0502040204020203" pitchFamily="34" charset="0"/>
                          <a:cs typeface="Segoe UI" panose="020B0502040204020203" pitchFamily="34" charset="0"/>
                        </a:rPr>
                        <a:t>Bajaj </a:t>
                      </a:r>
                      <a:r>
                        <a:rPr lang="en-IN" sz="1200" b="1" dirty="0" err="1">
                          <a:solidFill>
                            <a:schemeClr val="bg1"/>
                          </a:solidFill>
                          <a:latin typeface="Segoe UI" panose="020B0502040204020203" pitchFamily="34" charset="0"/>
                          <a:cs typeface="Segoe UI" panose="020B0502040204020203" pitchFamily="34" charset="0"/>
                        </a:rPr>
                        <a:t>Finserv</a:t>
                      </a:r>
                      <a:r>
                        <a:rPr lang="en-IN" sz="1200" b="1" dirty="0">
                          <a:solidFill>
                            <a:schemeClr val="bg1"/>
                          </a:solidFill>
                          <a:latin typeface="Segoe UI" panose="020B0502040204020203" pitchFamily="34" charset="0"/>
                          <a:cs typeface="Segoe UI" panose="020B0502040204020203" pitchFamily="34" charset="0"/>
                        </a:rPr>
                        <a:t> (India)</a:t>
                      </a:r>
                      <a:endParaRPr lang="en-IN" sz="1200" dirty="0">
                        <a:solidFill>
                          <a:schemeClr val="bg1"/>
                        </a:solidFill>
                        <a:latin typeface="Segoe UI" panose="020B0502040204020203" pitchFamily="34" charset="0"/>
                        <a:cs typeface="Segoe UI" panose="020B0502040204020203" pitchFamily="34" charset="0"/>
                      </a:endParaRP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lvl="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Increase app installs, reduce cost per install (CPI)</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lvl="0" indent="-171450">
                        <a:buClr>
                          <a:schemeClr val="bg1"/>
                        </a:buClr>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Data-driven programmatic display across apps &amp; mobile web; targeting new high-intent users + existing users; creative refreshes; custom algorithm for optimizing installs; geographic / creative testing.</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lvl="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5× increase in installs in 3 months; ~35% reduction in CPI; ~1.5× increase in CTR.</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62830311"/>
                  </a:ext>
                </a:extLst>
              </a:tr>
              <a:tr h="808522">
                <a:tc>
                  <a:txBody>
                    <a:bodyPr/>
                    <a:lstStyle/>
                    <a:p>
                      <a:pPr>
                        <a:buNone/>
                      </a:pPr>
                      <a:r>
                        <a:rPr lang="en-IN" sz="1200" b="1">
                          <a:solidFill>
                            <a:schemeClr val="bg1"/>
                          </a:solidFill>
                          <a:latin typeface="Segoe UI" panose="020B0502040204020203" pitchFamily="34" charset="0"/>
                          <a:cs typeface="Segoe UI" panose="020B0502040204020203" pitchFamily="34" charset="0"/>
                        </a:rPr>
                        <a:t>Boost Mobile (Australia)</a:t>
                      </a:r>
                      <a:endParaRPr lang="en-IN" sz="1200">
                        <a:solidFill>
                          <a:schemeClr val="bg1"/>
                        </a:solidFill>
                        <a:latin typeface="Segoe UI" panose="020B0502040204020203" pitchFamily="34" charset="0"/>
                        <a:cs typeface="Segoe UI" panose="020B0502040204020203" pitchFamily="34" charset="0"/>
                      </a:endParaRP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lvl="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Connect TV + digital strategies to drive online conversions</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lvl="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Advanced TV + data to measure exposure to TV + retarget via digital, cross-device etc.</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lvl="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Found that TV + Digital delivered </a:t>
                      </a:r>
                      <a:r>
                        <a:rPr lang="en-US" sz="1200" b="1" dirty="0">
                          <a:solidFill>
                            <a:schemeClr val="bg1"/>
                          </a:solidFill>
                          <a:latin typeface="Segoe UI" panose="020B0502040204020203" pitchFamily="34" charset="0"/>
                          <a:cs typeface="Segoe UI" panose="020B0502040204020203" pitchFamily="34" charset="0"/>
                        </a:rPr>
                        <a:t>1.35× more site visits</a:t>
                      </a:r>
                      <a:r>
                        <a:rPr lang="en-US" sz="1200" dirty="0">
                          <a:solidFill>
                            <a:schemeClr val="bg1"/>
                          </a:solidFill>
                          <a:latin typeface="Segoe UI" panose="020B0502040204020203" pitchFamily="34" charset="0"/>
                          <a:cs typeface="Segoe UI" panose="020B0502040204020203" pitchFamily="34" charset="0"/>
                        </a:rPr>
                        <a:t> vs digital only; </a:t>
                      </a:r>
                      <a:r>
                        <a:rPr lang="en-US" sz="1200" b="1" dirty="0">
                          <a:solidFill>
                            <a:schemeClr val="bg1"/>
                          </a:solidFill>
                          <a:latin typeface="Segoe UI" panose="020B0502040204020203" pitchFamily="34" charset="0"/>
                          <a:cs typeface="Segoe UI" panose="020B0502040204020203" pitchFamily="34" charset="0"/>
                        </a:rPr>
                        <a:t>1.3× more engagement</a:t>
                      </a:r>
                      <a:r>
                        <a:rPr lang="en-US" sz="1200" dirty="0">
                          <a:solidFill>
                            <a:schemeClr val="bg1"/>
                          </a:solidFill>
                          <a:latin typeface="Segoe UI" panose="020B0502040204020203" pitchFamily="34" charset="0"/>
                          <a:cs typeface="Segoe UI" panose="020B0502040204020203" pitchFamily="34" charset="0"/>
                        </a:rPr>
                        <a:t>; improved quality of site traffic.</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30074180"/>
                  </a:ext>
                </a:extLst>
              </a:tr>
              <a:tr h="874566">
                <a:tc>
                  <a:txBody>
                    <a:bodyPr/>
                    <a:lstStyle/>
                    <a:p>
                      <a:pPr>
                        <a:buNone/>
                      </a:pPr>
                      <a:r>
                        <a:rPr lang="en-IN" sz="1200" b="1">
                          <a:solidFill>
                            <a:schemeClr val="bg1"/>
                          </a:solidFill>
                          <a:latin typeface="Segoe UI" panose="020B0502040204020203" pitchFamily="34" charset="0"/>
                          <a:cs typeface="Segoe UI" panose="020B0502040204020203" pitchFamily="34" charset="0"/>
                        </a:rPr>
                        <a:t>MX Player (India, awareness)</a:t>
                      </a:r>
                      <a:endParaRPr lang="en-IN" sz="1200">
                        <a:solidFill>
                          <a:schemeClr val="bg1"/>
                        </a:solidFill>
                        <a:latin typeface="Segoe UI" panose="020B0502040204020203" pitchFamily="34" charset="0"/>
                        <a:cs typeface="Segoe UI" panose="020B0502040204020203" pitchFamily="34" charset="0"/>
                      </a:endParaRP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lvl="0" indent="-171450">
                        <a:buClr>
                          <a:schemeClr val="bg1"/>
                        </a:buClr>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OTT show awareness</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lvl="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Used Dynamic Creative Optimization (DCO) to vary messaging per audience segment (matching interests) etc.</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lvl="0" indent="-171450">
                        <a:buClr>
                          <a:schemeClr val="bg1"/>
                        </a:buClr>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Outcome: Increased awareness with more personalized creatives; more impactful message delivery (exact % increases not detailed in the source).</a:t>
                      </a:r>
                    </a:p>
                  </a:txBody>
                  <a:tcPr marL="53065" marR="53065" marT="26533" marB="2653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22074020"/>
                  </a:ext>
                </a:extLst>
              </a:tr>
            </a:tbl>
          </a:graphicData>
        </a:graphic>
      </p:graphicFrame>
      <p:sp>
        <p:nvSpPr>
          <p:cNvPr id="6" name="Rectangle 5">
            <a:extLst>
              <a:ext uri="{FF2B5EF4-FFF2-40B4-BE49-F238E27FC236}">
                <a16:creationId xmlns:a16="http://schemas.microsoft.com/office/drawing/2014/main" id="{1D219D0F-1E8B-59E1-A8FF-B9B2AFF9D806}"/>
              </a:ext>
            </a:extLst>
          </p:cNvPr>
          <p:cNvSpPr/>
          <p:nvPr/>
        </p:nvSpPr>
        <p:spPr>
          <a:xfrm>
            <a:off x="342898" y="4163676"/>
            <a:ext cx="11395652" cy="21270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200" b="1" dirty="0">
                <a:solidFill>
                  <a:schemeClr val="bg1"/>
                </a:solidFill>
                <a:latin typeface="Segoe UI" panose="020B0502040204020203" pitchFamily="34" charset="0"/>
                <a:cs typeface="Segoe UI" panose="020B0502040204020203" pitchFamily="34" charset="0"/>
              </a:rPr>
              <a:t>RECENT ANNOUNCEMENTS / STRATEGY MOVES</a:t>
            </a:r>
          </a:p>
          <a:p>
            <a:pPr algn="just">
              <a:lnSpc>
                <a:spcPct val="150000"/>
              </a:lnSpc>
            </a:pPr>
            <a:endParaRPr lang="en-US" sz="1200" b="1" dirty="0">
              <a:solidFill>
                <a:schemeClr val="bg1"/>
              </a:solidFill>
              <a:latin typeface="Segoe UI" panose="020B0502040204020203" pitchFamily="34" charset="0"/>
              <a:cs typeface="Segoe UI" panose="020B0502040204020203" pitchFamily="34" charset="0"/>
            </a:endParaRP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Launch of </a:t>
            </a:r>
            <a:r>
              <a:rPr lang="en-US" sz="1200" b="1" dirty="0" err="1">
                <a:solidFill>
                  <a:schemeClr val="bg1"/>
                </a:solidFill>
                <a:latin typeface="Segoe UI" panose="020B0502040204020203" pitchFamily="34" charset="0"/>
                <a:cs typeface="Segoe UI" panose="020B0502040204020203" pitchFamily="34" charset="0"/>
              </a:rPr>
              <a:t>MiQ</a:t>
            </a:r>
            <a:r>
              <a:rPr lang="en-US" sz="1200" b="1" dirty="0">
                <a:solidFill>
                  <a:schemeClr val="bg1"/>
                </a:solidFill>
                <a:latin typeface="Segoe UI" panose="020B0502040204020203" pitchFamily="34" charset="0"/>
                <a:cs typeface="Segoe UI" panose="020B0502040204020203" pitchFamily="34" charset="0"/>
              </a:rPr>
              <a:t> Sigma in India :</a:t>
            </a:r>
            <a:r>
              <a:rPr lang="en-US" sz="1200" dirty="0">
                <a:solidFill>
                  <a:schemeClr val="bg1"/>
                </a:solidFill>
                <a:latin typeface="Segoe UI" panose="020B0502040204020203" pitchFamily="34" charset="0"/>
                <a:cs typeface="Segoe UI" panose="020B0502040204020203" pitchFamily="34" charset="0"/>
              </a:rPr>
              <a:t> That’s a major release, positioning them as a unified AI platform that tries to bring together media data activation in 1 tool.</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The emphasis is on speed &amp; localization in India:</a:t>
            </a:r>
            <a:r>
              <a:rPr lang="en-US" sz="1200" dirty="0">
                <a:solidFill>
                  <a:schemeClr val="bg1"/>
                </a:solidFill>
                <a:latin typeface="Segoe UI" panose="020B0502040204020203" pitchFamily="34" charset="0"/>
                <a:cs typeface="Segoe UI" panose="020B0502040204020203" pitchFamily="34" charset="0"/>
              </a:rPr>
              <a:t> because the digital market is diverse (many languages, varying devices, strong mobile usage, fragmented media) — a fast platform + strong local insights helps.</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Strategic partnership with </a:t>
            </a:r>
            <a:r>
              <a:rPr lang="en-US" sz="1200" b="1" dirty="0" err="1">
                <a:solidFill>
                  <a:schemeClr val="bg1"/>
                </a:solidFill>
                <a:latin typeface="Segoe UI" panose="020B0502040204020203" pitchFamily="34" charset="0"/>
                <a:cs typeface="Segoe UI" panose="020B0502040204020203" pitchFamily="34" charset="0"/>
              </a:rPr>
              <a:t>Dentsu</a:t>
            </a:r>
            <a:r>
              <a:rPr lang="en-US" sz="1200" b="1"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Dentsu</a:t>
            </a:r>
            <a:r>
              <a:rPr lang="en-US" sz="1200" dirty="0">
                <a:solidFill>
                  <a:schemeClr val="bg1"/>
                </a:solidFill>
                <a:latin typeface="Segoe UI" panose="020B0502040204020203" pitchFamily="34" charset="0"/>
                <a:cs typeface="Segoe UI" panose="020B0502040204020203" pitchFamily="34" charset="0"/>
              </a:rPr>
              <a:t> has selected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Sigma to integrate into its media practice. This is a big validation and likely gives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scale via holding company / agency networks.</a:t>
            </a:r>
          </a:p>
          <a:p>
            <a:pPr algn="just">
              <a:lnSpc>
                <a:spcPct val="150000"/>
              </a:lnSpc>
            </a:pPr>
            <a:endParaRPr lang="en-IN" sz="12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51560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19041E-1A1A-0572-FF97-485917769A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55BB54-49EC-CFF8-7C75-012DBFBB2F7B}"/>
              </a:ext>
            </a:extLst>
          </p:cNvPr>
          <p:cNvSpPr>
            <a:spLocks noGrp="1"/>
          </p:cNvSpPr>
          <p:nvPr>
            <p:ph type="sldNum" sz="quarter" idx="12"/>
          </p:nvPr>
        </p:nvSpPr>
        <p:spPr/>
        <p:txBody>
          <a:bodyPr/>
          <a:lstStyle/>
          <a:p>
            <a:fld id="{A63E5F1B-06E8-40D9-B2EF-6EBB58D817FE}" type="slidenum">
              <a:rPr lang="en-IN" smtClean="0">
                <a:solidFill>
                  <a:schemeClr val="bg1"/>
                </a:solidFill>
              </a:rPr>
              <a:t>43</a:t>
            </a:fld>
            <a:endParaRPr lang="en-IN">
              <a:solidFill>
                <a:schemeClr val="bg1"/>
              </a:solidFill>
            </a:endParaRPr>
          </a:p>
        </p:txBody>
      </p:sp>
      <p:sp>
        <p:nvSpPr>
          <p:cNvPr id="6" name="Rectangle 5">
            <a:extLst>
              <a:ext uri="{FF2B5EF4-FFF2-40B4-BE49-F238E27FC236}">
                <a16:creationId xmlns:a16="http://schemas.microsoft.com/office/drawing/2014/main" id="{626C20D8-4EAD-E6E3-1241-DE714DB1D33A}"/>
              </a:ext>
            </a:extLst>
          </p:cNvPr>
          <p:cNvSpPr/>
          <p:nvPr/>
        </p:nvSpPr>
        <p:spPr>
          <a:xfrm>
            <a:off x="342898" y="218174"/>
            <a:ext cx="11395652" cy="6230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400" b="1" dirty="0">
                <a:solidFill>
                  <a:schemeClr val="bg1"/>
                </a:solidFill>
                <a:latin typeface="Segoe UI" panose="020B0502040204020203" pitchFamily="34" charset="0"/>
                <a:cs typeface="Segoe UI" panose="020B0502040204020203" pitchFamily="34" charset="0"/>
              </a:rPr>
              <a:t>POTENTIAL WEAKNESSES &amp; THINGS TO WATCH</a:t>
            </a:r>
          </a:p>
          <a:p>
            <a:pPr algn="just">
              <a:lnSpc>
                <a:spcPct val="150000"/>
              </a:lnSpc>
            </a:pPr>
            <a:r>
              <a:rPr lang="en-US" sz="1400" b="1" dirty="0">
                <a:solidFill>
                  <a:schemeClr val="bg1"/>
                </a:solidFill>
                <a:latin typeface="Segoe UI" panose="020B0502040204020203" pitchFamily="34" charset="0"/>
                <a:cs typeface="Segoe UI" panose="020B0502040204020203" pitchFamily="34" charset="0"/>
              </a:rPr>
              <a:t>NO COMPANY IS PERFECT. HERE ARE POSSIBLE CHALLENGES OR AREAS TO WATCH FOR:</a:t>
            </a:r>
            <a:endParaRPr lang="en-US" sz="1200" b="1" dirty="0">
              <a:solidFill>
                <a:schemeClr val="bg1"/>
              </a:solidFill>
              <a:latin typeface="Segoe UI" panose="020B0502040204020203" pitchFamily="34" charset="0"/>
              <a:cs typeface="Segoe UI" panose="020B0502040204020203" pitchFamily="34" charset="0"/>
            </a:endParaRPr>
          </a:p>
          <a:p>
            <a:pPr algn="just">
              <a:lnSpc>
                <a:spcPct val="150000"/>
              </a:lnSpc>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Complexity &amp; dependency: </a:t>
            </a:r>
            <a:r>
              <a:rPr lang="en-US" sz="1200" dirty="0">
                <a:solidFill>
                  <a:schemeClr val="bg1"/>
                </a:solidFill>
                <a:latin typeface="Segoe UI" panose="020B0502040204020203" pitchFamily="34" charset="0"/>
                <a:cs typeface="Segoe UI" panose="020B0502040204020203" pitchFamily="34" charset="0"/>
              </a:rPr>
              <a:t>With many data sources, many channels, automations, identities etc., ensuring consistency, data quality, and compliance (especially across geographies with different privacy laws) can be hard.</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Transparency &amp; trust: </a:t>
            </a:r>
            <a:r>
              <a:rPr lang="en-US" sz="1200" dirty="0">
                <a:solidFill>
                  <a:schemeClr val="bg1"/>
                </a:solidFill>
                <a:latin typeface="Segoe UI" panose="020B0502040204020203" pitchFamily="34" charset="0"/>
                <a:cs typeface="Segoe UI" panose="020B0502040204020203" pitchFamily="34" charset="0"/>
              </a:rPr>
              <a:t>As with many ad tech providers, clients will demand transparency around how models / algorithms work, how audience data is sourced, how identity graphs are built, etc. Any perceived opacity can become a risk.</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Latency of insights vs real-time: </a:t>
            </a:r>
            <a:r>
              <a:rPr lang="en-US" sz="1200" dirty="0">
                <a:solidFill>
                  <a:schemeClr val="bg1"/>
                </a:solidFill>
                <a:latin typeface="Segoe UI" panose="020B0502040204020203" pitchFamily="34" charset="0"/>
                <a:cs typeface="Segoe UI" panose="020B0502040204020203" pitchFamily="34" charset="0"/>
              </a:rPr>
              <a:t>Promising “decision in seconds” or “activation quickly” is good, but real performance depends on how fast data is ingested / processed / cleaned. Delays, data drift, or integration lags can reduce the value.</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Competition: </a:t>
            </a:r>
            <a:r>
              <a:rPr lang="en-US" sz="1200" dirty="0">
                <a:solidFill>
                  <a:schemeClr val="bg1"/>
                </a:solidFill>
                <a:latin typeface="Segoe UI" panose="020B0502040204020203" pitchFamily="34" charset="0"/>
                <a:cs typeface="Segoe UI" panose="020B0502040204020203" pitchFamily="34" charset="0"/>
              </a:rPr>
              <a:t>Other big players (The Trade Desk, Google DV360, MediaMath, etc.) are also building AI / unified platforms, identity solutions, cross-channel (TV + digital) integrations.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will need to keep innovating and differentiating.</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Privacy / Regulations:</a:t>
            </a:r>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Cookieless</a:t>
            </a:r>
            <a:r>
              <a:rPr lang="en-US" sz="1200" dirty="0">
                <a:solidFill>
                  <a:schemeClr val="bg1"/>
                </a:solidFill>
                <a:latin typeface="Segoe UI" panose="020B0502040204020203" pitchFamily="34" charset="0"/>
                <a:cs typeface="Segoe UI" panose="020B0502040204020203" pitchFamily="34" charset="0"/>
              </a:rPr>
              <a:t> future, data protection laws, data </a:t>
            </a:r>
            <a:r>
              <a:rPr lang="en-US" sz="1200" dirty="0" err="1">
                <a:solidFill>
                  <a:schemeClr val="bg1"/>
                </a:solidFill>
                <a:latin typeface="Segoe UI" panose="020B0502040204020203" pitchFamily="34" charset="0"/>
                <a:cs typeface="Segoe UI" panose="020B0502040204020203" pitchFamily="34" charset="0"/>
              </a:rPr>
              <a:t>localisation</a:t>
            </a:r>
            <a:r>
              <a:rPr lang="en-US" sz="1200" dirty="0">
                <a:solidFill>
                  <a:schemeClr val="bg1"/>
                </a:solidFill>
                <a:latin typeface="Segoe UI" panose="020B0502040204020203" pitchFamily="34" charset="0"/>
                <a:cs typeface="Segoe UI" panose="020B0502040204020203" pitchFamily="34" charset="0"/>
              </a:rPr>
              <a:t> requirements in many countries — these pose risks and need continuous adaptation.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is working in these areas (e.g. identity spine, clean room etc.), but it’s a challenging domain.</a:t>
            </a:r>
          </a:p>
          <a:p>
            <a:pPr marL="171450" indent="-171450" algn="just">
              <a:lnSpc>
                <a:spcPct val="150000"/>
              </a:lnSpc>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algn="just">
              <a:lnSpc>
                <a:spcPct val="150000"/>
              </a:lnSpc>
            </a:pPr>
            <a:r>
              <a:rPr lang="en-US" sz="1400" b="1" dirty="0">
                <a:solidFill>
                  <a:schemeClr val="bg1"/>
                </a:solidFill>
                <a:latin typeface="Segoe UI" panose="020B0502040204020203" pitchFamily="34" charset="0"/>
                <a:cs typeface="Segoe UI" panose="020B0502040204020203" pitchFamily="34" charset="0"/>
              </a:rPr>
              <a:t>WHAT “AGNOSTIC” MEANS FOR MIQ</a:t>
            </a:r>
          </a:p>
          <a:p>
            <a:pPr algn="just">
              <a:lnSpc>
                <a:spcPct val="150000"/>
              </a:lnSpc>
            </a:pPr>
            <a:endParaRPr lang="en-US" sz="1200" dirty="0">
              <a:solidFill>
                <a:schemeClr val="bg1"/>
              </a:solidFill>
              <a:latin typeface="Segoe UI" panose="020B0502040204020203" pitchFamily="34" charset="0"/>
              <a:cs typeface="Segoe UI" panose="020B0502040204020203" pitchFamily="34" charset="0"/>
            </a:endParaRPr>
          </a:p>
          <a:p>
            <a:pPr algn="just">
              <a:lnSpc>
                <a:spcPct val="150000"/>
              </a:lnSpc>
            </a:pPr>
            <a:r>
              <a:rPr lang="en-US" sz="1200" b="1" dirty="0">
                <a:solidFill>
                  <a:schemeClr val="bg1"/>
                </a:solidFill>
                <a:latin typeface="Segoe UI" panose="020B0502040204020203" pitchFamily="34" charset="0"/>
                <a:cs typeface="Segoe UI" panose="020B0502040204020203" pitchFamily="34" charset="0"/>
              </a:rPr>
              <a:t>One recurring theme is </a:t>
            </a:r>
            <a:r>
              <a:rPr lang="en-US" sz="1200" b="1" dirty="0" err="1">
                <a:solidFill>
                  <a:schemeClr val="bg1"/>
                </a:solidFill>
                <a:latin typeface="Segoe UI" panose="020B0502040204020203" pitchFamily="34" charset="0"/>
                <a:cs typeface="Segoe UI" panose="020B0502040204020203" pitchFamily="34" charset="0"/>
              </a:rPr>
              <a:t>MiQ’s</a:t>
            </a:r>
            <a:r>
              <a:rPr lang="en-US" sz="1200" b="1" dirty="0">
                <a:solidFill>
                  <a:schemeClr val="bg1"/>
                </a:solidFill>
                <a:latin typeface="Segoe UI" panose="020B0502040204020203" pitchFamily="34" charset="0"/>
                <a:cs typeface="Segoe UI" panose="020B0502040204020203" pitchFamily="34" charset="0"/>
              </a:rPr>
              <a:t> claim to be partner-agnostic, platform-agnostic, data-agnostic. It means:</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They don’t force a client to use a particular DSP / SSP / data provider. They integrate with many, so that the choice can be based on performance / appropriateness rather than vendor lock-in. (This helps especially for clients with global operations or multiple legacy ad tech stacks.)</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They try to avoid internal bias:</a:t>
            </a:r>
            <a:r>
              <a:rPr lang="en-US" sz="1200" dirty="0">
                <a:solidFill>
                  <a:schemeClr val="bg1"/>
                </a:solidFill>
                <a:latin typeface="Segoe UI" panose="020B0502040204020203" pitchFamily="34" charset="0"/>
                <a:cs typeface="Segoe UI" panose="020B0502040204020203" pitchFamily="34" charset="0"/>
              </a:rPr>
              <a:t> E.g. choosing a platform because it’s “ours” rather than because it gives better reach or cost efficiencies. The promise is more objective optimization.</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It also implies a lot of internal engineering to support many integrations, ensure data compatibility, keep pipelines robust etc.</a:t>
            </a:r>
            <a:endParaRPr lang="en-IN" sz="12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84598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3A961FF-ACEF-6C2D-9C66-8D66CC94836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516ADB-E1A9-2315-1581-45FC53132243}"/>
              </a:ext>
            </a:extLst>
          </p:cNvPr>
          <p:cNvSpPr>
            <a:spLocks noGrp="1"/>
          </p:cNvSpPr>
          <p:nvPr>
            <p:ph type="sldNum" sz="quarter" idx="12"/>
          </p:nvPr>
        </p:nvSpPr>
        <p:spPr/>
        <p:txBody>
          <a:bodyPr/>
          <a:lstStyle/>
          <a:p>
            <a:fld id="{A63E5F1B-06E8-40D9-B2EF-6EBB58D817FE}" type="slidenum">
              <a:rPr lang="en-IN" smtClean="0">
                <a:solidFill>
                  <a:schemeClr val="bg1"/>
                </a:solidFill>
              </a:rPr>
              <a:t>44</a:t>
            </a:fld>
            <a:endParaRPr lang="en-IN">
              <a:solidFill>
                <a:schemeClr val="bg1"/>
              </a:solidFill>
            </a:endParaRPr>
          </a:p>
        </p:txBody>
      </p:sp>
      <p:sp>
        <p:nvSpPr>
          <p:cNvPr id="6" name="Rectangle 5">
            <a:extLst>
              <a:ext uri="{FF2B5EF4-FFF2-40B4-BE49-F238E27FC236}">
                <a16:creationId xmlns:a16="http://schemas.microsoft.com/office/drawing/2014/main" id="{BA3EB303-FD07-FB35-3996-A9F62C445BAB}"/>
              </a:ext>
            </a:extLst>
          </p:cNvPr>
          <p:cNvSpPr/>
          <p:nvPr/>
        </p:nvSpPr>
        <p:spPr>
          <a:xfrm>
            <a:off x="342898" y="218174"/>
            <a:ext cx="11395652" cy="6230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400" b="1" dirty="0">
                <a:solidFill>
                  <a:schemeClr val="bg1"/>
                </a:solidFill>
                <a:latin typeface="Segoe UI" panose="020B0502040204020203" pitchFamily="34" charset="0"/>
                <a:cs typeface="Segoe UI" panose="020B0502040204020203" pitchFamily="34" charset="0"/>
              </a:rPr>
              <a:t>RECENT METRIC / PERFORMANCE HIGHLIGHTS</a:t>
            </a:r>
          </a:p>
          <a:p>
            <a:pPr algn="just">
              <a:lnSpc>
                <a:spcPct val="150000"/>
              </a:lnSpc>
            </a:pPr>
            <a:r>
              <a:rPr lang="en-US" sz="1200" dirty="0">
                <a:solidFill>
                  <a:schemeClr val="bg1"/>
                </a:solidFill>
                <a:latin typeface="Segoe UI" panose="020B0502040204020203" pitchFamily="34" charset="0"/>
                <a:cs typeface="Segoe UI" panose="020B0502040204020203" pitchFamily="34" charset="0"/>
              </a:rPr>
              <a:t>Some of the numbers mentioned in their public materials:</a:t>
            </a:r>
          </a:p>
          <a:p>
            <a:pPr marL="171450" indent="-171450" algn="just">
              <a:lnSpc>
                <a:spcPct val="150000"/>
              </a:lnSpc>
              <a:buFont typeface="Wingdings" panose="05000000000000000000" pitchFamily="2" charset="2"/>
              <a:buChar char="§"/>
            </a:pP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Sigma uses </a:t>
            </a:r>
            <a:r>
              <a:rPr lang="en-US" sz="1200" b="1" dirty="0">
                <a:solidFill>
                  <a:schemeClr val="bg1"/>
                </a:solidFill>
                <a:latin typeface="Segoe UI" panose="020B0502040204020203" pitchFamily="34" charset="0"/>
                <a:cs typeface="Segoe UI" panose="020B0502040204020203" pitchFamily="34" charset="0"/>
              </a:rPr>
              <a:t>700+ trillion</a:t>
            </a:r>
            <a:r>
              <a:rPr lang="en-US" sz="1200" dirty="0">
                <a:solidFill>
                  <a:schemeClr val="bg1"/>
                </a:solidFill>
                <a:latin typeface="Segoe UI" panose="020B0502040204020203" pitchFamily="34" charset="0"/>
                <a:cs typeface="Segoe UI" panose="020B0502040204020203" pitchFamily="34" charset="0"/>
              </a:rPr>
              <a:t> consumer signals from “watching, browsing, buying” across &gt;300 data feeds.</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Early tests / trials in India: 132%</a:t>
            </a:r>
            <a:r>
              <a:rPr lang="en-US" sz="1200" dirty="0">
                <a:solidFill>
                  <a:schemeClr val="bg1"/>
                </a:solidFill>
                <a:latin typeface="Segoe UI" panose="020B0502040204020203" pitchFamily="34" charset="0"/>
                <a:cs typeface="Segoe UI" panose="020B0502040204020203" pitchFamily="34" charset="0"/>
              </a:rPr>
              <a:t> increase in conversion rates, 57% drop in cost per action (CPA) when using Sigma vs previous workflows. </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Audience profile database: </a:t>
            </a:r>
            <a:r>
              <a:rPr lang="en-US" sz="1200" dirty="0">
                <a:solidFill>
                  <a:schemeClr val="bg1"/>
                </a:solidFill>
                <a:latin typeface="Segoe UI" panose="020B0502040204020203" pitchFamily="34" charset="0"/>
                <a:cs typeface="Segoe UI" panose="020B0502040204020203" pitchFamily="34" charset="0"/>
              </a:rPr>
              <a:t>over </a:t>
            </a:r>
            <a:r>
              <a:rPr lang="en-US" sz="1200" b="1" dirty="0">
                <a:solidFill>
                  <a:schemeClr val="bg1"/>
                </a:solidFill>
                <a:latin typeface="Segoe UI" panose="020B0502040204020203" pitchFamily="34" charset="0"/>
                <a:cs typeface="Segoe UI" panose="020B0502040204020203" pitchFamily="34" charset="0"/>
              </a:rPr>
              <a:t>1.7 billion</a:t>
            </a:r>
            <a:r>
              <a:rPr lang="en-US" sz="1200" dirty="0">
                <a:solidFill>
                  <a:schemeClr val="bg1"/>
                </a:solidFill>
                <a:latin typeface="Segoe UI" panose="020B0502040204020203" pitchFamily="34" charset="0"/>
                <a:cs typeface="Segoe UI" panose="020B0502040204020203" pitchFamily="34" charset="0"/>
              </a:rPr>
              <a:t> global profiles for </a:t>
            </a:r>
            <a:r>
              <a:rPr lang="en-US" sz="1200" dirty="0" err="1">
                <a:solidFill>
                  <a:schemeClr val="bg1"/>
                </a:solidFill>
                <a:latin typeface="Segoe UI" panose="020B0502040204020203" pitchFamily="34" charset="0"/>
                <a:cs typeface="Segoe UI" panose="020B0502040204020203" pitchFamily="34" charset="0"/>
              </a:rPr>
              <a:t>visualisation</a:t>
            </a:r>
            <a:r>
              <a:rPr lang="en-US" sz="1200" dirty="0">
                <a:solidFill>
                  <a:schemeClr val="bg1"/>
                </a:solidFill>
                <a:latin typeface="Segoe UI" panose="020B0502040204020203" pitchFamily="34" charset="0"/>
                <a:cs typeface="Segoe UI" panose="020B0502040204020203" pitchFamily="34" charset="0"/>
              </a:rPr>
              <a:t> &amp; audience building in Sigma.</a:t>
            </a:r>
            <a:endParaRPr lang="en-US" sz="1400" dirty="0">
              <a:solidFill>
                <a:schemeClr val="bg1"/>
              </a:solidFill>
              <a:latin typeface="Segoe UI" panose="020B0502040204020203" pitchFamily="34" charset="0"/>
              <a:cs typeface="Segoe UI" panose="020B0502040204020203" pitchFamily="34" charset="0"/>
            </a:endParaRPr>
          </a:p>
          <a:p>
            <a:pPr algn="just">
              <a:lnSpc>
                <a:spcPct val="150000"/>
              </a:lnSpc>
            </a:pPr>
            <a:endParaRPr lang="en-US" sz="1200" dirty="0">
              <a:solidFill>
                <a:schemeClr val="bg1"/>
              </a:solidFill>
              <a:latin typeface="Segoe UI" panose="020B0502040204020203" pitchFamily="34" charset="0"/>
              <a:cs typeface="Segoe UI" panose="020B0502040204020203" pitchFamily="34" charset="0"/>
            </a:endParaRPr>
          </a:p>
          <a:p>
            <a:pPr algn="just">
              <a:lnSpc>
                <a:spcPct val="150000"/>
              </a:lnSpc>
            </a:pPr>
            <a:r>
              <a:rPr lang="en-US" sz="1400" b="1" dirty="0">
                <a:solidFill>
                  <a:schemeClr val="bg1"/>
                </a:solidFill>
                <a:latin typeface="Segoe UI" panose="020B0502040204020203" pitchFamily="34" charset="0"/>
                <a:cs typeface="Segoe UI" panose="020B0502040204020203" pitchFamily="34" charset="0"/>
              </a:rPr>
              <a:t>HOW MIQ “DOES THINGS” — WORKFLOW &amp; PROCESSES</a:t>
            </a:r>
          </a:p>
          <a:p>
            <a:pPr algn="just">
              <a:lnSpc>
                <a:spcPct val="150000"/>
              </a:lnSpc>
            </a:pPr>
            <a:r>
              <a:rPr lang="en-US" sz="1200" dirty="0">
                <a:solidFill>
                  <a:schemeClr val="bg1"/>
                </a:solidFill>
                <a:latin typeface="Segoe UI" panose="020B0502040204020203" pitchFamily="34" charset="0"/>
                <a:cs typeface="Segoe UI" panose="020B0502040204020203" pitchFamily="34" charset="0"/>
              </a:rPr>
              <a:t>From public sources, here’s roughly how a campaign / product flow looks, and what tooling / process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tends to use:</a:t>
            </a:r>
          </a:p>
          <a:p>
            <a:pPr algn="just">
              <a:lnSpc>
                <a:spcPct val="150000"/>
              </a:lnSpc>
            </a:pPr>
            <a:endParaRPr lang="en-US" sz="1200" dirty="0">
              <a:solidFill>
                <a:schemeClr val="bg1"/>
              </a:solidFill>
              <a:latin typeface="Segoe UI" panose="020B0502040204020203" pitchFamily="34" charset="0"/>
              <a:cs typeface="Segoe UI" panose="020B0502040204020203" pitchFamily="34" charset="0"/>
            </a:endParaRPr>
          </a:p>
          <a:p>
            <a:pPr algn="just">
              <a:lnSpc>
                <a:spcPct val="150000"/>
              </a:lnSpc>
            </a:pPr>
            <a:r>
              <a:rPr lang="en-US" sz="1200" b="1" dirty="0">
                <a:solidFill>
                  <a:schemeClr val="bg1"/>
                </a:solidFill>
                <a:latin typeface="Segoe UI" panose="020B0502040204020203" pitchFamily="34" charset="0"/>
                <a:cs typeface="Segoe UI" panose="020B0502040204020203" pitchFamily="34" charset="0"/>
              </a:rPr>
              <a:t>1. Discovery / Planning</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first-party data + external data feeds to understand existing customer segments.</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a:t>
            </a:r>
            <a:r>
              <a:rPr lang="en-US" sz="1200" dirty="0" err="1">
                <a:solidFill>
                  <a:schemeClr val="bg1"/>
                </a:solidFill>
                <a:latin typeface="Segoe UI" panose="020B0502040204020203" pitchFamily="34" charset="0"/>
                <a:cs typeface="Segoe UI" panose="020B0502040204020203" pitchFamily="34" charset="0"/>
              </a:rPr>
              <a:t>visualisation</a:t>
            </a:r>
            <a:r>
              <a:rPr lang="en-US" sz="1200" dirty="0">
                <a:solidFill>
                  <a:schemeClr val="bg1"/>
                </a:solidFill>
                <a:latin typeface="Segoe UI" panose="020B0502040204020203" pitchFamily="34" charset="0"/>
                <a:cs typeface="Segoe UI" panose="020B0502040204020203" pitchFamily="34" charset="0"/>
              </a:rPr>
              <a:t> tools (Sigma Intelligence or older equivalents) to map audience </a:t>
            </a:r>
            <a:r>
              <a:rPr lang="en-US" sz="1200" dirty="0" err="1">
                <a:solidFill>
                  <a:schemeClr val="bg1"/>
                </a:solidFill>
                <a:latin typeface="Segoe UI" panose="020B0502040204020203" pitchFamily="34" charset="0"/>
                <a:cs typeface="Segoe UI" panose="020B0502040204020203" pitchFamily="34" charset="0"/>
              </a:rPr>
              <a:t>behaviours</a:t>
            </a:r>
            <a:r>
              <a:rPr lang="en-US" sz="1200" dirty="0">
                <a:solidFill>
                  <a:schemeClr val="bg1"/>
                </a:solidFill>
                <a:latin typeface="Segoe UI" panose="020B0502040204020203" pitchFamily="34" charset="0"/>
                <a:cs typeface="Segoe UI" panose="020B0502040204020203" pitchFamily="34" charset="0"/>
              </a:rPr>
              <a:t>.</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identity graphs to resolve cross-device / </a:t>
            </a:r>
            <a:r>
              <a:rPr lang="en-US" sz="1200" dirty="0" err="1">
                <a:solidFill>
                  <a:schemeClr val="bg1"/>
                </a:solidFill>
                <a:latin typeface="Segoe UI" panose="020B0502040204020203" pitchFamily="34" charset="0"/>
                <a:cs typeface="Segoe UI" panose="020B0502040204020203" pitchFamily="34" charset="0"/>
              </a:rPr>
              <a:t>cookieless</a:t>
            </a:r>
            <a:r>
              <a:rPr lang="en-US" sz="1200" dirty="0">
                <a:solidFill>
                  <a:schemeClr val="bg1"/>
                </a:solidFill>
                <a:latin typeface="Segoe UI" panose="020B0502040204020203" pitchFamily="34" charset="0"/>
                <a:cs typeface="Segoe UI" panose="020B0502040204020203" pitchFamily="34" charset="0"/>
              </a:rPr>
              <a:t> identity.</a:t>
            </a:r>
          </a:p>
          <a:p>
            <a:pPr algn="just">
              <a:lnSpc>
                <a:spcPct val="150000"/>
              </a:lnSpc>
            </a:pPr>
            <a:endParaRPr lang="en-US" sz="1200" dirty="0">
              <a:solidFill>
                <a:schemeClr val="bg1"/>
              </a:solidFill>
              <a:latin typeface="Segoe UI" panose="020B0502040204020203" pitchFamily="34" charset="0"/>
              <a:cs typeface="Segoe UI" panose="020B0502040204020203" pitchFamily="34" charset="0"/>
            </a:endParaRPr>
          </a:p>
          <a:p>
            <a:pPr algn="just">
              <a:lnSpc>
                <a:spcPct val="150000"/>
              </a:lnSpc>
            </a:pPr>
            <a:r>
              <a:rPr lang="en-US" sz="1200" b="1" dirty="0">
                <a:solidFill>
                  <a:schemeClr val="bg1"/>
                </a:solidFill>
                <a:latin typeface="Segoe UI" panose="020B0502040204020203" pitchFamily="34" charset="0"/>
                <a:cs typeface="Segoe UI" panose="020B0502040204020203" pitchFamily="34" charset="0"/>
              </a:rPr>
              <a:t>2. Audience Creation</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Gen-AI personas or manually constructed segments, based on behavior, location, device, etc.</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Potentially use location / footfall data or offline </a:t>
            </a:r>
            <a:r>
              <a:rPr lang="en-US" sz="1200" dirty="0" err="1">
                <a:solidFill>
                  <a:schemeClr val="bg1"/>
                </a:solidFill>
                <a:latin typeface="Segoe UI" panose="020B0502040204020203" pitchFamily="34" charset="0"/>
                <a:cs typeface="Segoe UI" panose="020B0502040204020203" pitchFamily="34" charset="0"/>
              </a:rPr>
              <a:t>behaviours</a:t>
            </a:r>
            <a:r>
              <a:rPr lang="en-US" sz="1200" dirty="0">
                <a:solidFill>
                  <a:schemeClr val="bg1"/>
                </a:solidFill>
                <a:latin typeface="Segoe UI" panose="020B0502040204020203" pitchFamily="34" charset="0"/>
                <a:cs typeface="Segoe UI" panose="020B0502040204020203" pitchFamily="34" charset="0"/>
              </a:rPr>
              <a:t> where available.</a:t>
            </a:r>
          </a:p>
          <a:p>
            <a:pPr algn="just">
              <a:lnSpc>
                <a:spcPct val="150000"/>
              </a:lnSpc>
            </a:pPr>
            <a:endParaRPr lang="en-US" sz="1200" dirty="0">
              <a:solidFill>
                <a:schemeClr val="bg1"/>
              </a:solidFill>
              <a:latin typeface="Segoe UI" panose="020B0502040204020203" pitchFamily="34" charset="0"/>
              <a:cs typeface="Segoe UI" panose="020B0502040204020203" pitchFamily="34" charset="0"/>
            </a:endParaRPr>
          </a:p>
          <a:p>
            <a:pPr algn="just">
              <a:lnSpc>
                <a:spcPct val="150000"/>
              </a:lnSpc>
            </a:pPr>
            <a:r>
              <a:rPr lang="en-US" sz="1200" b="1" dirty="0">
                <a:solidFill>
                  <a:schemeClr val="bg1"/>
                </a:solidFill>
                <a:latin typeface="Segoe UI" panose="020B0502040204020203" pitchFamily="34" charset="0"/>
                <a:cs typeface="Segoe UI" panose="020B0502040204020203" pitchFamily="34" charset="0"/>
              </a:rPr>
              <a:t>3. Setting up Campaigns / Activation</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Choose DSPs / channels (mobile display, video, OTT/CTV, TV, etc.).</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dynamic creative Optimization (DCO) to tailor creatives per segment.</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scheduling / frequency / day/time targeting etc.</a:t>
            </a:r>
          </a:p>
        </p:txBody>
      </p:sp>
    </p:spTree>
    <p:extLst>
      <p:ext uri="{BB962C8B-B14F-4D97-AF65-F5344CB8AC3E}">
        <p14:creationId xmlns:p14="http://schemas.microsoft.com/office/powerpoint/2010/main" val="273374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0983E72-F622-A74C-609F-27D78268D95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C6A966-868F-AC25-795B-B6A1DEF65F91}"/>
              </a:ext>
            </a:extLst>
          </p:cNvPr>
          <p:cNvSpPr>
            <a:spLocks noGrp="1"/>
          </p:cNvSpPr>
          <p:nvPr>
            <p:ph type="sldNum" sz="quarter" idx="12"/>
          </p:nvPr>
        </p:nvSpPr>
        <p:spPr/>
        <p:txBody>
          <a:bodyPr/>
          <a:lstStyle/>
          <a:p>
            <a:fld id="{A63E5F1B-06E8-40D9-B2EF-6EBB58D817FE}" type="slidenum">
              <a:rPr lang="en-IN" smtClean="0">
                <a:solidFill>
                  <a:schemeClr val="bg1"/>
                </a:solidFill>
              </a:rPr>
              <a:t>45</a:t>
            </a:fld>
            <a:endParaRPr lang="en-IN">
              <a:solidFill>
                <a:schemeClr val="bg1"/>
              </a:solidFill>
            </a:endParaRPr>
          </a:p>
        </p:txBody>
      </p:sp>
      <p:sp>
        <p:nvSpPr>
          <p:cNvPr id="6" name="Rectangle 5">
            <a:extLst>
              <a:ext uri="{FF2B5EF4-FFF2-40B4-BE49-F238E27FC236}">
                <a16:creationId xmlns:a16="http://schemas.microsoft.com/office/drawing/2014/main" id="{5512B637-A082-93F1-F05D-5279CD60CABE}"/>
              </a:ext>
            </a:extLst>
          </p:cNvPr>
          <p:cNvSpPr/>
          <p:nvPr/>
        </p:nvSpPr>
        <p:spPr>
          <a:xfrm>
            <a:off x="318340" y="136525"/>
            <a:ext cx="11555319" cy="6312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200" b="1" dirty="0">
                <a:solidFill>
                  <a:schemeClr val="bg1"/>
                </a:solidFill>
                <a:latin typeface="Segoe UI" panose="020B0502040204020203" pitchFamily="34" charset="0"/>
                <a:cs typeface="Segoe UI" panose="020B0502040204020203" pitchFamily="34" charset="0"/>
              </a:rPr>
              <a:t>4. Optimization &amp; Automation</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The Trading Agent assists in multi-DSP optimizations, responding to natural language commands (e.g. “increase reach in Segment X”, “reduce spend where, Cost Per Action (CPA) &gt; threshold”, etc.).</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Custom bidding algorithms and diagnostic health metrics inform what works.</a:t>
            </a:r>
          </a:p>
          <a:p>
            <a:pPr algn="just">
              <a:lnSpc>
                <a:spcPct val="150000"/>
              </a:lnSpc>
            </a:pPr>
            <a:endParaRPr lang="en-US" sz="1200" dirty="0">
              <a:solidFill>
                <a:schemeClr val="bg1"/>
              </a:solidFill>
              <a:latin typeface="Segoe UI" panose="020B0502040204020203" pitchFamily="34" charset="0"/>
              <a:cs typeface="Segoe UI" panose="020B0502040204020203" pitchFamily="34" charset="0"/>
            </a:endParaRPr>
          </a:p>
          <a:p>
            <a:pPr algn="just">
              <a:lnSpc>
                <a:spcPct val="150000"/>
              </a:lnSpc>
            </a:pPr>
            <a:r>
              <a:rPr lang="en-US" sz="1200" b="1" dirty="0">
                <a:solidFill>
                  <a:schemeClr val="bg1"/>
                </a:solidFill>
                <a:latin typeface="Segoe UI" panose="020B0502040204020203" pitchFamily="34" charset="0"/>
                <a:cs typeface="Segoe UI" panose="020B0502040204020203" pitchFamily="34" charset="0"/>
              </a:rPr>
              <a:t>5. Measurement / Attribution</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Measure suite — incremental lift testing, clean-room / privacy-safe measurement.</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 data pipelines (e.g. via AWS, Amazon Marketing Cloud etc.) to pull together campaign performance data, audience data, identity data etc.</a:t>
            </a:r>
          </a:p>
          <a:p>
            <a:pPr marL="171450" indent="-171450" algn="just">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Report transparently to clients; use the insights to feed back into future campaigns.</a:t>
            </a:r>
          </a:p>
          <a:p>
            <a:pPr algn="just">
              <a:lnSpc>
                <a:spcPct val="150000"/>
              </a:lnSpc>
            </a:pPr>
            <a:endParaRPr lang="en-IN" sz="1100" dirty="0">
              <a:solidFill>
                <a:schemeClr val="bg1"/>
              </a:solidFill>
              <a:latin typeface="Segoe UI" panose="020B0502040204020203" pitchFamily="34" charset="0"/>
              <a:cs typeface="Segoe UI" panose="020B0502040204020203" pitchFamily="34" charset="0"/>
            </a:endParaRPr>
          </a:p>
          <a:p>
            <a:pPr algn="just">
              <a:lnSpc>
                <a:spcPct val="150000"/>
              </a:lnSpc>
            </a:pPr>
            <a:r>
              <a:rPr lang="en-US" sz="1400" b="1" dirty="0">
                <a:solidFill>
                  <a:schemeClr val="bg1"/>
                </a:solidFill>
                <a:latin typeface="Segoe UI" panose="020B0502040204020203" pitchFamily="34" charset="0"/>
                <a:cs typeface="Segoe UI" panose="020B0502040204020203" pitchFamily="34" charset="0"/>
              </a:rPr>
              <a:t>OUTLOOK &amp; TRENDS</a:t>
            </a:r>
          </a:p>
          <a:p>
            <a:pPr algn="just">
              <a:lnSpc>
                <a:spcPct val="150000"/>
              </a:lnSpc>
            </a:pPr>
            <a:r>
              <a:rPr lang="en-US" sz="1200" dirty="0">
                <a:solidFill>
                  <a:schemeClr val="bg1"/>
                </a:solidFill>
                <a:latin typeface="Segoe UI" panose="020B0502040204020203" pitchFamily="34" charset="0"/>
                <a:cs typeface="Segoe UI" panose="020B0502040204020203" pitchFamily="34" charset="0"/>
              </a:rPr>
              <a:t>Based on what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is doing, here are likely areas they’re focusing on / moving toward, and general trends in which they seem well-positioned:</a:t>
            </a:r>
          </a:p>
          <a:p>
            <a:pPr algn="just">
              <a:lnSpc>
                <a:spcPct val="150000"/>
              </a:lnSpc>
            </a:pPr>
            <a:endParaRPr lang="en-US" sz="1200" dirty="0">
              <a:solidFill>
                <a:schemeClr val="bg1"/>
              </a:solidFill>
              <a:latin typeface="Segoe UI" panose="020B0502040204020203" pitchFamily="34" charset="0"/>
              <a:cs typeface="Segoe UI" panose="020B0502040204020203" pitchFamily="34" charset="0"/>
            </a:endParaRPr>
          </a:p>
          <a:p>
            <a:pPr marL="171450" indent="-171450" algn="just">
              <a:lnSpc>
                <a:spcPct val="150000"/>
              </a:lnSpc>
              <a:buFont typeface="Wingdings" panose="05000000000000000000" pitchFamily="2" charset="2"/>
              <a:buChar char="§"/>
            </a:pPr>
            <a:r>
              <a:rPr lang="en-US" sz="1200" b="1" dirty="0" err="1">
                <a:solidFill>
                  <a:schemeClr val="bg1"/>
                </a:solidFill>
                <a:latin typeface="Segoe UI" panose="020B0502040204020203" pitchFamily="34" charset="0"/>
                <a:cs typeface="Segoe UI" panose="020B0502040204020203" pitchFamily="34" charset="0"/>
              </a:rPr>
              <a:t>Cookieless</a:t>
            </a:r>
            <a:r>
              <a:rPr lang="en-US" sz="1200" b="1" dirty="0">
                <a:solidFill>
                  <a:schemeClr val="bg1"/>
                </a:solidFill>
                <a:latin typeface="Segoe UI" panose="020B0502040204020203" pitchFamily="34" charset="0"/>
                <a:cs typeface="Segoe UI" panose="020B0502040204020203" pitchFamily="34" charset="0"/>
              </a:rPr>
              <a:t> / identity stable targeting</a:t>
            </a:r>
            <a:r>
              <a:rPr lang="en-US" sz="1200" dirty="0">
                <a:solidFill>
                  <a:schemeClr val="bg1"/>
                </a:solidFill>
                <a:latin typeface="Segoe UI" panose="020B0502040204020203" pitchFamily="34" charset="0"/>
                <a:cs typeface="Segoe UI" panose="020B0502040204020203" pitchFamily="34" charset="0"/>
              </a:rPr>
              <a:t> will remain critical.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Identity Spine &amp; clean room work suggest they expect this to be a core part of how advertisers operate.</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AI / Generative tools</a:t>
            </a:r>
            <a:r>
              <a:rPr lang="en-US" sz="1200" dirty="0">
                <a:solidFill>
                  <a:schemeClr val="bg1"/>
                </a:solidFill>
                <a:latin typeface="Segoe UI" panose="020B0502040204020203" pitchFamily="34" charset="0"/>
                <a:cs typeface="Segoe UI" panose="020B0502040204020203" pitchFamily="34" charset="0"/>
              </a:rPr>
              <a:t> in campaign planning, audience profiling, faster decisioning, automation of media buying. Sigma’s use of LLMs for the Trading Agent &amp; personas is exactly aligned with that.</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Cross-channel / cross-device / TV + digital convergence: </a:t>
            </a:r>
            <a:r>
              <a:rPr lang="en-US" sz="1200" dirty="0">
                <a:solidFill>
                  <a:schemeClr val="bg1"/>
                </a:solidFill>
                <a:latin typeface="Segoe UI" panose="020B0502040204020203" pitchFamily="34" charset="0"/>
                <a:cs typeface="Segoe UI" panose="020B0502040204020203" pitchFamily="34" charset="0"/>
              </a:rPr>
              <a:t>As streaming grows, linear TV loses some share (but still relevant), advertisers want to see synergies between TV &amp; digital.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Advanced TV offerings will likely expand.</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Sustainability, brand safety, ethical measurement:</a:t>
            </a:r>
            <a:r>
              <a:rPr lang="en-US" sz="1200" dirty="0">
                <a:solidFill>
                  <a:schemeClr val="bg1"/>
                </a:solidFill>
                <a:latin typeface="Segoe UI" panose="020B0502040204020203" pitchFamily="34" charset="0"/>
                <a:cs typeface="Segoe UI" panose="020B0502040204020203" pitchFamily="34" charset="0"/>
              </a:rPr>
              <a:t> clients are asking not just for performance but also for responsible practices, data safety, transparent supply paths etc.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is doing some work around these.</a:t>
            </a:r>
          </a:p>
          <a:p>
            <a:pPr marL="171450" indent="-171450" algn="just">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Regional/local customization</a:t>
            </a:r>
            <a:r>
              <a:rPr lang="en-US" sz="1200" dirty="0">
                <a:solidFill>
                  <a:schemeClr val="bg1"/>
                </a:solidFill>
                <a:latin typeface="Segoe UI" panose="020B0502040204020203" pitchFamily="34" charset="0"/>
                <a:cs typeface="Segoe UI" panose="020B0502040204020203" pitchFamily="34" charset="0"/>
              </a:rPr>
              <a:t> while maintaining global scale. For example, India has diverse regional languages, platforms, device usage.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building </a:t>
            </a:r>
            <a:r>
              <a:rPr lang="en-US" sz="1200" dirty="0" err="1">
                <a:solidFill>
                  <a:schemeClr val="bg1"/>
                </a:solidFill>
                <a:latin typeface="Segoe UI" panose="020B0502040204020203" pitchFamily="34" charset="0"/>
                <a:cs typeface="Segoe UI" panose="020B0502040204020203" pitchFamily="34" charset="0"/>
              </a:rPr>
              <a:t>CoE</a:t>
            </a:r>
            <a:r>
              <a:rPr lang="en-US" sz="1200" dirty="0">
                <a:solidFill>
                  <a:schemeClr val="bg1"/>
                </a:solidFill>
                <a:latin typeface="Segoe UI" panose="020B0502040204020203" pitchFamily="34" charset="0"/>
                <a:cs typeface="Segoe UI" panose="020B0502040204020203" pitchFamily="34" charset="0"/>
              </a:rPr>
              <a:t> and local data feeds </a:t>
            </a:r>
            <a:r>
              <a:rPr lang="en-US" sz="1200" dirty="0" err="1">
                <a:solidFill>
                  <a:schemeClr val="bg1"/>
                </a:solidFill>
                <a:latin typeface="Segoe UI" panose="020B0502040204020203" pitchFamily="34" charset="0"/>
                <a:cs typeface="Segoe UI" panose="020B0502040204020203" pitchFamily="34" charset="0"/>
              </a:rPr>
              <a:t>etc</a:t>
            </a:r>
            <a:r>
              <a:rPr lang="en-US" sz="1200" dirty="0">
                <a:solidFill>
                  <a:schemeClr val="bg1"/>
                </a:solidFill>
                <a:latin typeface="Segoe UI" panose="020B0502040204020203" pitchFamily="34" charset="0"/>
                <a:cs typeface="Segoe UI" panose="020B0502040204020203" pitchFamily="34" charset="0"/>
              </a:rPr>
              <a:t> shows they are adapting for that.</a:t>
            </a:r>
          </a:p>
        </p:txBody>
      </p:sp>
    </p:spTree>
    <p:extLst>
      <p:ext uri="{BB962C8B-B14F-4D97-AF65-F5344CB8AC3E}">
        <p14:creationId xmlns:p14="http://schemas.microsoft.com/office/powerpoint/2010/main" val="438540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7C7055B-1BE3-9B90-46FE-267BFD6D5FB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B5CB79D-143E-48C2-F74B-515C6BCBEA23}"/>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bg1"/>
                </a:solidFill>
                <a:latin typeface="Segoe UI" panose="020B0502040204020203" pitchFamily="34" charset="0"/>
                <a:cs typeface="Segoe UI" panose="020B0502040204020203" pitchFamily="34" charset="0"/>
              </a:rPr>
              <a:t>PRODUCT MANAGEMENT</a:t>
            </a:r>
          </a:p>
        </p:txBody>
      </p:sp>
      <p:sp>
        <p:nvSpPr>
          <p:cNvPr id="8" name="Slide Number Placeholder 7">
            <a:extLst>
              <a:ext uri="{FF2B5EF4-FFF2-40B4-BE49-F238E27FC236}">
                <a16:creationId xmlns:a16="http://schemas.microsoft.com/office/drawing/2014/main" id="{C7CF55C9-0C5E-8E97-B5DE-A607EFEC6A17}"/>
              </a:ext>
            </a:extLst>
          </p:cNvPr>
          <p:cNvSpPr>
            <a:spLocks noGrp="1"/>
          </p:cNvSpPr>
          <p:nvPr>
            <p:ph type="sldNum" sz="quarter" idx="12"/>
          </p:nvPr>
        </p:nvSpPr>
        <p:spPr/>
        <p:txBody>
          <a:bodyPr/>
          <a:lstStyle/>
          <a:p>
            <a:fld id="{A63E5F1B-06E8-40D9-B2EF-6EBB58D817FE}" type="slidenum">
              <a:rPr lang="en-IN" smtClean="0">
                <a:solidFill>
                  <a:schemeClr val="bg1"/>
                </a:solidFill>
              </a:rPr>
              <a:t>46</a:t>
            </a:fld>
            <a:endParaRPr lang="en-IN">
              <a:solidFill>
                <a:schemeClr val="bg1"/>
              </a:solidFill>
            </a:endParaRPr>
          </a:p>
        </p:txBody>
      </p:sp>
    </p:spTree>
    <p:extLst>
      <p:ext uri="{BB962C8B-B14F-4D97-AF65-F5344CB8AC3E}">
        <p14:creationId xmlns:p14="http://schemas.microsoft.com/office/powerpoint/2010/main" val="1216018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F539D-D678-5794-397B-B4BE241F18FD}"/>
              </a:ext>
            </a:extLst>
          </p:cNvPr>
          <p:cNvSpPr>
            <a:spLocks noGrp="1"/>
          </p:cNvSpPr>
          <p:nvPr>
            <p:ph type="sldNum" sz="quarter" idx="12"/>
          </p:nvPr>
        </p:nvSpPr>
        <p:spPr/>
        <p:txBody>
          <a:bodyPr/>
          <a:lstStyle/>
          <a:p>
            <a:fld id="{A63E5F1B-06E8-40D9-B2EF-6EBB58D817FE}" type="slidenum">
              <a:rPr lang="en-IN" smtClean="0">
                <a:solidFill>
                  <a:schemeClr val="bg1"/>
                </a:solidFill>
              </a:rPr>
              <a:t>47</a:t>
            </a:fld>
            <a:endParaRPr lang="en-IN">
              <a:solidFill>
                <a:schemeClr val="bg1"/>
              </a:solidFill>
            </a:endParaRPr>
          </a:p>
        </p:txBody>
      </p:sp>
      <p:sp>
        <p:nvSpPr>
          <p:cNvPr id="6" name="Rectangle 5">
            <a:extLst>
              <a:ext uri="{FF2B5EF4-FFF2-40B4-BE49-F238E27FC236}">
                <a16:creationId xmlns:a16="http://schemas.microsoft.com/office/drawing/2014/main" id="{EA728079-5304-5648-E8E5-A5733F22646E}"/>
              </a:ext>
            </a:extLst>
          </p:cNvPr>
          <p:cNvSpPr/>
          <p:nvPr/>
        </p:nvSpPr>
        <p:spPr>
          <a:xfrm>
            <a:off x="1035587" y="605455"/>
            <a:ext cx="4395730"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PRODUCT MANAGER RESPONSIBILITIES</a:t>
            </a:r>
          </a:p>
        </p:txBody>
      </p:sp>
      <p:sp>
        <p:nvSpPr>
          <p:cNvPr id="7" name="Rectangle 6">
            <a:extLst>
              <a:ext uri="{FF2B5EF4-FFF2-40B4-BE49-F238E27FC236}">
                <a16:creationId xmlns:a16="http://schemas.microsoft.com/office/drawing/2014/main" id="{D1480411-C655-322D-72EF-A98C781B1D54}"/>
              </a:ext>
            </a:extLst>
          </p:cNvPr>
          <p:cNvSpPr/>
          <p:nvPr/>
        </p:nvSpPr>
        <p:spPr>
          <a:xfrm>
            <a:off x="1035587" y="2629162"/>
            <a:ext cx="4395730" cy="384875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arabicPeriod"/>
            </a:pPr>
            <a:r>
              <a:rPr lang="en-US" sz="1200" b="1" dirty="0">
                <a:solidFill>
                  <a:schemeClr val="bg1"/>
                </a:solidFill>
                <a:latin typeface="Segoe UI" panose="020B0502040204020203" pitchFamily="34" charset="0"/>
                <a:cs typeface="Segoe UI" panose="020B0502040204020203" pitchFamily="34" charset="0"/>
              </a:rPr>
              <a:t>Consumer Product Users</a:t>
            </a:r>
          </a:p>
          <a:p>
            <a:pPr marL="285750" indent="-285750">
              <a:buFont typeface="+mj-lt"/>
              <a:buAutoNum type="arabicPeriod"/>
            </a:pPr>
            <a:endParaRPr lang="en-US" sz="1200" b="1"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Build a product for general population</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Users outside of your organization</a:t>
            </a:r>
          </a:p>
          <a:p>
            <a:endParaRPr lang="en-US" sz="1200" b="1" dirty="0">
              <a:solidFill>
                <a:schemeClr val="bg1"/>
              </a:solidFill>
              <a:latin typeface="Segoe UI" panose="020B0502040204020203" pitchFamily="34" charset="0"/>
              <a:cs typeface="Segoe UI" panose="020B0502040204020203" pitchFamily="34" charset="0"/>
            </a:endParaRPr>
          </a:p>
          <a:p>
            <a:endParaRPr lang="en-US" sz="1200" b="1" dirty="0">
              <a:solidFill>
                <a:schemeClr val="bg1"/>
              </a:solidFill>
              <a:latin typeface="Segoe UI" panose="020B0502040204020203" pitchFamily="34" charset="0"/>
              <a:cs typeface="Segoe UI" panose="020B0502040204020203" pitchFamily="34" charset="0"/>
            </a:endParaRPr>
          </a:p>
          <a:p>
            <a:pPr marL="228600" indent="-228600">
              <a:buAutoNum type="arabicPeriod" startAt="2"/>
            </a:pPr>
            <a:r>
              <a:rPr lang="en-US" sz="1200" b="1" dirty="0">
                <a:solidFill>
                  <a:schemeClr val="bg1"/>
                </a:solidFill>
                <a:latin typeface="Segoe UI" panose="020B0502040204020203" pitchFamily="34" charset="0"/>
                <a:cs typeface="Segoe UI" panose="020B0502040204020203" pitchFamily="34" charset="0"/>
              </a:rPr>
              <a:t>Internal Product Users</a:t>
            </a:r>
          </a:p>
          <a:p>
            <a:pPr marL="228600" indent="-228600">
              <a:buAutoNum type="arabicPeriod" startAt="2"/>
            </a:pPr>
            <a:endParaRPr lang="en-US" sz="1200" b="1"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Build a product for the business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Common user type for AI &amp; Data Product Managers</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Example:</a:t>
            </a:r>
          </a:p>
          <a:p>
            <a:pPr marL="171450" indent="-171450">
              <a:buFont typeface="Wingdings" panose="05000000000000000000" pitchFamily="2" charset="2"/>
              <a:buChar char="ü"/>
            </a:pPr>
            <a:r>
              <a:rPr lang="en-US" sz="1200" dirty="0">
                <a:solidFill>
                  <a:schemeClr val="bg1"/>
                </a:solidFill>
                <a:latin typeface="Segoe UI" panose="020B0502040204020203" pitchFamily="34" charset="0"/>
                <a:cs typeface="Segoe UI" panose="020B0502040204020203" pitchFamily="34" charset="0"/>
              </a:rPr>
              <a:t>Enhance the inventory management systems</a:t>
            </a:r>
          </a:p>
          <a:p>
            <a:pPr marL="171450" indent="-171450">
              <a:buFont typeface="Wingdings" panose="05000000000000000000" pitchFamily="2" charset="2"/>
              <a:buChar char="ü"/>
            </a:pPr>
            <a:r>
              <a:rPr lang="en-US" sz="1200" dirty="0">
                <a:solidFill>
                  <a:schemeClr val="bg1"/>
                </a:solidFill>
                <a:latin typeface="Segoe UI" panose="020B0502040204020203" pitchFamily="34" charset="0"/>
                <a:cs typeface="Segoe UI" panose="020B0502040204020203" pitchFamily="34" charset="0"/>
              </a:rPr>
              <a:t>Improve Data management systems</a:t>
            </a:r>
          </a:p>
          <a:p>
            <a:pPr marL="171450" indent="-171450">
              <a:buFont typeface="Wingdings" panose="05000000000000000000" pitchFamily="2" charset="2"/>
              <a:buChar char="ü"/>
            </a:pPr>
            <a:r>
              <a:rPr lang="en-US" sz="1200" dirty="0">
                <a:solidFill>
                  <a:schemeClr val="bg1"/>
                </a:solidFill>
                <a:latin typeface="Segoe UI" panose="020B0502040204020203" pitchFamily="34" charset="0"/>
                <a:cs typeface="Segoe UI" panose="020B0502040204020203" pitchFamily="34" charset="0"/>
              </a:rPr>
              <a:t>Identify customer segments</a:t>
            </a:r>
          </a:p>
          <a:p>
            <a:pPr marL="171450" indent="-171450">
              <a:buFont typeface="Wingdings" panose="05000000000000000000" pitchFamily="2" charset="2"/>
              <a:buChar char="ü"/>
            </a:pPr>
            <a:r>
              <a:rPr lang="en-US" sz="1200" dirty="0">
                <a:solidFill>
                  <a:schemeClr val="bg1"/>
                </a:solidFill>
                <a:latin typeface="Segoe UI" panose="020B0502040204020203" pitchFamily="34" charset="0"/>
                <a:cs typeface="Segoe UI" panose="020B0502040204020203" pitchFamily="34" charset="0"/>
              </a:rPr>
              <a:t>Predict turnover</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3.    Software as a Service (SaaS) Users</a:t>
            </a:r>
          </a:p>
          <a:p>
            <a:endParaRPr lang="en-US" sz="1200" b="1"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Build a product for other business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Customize the product for each business clients</a:t>
            </a:r>
          </a:p>
        </p:txBody>
      </p:sp>
      <p:sp>
        <p:nvSpPr>
          <p:cNvPr id="9" name="Slide Number Placeholder 1">
            <a:extLst>
              <a:ext uri="{FF2B5EF4-FFF2-40B4-BE49-F238E27FC236}">
                <a16:creationId xmlns:a16="http://schemas.microsoft.com/office/drawing/2014/main" id="{463949CB-4447-7600-F929-056604ECFCA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E5F1B-06E8-40D9-B2EF-6EBB58D817FE}" type="slidenum">
              <a:rPr lang="en-IN" smtClean="0">
                <a:solidFill>
                  <a:schemeClr val="bg1"/>
                </a:solidFill>
              </a:rPr>
              <a:pPr/>
              <a:t>47</a:t>
            </a:fld>
            <a:endParaRPr lang="en-IN">
              <a:solidFill>
                <a:schemeClr val="bg1"/>
              </a:solidFill>
            </a:endParaRPr>
          </a:p>
        </p:txBody>
      </p:sp>
      <p:sp>
        <p:nvSpPr>
          <p:cNvPr id="10" name="Rectangle 9">
            <a:extLst>
              <a:ext uri="{FF2B5EF4-FFF2-40B4-BE49-F238E27FC236}">
                <a16:creationId xmlns:a16="http://schemas.microsoft.com/office/drawing/2014/main" id="{5183BB25-45A5-5DEE-1AF3-8C514933E3E1}"/>
              </a:ext>
            </a:extLst>
          </p:cNvPr>
          <p:cNvSpPr/>
          <p:nvPr/>
        </p:nvSpPr>
        <p:spPr>
          <a:xfrm>
            <a:off x="1035587" y="1283160"/>
            <a:ext cx="4395730" cy="60072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Get to know the user</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Analyze the user experience</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Improve the user experience</a:t>
            </a:r>
          </a:p>
        </p:txBody>
      </p:sp>
      <p:sp>
        <p:nvSpPr>
          <p:cNvPr id="11" name="Rectangle 10">
            <a:extLst>
              <a:ext uri="{FF2B5EF4-FFF2-40B4-BE49-F238E27FC236}">
                <a16:creationId xmlns:a16="http://schemas.microsoft.com/office/drawing/2014/main" id="{88812C23-C06D-9B05-1ABD-CA2753570C81}"/>
              </a:ext>
            </a:extLst>
          </p:cNvPr>
          <p:cNvSpPr/>
          <p:nvPr/>
        </p:nvSpPr>
        <p:spPr>
          <a:xfrm>
            <a:off x="1035587" y="2010579"/>
            <a:ext cx="4395730"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TYPES OF PRODUCT USERS</a:t>
            </a:r>
          </a:p>
        </p:txBody>
      </p:sp>
      <p:grpSp>
        <p:nvGrpSpPr>
          <p:cNvPr id="45" name="Group 44">
            <a:extLst>
              <a:ext uri="{FF2B5EF4-FFF2-40B4-BE49-F238E27FC236}">
                <a16:creationId xmlns:a16="http://schemas.microsoft.com/office/drawing/2014/main" id="{95B2C297-F17E-C1F1-88D8-C1121C813D05}"/>
              </a:ext>
            </a:extLst>
          </p:cNvPr>
          <p:cNvGrpSpPr/>
          <p:nvPr/>
        </p:nvGrpSpPr>
        <p:grpSpPr>
          <a:xfrm rot="10800000" flipH="1">
            <a:off x="6388760" y="1583523"/>
            <a:ext cx="4680000" cy="4320000"/>
            <a:chOff x="7938308" y="1045944"/>
            <a:chExt cx="4680000" cy="4320000"/>
          </a:xfrm>
          <a:solidFill>
            <a:schemeClr val="bg1"/>
          </a:solidFill>
        </p:grpSpPr>
        <p:sp>
          <p:nvSpPr>
            <p:cNvPr id="30" name="Freeform: Shape 29">
              <a:extLst>
                <a:ext uri="{FF2B5EF4-FFF2-40B4-BE49-F238E27FC236}">
                  <a16:creationId xmlns:a16="http://schemas.microsoft.com/office/drawing/2014/main" id="{B6B677D8-6DB8-88AB-CC2D-7E4D1139985F}"/>
                </a:ext>
              </a:extLst>
            </p:cNvPr>
            <p:cNvSpPr/>
            <p:nvPr/>
          </p:nvSpPr>
          <p:spPr>
            <a:xfrm>
              <a:off x="9498308" y="1045944"/>
              <a:ext cx="1560000" cy="1440000"/>
            </a:xfrm>
            <a:custGeom>
              <a:avLst/>
              <a:gdLst>
                <a:gd name="connsiteX0" fmla="*/ 780000 w 1560000"/>
                <a:gd name="connsiteY0" fmla="*/ 0 h 1440000"/>
                <a:gd name="connsiteX1" fmla="*/ 1560000 w 1560000"/>
                <a:gd name="connsiteY1" fmla="*/ 1440000 h 1440000"/>
                <a:gd name="connsiteX2" fmla="*/ 0 w 1560000"/>
                <a:gd name="connsiteY2" fmla="*/ 1440000 h 1440000"/>
                <a:gd name="connsiteX3" fmla="*/ 780000 w 1560000"/>
                <a:gd name="connsiteY3" fmla="*/ 0 h 1440000"/>
              </a:gdLst>
              <a:ahLst/>
              <a:cxnLst>
                <a:cxn ang="0">
                  <a:pos x="connsiteX0" y="connsiteY0"/>
                </a:cxn>
                <a:cxn ang="0">
                  <a:pos x="connsiteX1" y="connsiteY1"/>
                </a:cxn>
                <a:cxn ang="0">
                  <a:pos x="connsiteX2" y="connsiteY2"/>
                </a:cxn>
                <a:cxn ang="0">
                  <a:pos x="connsiteX3" y="connsiteY3"/>
                </a:cxn>
              </a:cxnLst>
              <a:rect l="l" t="t" r="r" b="b"/>
              <a:pathLst>
                <a:path w="1560000" h="1440000">
                  <a:moveTo>
                    <a:pt x="780000" y="0"/>
                  </a:moveTo>
                  <a:lnTo>
                    <a:pt x="1560000" y="1440000"/>
                  </a:lnTo>
                  <a:lnTo>
                    <a:pt x="0" y="1440000"/>
                  </a:lnTo>
                  <a:lnTo>
                    <a:pt x="780000" y="0"/>
                  </a:lnTo>
                  <a:close/>
                </a:path>
              </a:pathLst>
            </a:cu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bg1"/>
                </a:solidFill>
              </a:endParaRPr>
            </a:p>
          </p:txBody>
        </p:sp>
        <p:sp>
          <p:nvSpPr>
            <p:cNvPr id="38" name="Freeform: Shape 37">
              <a:extLst>
                <a:ext uri="{FF2B5EF4-FFF2-40B4-BE49-F238E27FC236}">
                  <a16:creationId xmlns:a16="http://schemas.microsoft.com/office/drawing/2014/main" id="{83E763E7-B0C4-F02D-20EC-24D70BB11309}"/>
                </a:ext>
              </a:extLst>
            </p:cNvPr>
            <p:cNvSpPr/>
            <p:nvPr/>
          </p:nvSpPr>
          <p:spPr>
            <a:xfrm>
              <a:off x="8718308" y="2485944"/>
              <a:ext cx="3120000" cy="1440000"/>
            </a:xfrm>
            <a:custGeom>
              <a:avLst/>
              <a:gdLst>
                <a:gd name="connsiteX0" fmla="*/ 780000 w 3120000"/>
                <a:gd name="connsiteY0" fmla="*/ 0 h 1440000"/>
                <a:gd name="connsiteX1" fmla="*/ 2340000 w 3120000"/>
                <a:gd name="connsiteY1" fmla="*/ 0 h 1440000"/>
                <a:gd name="connsiteX2" fmla="*/ 3120000 w 3120000"/>
                <a:gd name="connsiteY2" fmla="*/ 1440000 h 1440000"/>
                <a:gd name="connsiteX3" fmla="*/ 0 w 31200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3120000" h="1440000">
                  <a:moveTo>
                    <a:pt x="780000" y="0"/>
                  </a:moveTo>
                  <a:lnTo>
                    <a:pt x="2340000" y="0"/>
                  </a:lnTo>
                  <a:lnTo>
                    <a:pt x="3120000" y="1440000"/>
                  </a:lnTo>
                  <a:lnTo>
                    <a:pt x="0" y="1440000"/>
                  </a:lnTo>
                  <a:close/>
                </a:path>
              </a:pathLst>
            </a:cu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bg1"/>
                </a:solidFill>
              </a:endParaRPr>
            </a:p>
          </p:txBody>
        </p:sp>
        <p:sp>
          <p:nvSpPr>
            <p:cNvPr id="44" name="Freeform: Shape 43">
              <a:extLst>
                <a:ext uri="{FF2B5EF4-FFF2-40B4-BE49-F238E27FC236}">
                  <a16:creationId xmlns:a16="http://schemas.microsoft.com/office/drawing/2014/main" id="{47CECE3B-A612-703D-2CBD-A9DA94A2F2F8}"/>
                </a:ext>
              </a:extLst>
            </p:cNvPr>
            <p:cNvSpPr/>
            <p:nvPr/>
          </p:nvSpPr>
          <p:spPr>
            <a:xfrm>
              <a:off x="7938308" y="3925944"/>
              <a:ext cx="4680000" cy="1440000"/>
            </a:xfrm>
            <a:custGeom>
              <a:avLst/>
              <a:gdLst>
                <a:gd name="connsiteX0" fmla="*/ 780000 w 4680000"/>
                <a:gd name="connsiteY0" fmla="*/ 0 h 1440000"/>
                <a:gd name="connsiteX1" fmla="*/ 3900000 w 4680000"/>
                <a:gd name="connsiteY1" fmla="*/ 0 h 1440000"/>
                <a:gd name="connsiteX2" fmla="*/ 4680000 w 4680000"/>
                <a:gd name="connsiteY2" fmla="*/ 1440000 h 1440000"/>
                <a:gd name="connsiteX3" fmla="*/ 0 w 46800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4680000" h="1440000">
                  <a:moveTo>
                    <a:pt x="780000" y="0"/>
                  </a:moveTo>
                  <a:lnTo>
                    <a:pt x="3900000" y="0"/>
                  </a:lnTo>
                  <a:lnTo>
                    <a:pt x="4680000" y="1440000"/>
                  </a:lnTo>
                  <a:lnTo>
                    <a:pt x="0" y="1440000"/>
                  </a:lnTo>
                  <a:close/>
                </a:path>
              </a:pathLst>
            </a:cu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bg1"/>
                </a:solidFill>
              </a:endParaRPr>
            </a:p>
          </p:txBody>
        </p:sp>
      </p:grpSp>
      <p:sp>
        <p:nvSpPr>
          <p:cNvPr id="46" name="Rectangle 45">
            <a:extLst>
              <a:ext uri="{FF2B5EF4-FFF2-40B4-BE49-F238E27FC236}">
                <a16:creationId xmlns:a16="http://schemas.microsoft.com/office/drawing/2014/main" id="{B3394BFC-E456-1B3B-AB68-578EEAEBCA54}"/>
              </a:ext>
            </a:extLst>
          </p:cNvPr>
          <p:cNvSpPr/>
          <p:nvPr/>
        </p:nvSpPr>
        <p:spPr>
          <a:xfrm>
            <a:off x="8180119" y="4805472"/>
            <a:ext cx="1097280" cy="378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Segoe UI" panose="020B0502040204020203" pitchFamily="34" charset="0"/>
                <a:cs typeface="Segoe UI" panose="020B0502040204020203" pitchFamily="34" charset="0"/>
              </a:rPr>
              <a:t>SURVEYS</a:t>
            </a:r>
          </a:p>
        </p:txBody>
      </p:sp>
      <p:sp>
        <p:nvSpPr>
          <p:cNvPr id="47" name="Rectangle 46">
            <a:extLst>
              <a:ext uri="{FF2B5EF4-FFF2-40B4-BE49-F238E27FC236}">
                <a16:creationId xmlns:a16="http://schemas.microsoft.com/office/drawing/2014/main" id="{D915FA33-E9B9-9A79-CD95-95165A891757}"/>
              </a:ext>
            </a:extLst>
          </p:cNvPr>
          <p:cNvSpPr/>
          <p:nvPr/>
        </p:nvSpPr>
        <p:spPr>
          <a:xfrm>
            <a:off x="7867275" y="3554496"/>
            <a:ext cx="1722967" cy="378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Segoe UI" panose="020B0502040204020203" pitchFamily="34" charset="0"/>
                <a:cs typeface="Segoe UI" panose="020B0502040204020203" pitchFamily="34" charset="0"/>
              </a:rPr>
              <a:t>EXPLORATORY INTERVIEWS</a:t>
            </a:r>
          </a:p>
        </p:txBody>
      </p:sp>
      <p:sp>
        <p:nvSpPr>
          <p:cNvPr id="48" name="Rectangle 47">
            <a:extLst>
              <a:ext uri="{FF2B5EF4-FFF2-40B4-BE49-F238E27FC236}">
                <a16:creationId xmlns:a16="http://schemas.microsoft.com/office/drawing/2014/main" id="{7A2F125D-FD2D-4CC2-F978-81D30F2E3ADB}"/>
              </a:ext>
            </a:extLst>
          </p:cNvPr>
          <p:cNvSpPr/>
          <p:nvPr/>
        </p:nvSpPr>
        <p:spPr>
          <a:xfrm>
            <a:off x="7594635" y="2066181"/>
            <a:ext cx="2268246" cy="378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Segoe UI" panose="020B0502040204020203" pitchFamily="34" charset="0"/>
                <a:cs typeface="Segoe UI" panose="020B0502040204020203" pitchFamily="34" charset="0"/>
              </a:rPr>
              <a:t>MARKET RESEARCH &amp;</a:t>
            </a:r>
            <a:br>
              <a:rPr lang="en-IN" sz="1400" b="1" dirty="0">
                <a:solidFill>
                  <a:schemeClr val="tx1"/>
                </a:solidFill>
                <a:latin typeface="Segoe UI" panose="020B0502040204020203" pitchFamily="34" charset="0"/>
                <a:cs typeface="Segoe UI" panose="020B0502040204020203" pitchFamily="34" charset="0"/>
              </a:rPr>
            </a:br>
            <a:r>
              <a:rPr lang="en-IN" sz="1400" b="1" dirty="0">
                <a:solidFill>
                  <a:schemeClr val="tx1"/>
                </a:solidFill>
                <a:latin typeface="Segoe UI" panose="020B0502040204020203" pitchFamily="34" charset="0"/>
                <a:cs typeface="Segoe UI" panose="020B0502040204020203" pitchFamily="34" charset="0"/>
              </a:rPr>
              <a:t>USER DATA</a:t>
            </a:r>
          </a:p>
        </p:txBody>
      </p:sp>
      <p:sp>
        <p:nvSpPr>
          <p:cNvPr id="49" name="Rectangle 48">
            <a:extLst>
              <a:ext uri="{FF2B5EF4-FFF2-40B4-BE49-F238E27FC236}">
                <a16:creationId xmlns:a16="http://schemas.microsoft.com/office/drawing/2014/main" id="{713EAB52-C3E9-EB31-AFAB-5C2C16ED4635}"/>
              </a:ext>
            </a:extLst>
          </p:cNvPr>
          <p:cNvSpPr/>
          <p:nvPr/>
        </p:nvSpPr>
        <p:spPr>
          <a:xfrm>
            <a:off x="6388760" y="556042"/>
            <a:ext cx="4680000"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USER RESEARCH FUNNEL</a:t>
            </a:r>
          </a:p>
        </p:txBody>
      </p:sp>
    </p:spTree>
    <p:extLst>
      <p:ext uri="{BB962C8B-B14F-4D97-AF65-F5344CB8AC3E}">
        <p14:creationId xmlns:p14="http://schemas.microsoft.com/office/powerpoint/2010/main" val="954691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7494ABE-816A-6261-1814-29E264E3A4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AD7160-BC65-9DE5-6891-2AFE4CA6FE36}"/>
              </a:ext>
            </a:extLst>
          </p:cNvPr>
          <p:cNvSpPr>
            <a:spLocks noGrp="1"/>
          </p:cNvSpPr>
          <p:nvPr>
            <p:ph type="sldNum" sz="quarter" idx="12"/>
          </p:nvPr>
        </p:nvSpPr>
        <p:spPr/>
        <p:txBody>
          <a:bodyPr/>
          <a:lstStyle/>
          <a:p>
            <a:fld id="{A63E5F1B-06E8-40D9-B2EF-6EBB58D817FE}" type="slidenum">
              <a:rPr lang="en-IN" smtClean="0">
                <a:solidFill>
                  <a:schemeClr val="bg1"/>
                </a:solidFill>
              </a:rPr>
              <a:t>48</a:t>
            </a:fld>
            <a:endParaRPr lang="en-IN">
              <a:solidFill>
                <a:schemeClr val="bg1"/>
              </a:solidFill>
            </a:endParaRPr>
          </a:p>
        </p:txBody>
      </p:sp>
      <p:sp>
        <p:nvSpPr>
          <p:cNvPr id="9" name="Slide Number Placeholder 1">
            <a:extLst>
              <a:ext uri="{FF2B5EF4-FFF2-40B4-BE49-F238E27FC236}">
                <a16:creationId xmlns:a16="http://schemas.microsoft.com/office/drawing/2014/main" id="{F395DCCD-54E5-CD6E-F691-056AABA5CFA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E5F1B-06E8-40D9-B2EF-6EBB58D817FE}" type="slidenum">
              <a:rPr lang="en-IN" smtClean="0">
                <a:solidFill>
                  <a:schemeClr val="bg1"/>
                </a:solidFill>
              </a:rPr>
              <a:pPr/>
              <a:t>48</a:t>
            </a:fld>
            <a:endParaRPr lang="en-IN">
              <a:solidFill>
                <a:schemeClr val="bg1"/>
              </a:solidFill>
            </a:endParaRPr>
          </a:p>
        </p:txBody>
      </p:sp>
      <p:grpSp>
        <p:nvGrpSpPr>
          <p:cNvPr id="25" name="Group 24">
            <a:extLst>
              <a:ext uri="{FF2B5EF4-FFF2-40B4-BE49-F238E27FC236}">
                <a16:creationId xmlns:a16="http://schemas.microsoft.com/office/drawing/2014/main" id="{F184DD1A-425D-B448-907B-302DE3BE70B5}"/>
              </a:ext>
            </a:extLst>
          </p:cNvPr>
          <p:cNvGrpSpPr/>
          <p:nvPr/>
        </p:nvGrpSpPr>
        <p:grpSpPr>
          <a:xfrm>
            <a:off x="363557" y="136525"/>
            <a:ext cx="11464886" cy="5709256"/>
            <a:chOff x="363556" y="203200"/>
            <a:chExt cx="11464886" cy="5709256"/>
          </a:xfrm>
        </p:grpSpPr>
        <p:sp>
          <p:nvSpPr>
            <p:cNvPr id="6" name="Rectangle 5">
              <a:extLst>
                <a:ext uri="{FF2B5EF4-FFF2-40B4-BE49-F238E27FC236}">
                  <a16:creationId xmlns:a16="http://schemas.microsoft.com/office/drawing/2014/main" id="{E9AAFBCF-4A97-FD33-5AF7-B865950454E3}"/>
                </a:ext>
              </a:extLst>
            </p:cNvPr>
            <p:cNvSpPr/>
            <p:nvPr/>
          </p:nvSpPr>
          <p:spPr>
            <a:xfrm>
              <a:off x="363557" y="969011"/>
              <a:ext cx="3327093"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MARKET RESEARCH &amp; USER DATA</a:t>
              </a:r>
            </a:p>
          </p:txBody>
        </p:sp>
        <p:sp>
          <p:nvSpPr>
            <p:cNvPr id="7" name="Rectangle 6">
              <a:extLst>
                <a:ext uri="{FF2B5EF4-FFF2-40B4-BE49-F238E27FC236}">
                  <a16:creationId xmlns:a16="http://schemas.microsoft.com/office/drawing/2014/main" id="{D46475E3-7A30-9192-0291-6F854569E1BB}"/>
                </a:ext>
              </a:extLst>
            </p:cNvPr>
            <p:cNvSpPr/>
            <p:nvPr/>
          </p:nvSpPr>
          <p:spPr>
            <a:xfrm>
              <a:off x="363557" y="3602516"/>
              <a:ext cx="3327093" cy="693588"/>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arabicPeriod"/>
              </a:pPr>
              <a:r>
                <a:rPr lang="en-US" sz="1200" dirty="0">
                  <a:solidFill>
                    <a:schemeClr val="bg1"/>
                  </a:solidFill>
                  <a:latin typeface="Segoe UI" panose="020B0502040204020203" pitchFamily="34" charset="0"/>
                  <a:cs typeface="Segoe UI" panose="020B0502040204020203" pitchFamily="34" charset="0"/>
                </a:rPr>
                <a:t>What are the common user activities</a:t>
              </a:r>
            </a:p>
            <a:p>
              <a:pPr marL="285750" indent="-285750">
                <a:buFont typeface="+mj-lt"/>
                <a:buAutoNum type="arabicPeriod"/>
              </a:pPr>
              <a:r>
                <a:rPr lang="en-US" sz="1200" dirty="0">
                  <a:solidFill>
                    <a:schemeClr val="bg1"/>
                  </a:solidFill>
                  <a:latin typeface="Segoe UI" panose="020B0502040204020203" pitchFamily="34" charset="0"/>
                  <a:cs typeface="Segoe UI" panose="020B0502040204020203" pitchFamily="34" charset="0"/>
                </a:rPr>
                <a:t>Who are all the most active users</a:t>
              </a:r>
            </a:p>
            <a:p>
              <a:pPr marL="285750" indent="-285750">
                <a:buFont typeface="+mj-lt"/>
                <a:buAutoNum type="arabicPeriod"/>
              </a:pPr>
              <a:r>
                <a:rPr lang="en-US" sz="1200" dirty="0">
                  <a:solidFill>
                    <a:schemeClr val="bg1"/>
                  </a:solidFill>
                  <a:latin typeface="Segoe UI" panose="020B0502040204020203" pitchFamily="34" charset="0"/>
                  <a:cs typeface="Segoe UI" panose="020B0502040204020203" pitchFamily="34" charset="0"/>
                </a:rPr>
                <a:t>What is the most active user’s age</a:t>
              </a:r>
            </a:p>
          </p:txBody>
        </p:sp>
        <p:sp>
          <p:nvSpPr>
            <p:cNvPr id="10" name="Rectangle 9">
              <a:extLst>
                <a:ext uri="{FF2B5EF4-FFF2-40B4-BE49-F238E27FC236}">
                  <a16:creationId xmlns:a16="http://schemas.microsoft.com/office/drawing/2014/main" id="{83314CBE-3EC2-26C3-1EFB-F6B60F4C54FB}"/>
                </a:ext>
              </a:extLst>
            </p:cNvPr>
            <p:cNvSpPr/>
            <p:nvPr/>
          </p:nvSpPr>
          <p:spPr>
            <a:xfrm>
              <a:off x="363557" y="1646715"/>
              <a:ext cx="2412693" cy="88716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Census Data</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User Research Reports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Government Data</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Aggregate Data</a:t>
              </a:r>
            </a:p>
          </p:txBody>
        </p:sp>
        <p:sp>
          <p:nvSpPr>
            <p:cNvPr id="11" name="Rectangle 10">
              <a:extLst>
                <a:ext uri="{FF2B5EF4-FFF2-40B4-BE49-F238E27FC236}">
                  <a16:creationId xmlns:a16="http://schemas.microsoft.com/office/drawing/2014/main" id="{BC930501-2B92-6B8F-85ED-35D0F1A58B2E}"/>
                </a:ext>
              </a:extLst>
            </p:cNvPr>
            <p:cNvSpPr/>
            <p:nvPr/>
          </p:nvSpPr>
          <p:spPr>
            <a:xfrm>
              <a:off x="363556" y="2895189"/>
              <a:ext cx="3327093"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QUESTIONS</a:t>
              </a:r>
            </a:p>
          </p:txBody>
        </p:sp>
        <p:sp>
          <p:nvSpPr>
            <p:cNvPr id="2" name="Rectangle 1">
              <a:extLst>
                <a:ext uri="{FF2B5EF4-FFF2-40B4-BE49-F238E27FC236}">
                  <a16:creationId xmlns:a16="http://schemas.microsoft.com/office/drawing/2014/main" id="{4148B78D-7149-CA6F-F47C-2591174C34B6}"/>
                </a:ext>
              </a:extLst>
            </p:cNvPr>
            <p:cNvSpPr/>
            <p:nvPr/>
          </p:nvSpPr>
          <p:spPr>
            <a:xfrm>
              <a:off x="363557" y="5218868"/>
              <a:ext cx="3327093" cy="693588"/>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arabicPeriod"/>
              </a:pPr>
              <a:r>
                <a:rPr lang="en-US" sz="1200" dirty="0">
                  <a:solidFill>
                    <a:schemeClr val="bg1"/>
                  </a:solidFill>
                  <a:latin typeface="Segoe UI" panose="020B0502040204020203" pitchFamily="34" charset="0"/>
                  <a:cs typeface="Segoe UI" panose="020B0502040204020203" pitchFamily="34" charset="0"/>
                </a:rPr>
                <a:t>User Base Size</a:t>
              </a:r>
            </a:p>
            <a:p>
              <a:pPr marL="285750" indent="-285750">
                <a:buFont typeface="+mj-lt"/>
                <a:buAutoNum type="arabicPeriod"/>
              </a:pPr>
              <a:r>
                <a:rPr lang="en-US" sz="1200" dirty="0">
                  <a:solidFill>
                    <a:schemeClr val="bg1"/>
                  </a:solidFill>
                  <a:latin typeface="Segoe UI" panose="020B0502040204020203" pitchFamily="34" charset="0"/>
                  <a:cs typeface="Segoe UI" panose="020B0502040204020203" pitchFamily="34" charset="0"/>
                </a:rPr>
                <a:t>Demographics (Gender, Race, Ethnicity, Language, Age, Nationality)</a:t>
              </a:r>
            </a:p>
            <a:p>
              <a:pPr marL="285750" indent="-285750">
                <a:buFont typeface="+mj-lt"/>
                <a:buAutoNum type="arabicPeriod"/>
              </a:pPr>
              <a:r>
                <a:rPr lang="en-US" sz="1200" dirty="0">
                  <a:solidFill>
                    <a:schemeClr val="bg1"/>
                  </a:solidFill>
                  <a:latin typeface="Segoe UI" panose="020B0502040204020203" pitchFamily="34" charset="0"/>
                  <a:cs typeface="Segoe UI" panose="020B0502040204020203" pitchFamily="34" charset="0"/>
                </a:rPr>
                <a:t>Key User Activities</a:t>
              </a:r>
            </a:p>
          </p:txBody>
        </p:sp>
        <p:sp>
          <p:nvSpPr>
            <p:cNvPr id="3" name="Rectangle 2">
              <a:extLst>
                <a:ext uri="{FF2B5EF4-FFF2-40B4-BE49-F238E27FC236}">
                  <a16:creationId xmlns:a16="http://schemas.microsoft.com/office/drawing/2014/main" id="{1C56F542-FB03-5A3E-5C34-B5119BC37F4B}"/>
                </a:ext>
              </a:extLst>
            </p:cNvPr>
            <p:cNvSpPr/>
            <p:nvPr/>
          </p:nvSpPr>
          <p:spPr>
            <a:xfrm>
              <a:off x="363556" y="4511541"/>
              <a:ext cx="3327093"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IMPORTANT QUANTITATIVE DATA</a:t>
              </a:r>
            </a:p>
          </p:txBody>
        </p:sp>
        <p:sp>
          <p:nvSpPr>
            <p:cNvPr id="5" name="Rectangle 4">
              <a:extLst>
                <a:ext uri="{FF2B5EF4-FFF2-40B4-BE49-F238E27FC236}">
                  <a16:creationId xmlns:a16="http://schemas.microsoft.com/office/drawing/2014/main" id="{54F74CF6-030C-9BF1-8B15-56B3F1943DCA}"/>
                </a:ext>
              </a:extLst>
            </p:cNvPr>
            <p:cNvSpPr/>
            <p:nvPr/>
          </p:nvSpPr>
          <p:spPr>
            <a:xfrm>
              <a:off x="4432453" y="969011"/>
              <a:ext cx="3327093"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EXPLORATORY INTERVIEWS</a:t>
              </a:r>
            </a:p>
          </p:txBody>
        </p:sp>
        <p:sp>
          <p:nvSpPr>
            <p:cNvPr id="8" name="Rectangle 7">
              <a:extLst>
                <a:ext uri="{FF2B5EF4-FFF2-40B4-BE49-F238E27FC236}">
                  <a16:creationId xmlns:a16="http://schemas.microsoft.com/office/drawing/2014/main" id="{8963F5EB-1780-A00A-746B-E976E35BB20F}"/>
                </a:ext>
              </a:extLst>
            </p:cNvPr>
            <p:cNvSpPr/>
            <p:nvPr/>
          </p:nvSpPr>
          <p:spPr>
            <a:xfrm>
              <a:off x="4432453" y="3602516"/>
              <a:ext cx="3327093" cy="693588"/>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arabicPeriod"/>
              </a:pPr>
              <a:r>
                <a:rPr lang="en-US" sz="1200" dirty="0">
                  <a:solidFill>
                    <a:schemeClr val="bg1"/>
                  </a:solidFill>
                  <a:latin typeface="Segoe UI" panose="020B0502040204020203" pitchFamily="34" charset="0"/>
                  <a:cs typeface="Segoe UI" panose="020B0502040204020203" pitchFamily="34" charset="0"/>
                </a:rPr>
                <a:t>User open-ended questions</a:t>
              </a:r>
            </a:p>
            <a:p>
              <a:pPr marL="285750" indent="-285750">
                <a:buFont typeface="+mj-lt"/>
                <a:buAutoNum type="arabicPeriod"/>
              </a:pPr>
              <a:r>
                <a:rPr lang="en-US" sz="1200" dirty="0">
                  <a:solidFill>
                    <a:schemeClr val="bg1"/>
                  </a:solidFill>
                  <a:latin typeface="Segoe UI" panose="020B0502040204020203" pitchFamily="34" charset="0"/>
                  <a:cs typeface="Segoe UI" panose="020B0502040204020203" pitchFamily="34" charset="0"/>
                </a:rPr>
                <a:t>Observe whether users pinpoint at any problems</a:t>
              </a:r>
            </a:p>
          </p:txBody>
        </p:sp>
        <p:sp>
          <p:nvSpPr>
            <p:cNvPr id="12" name="Rectangle 11">
              <a:extLst>
                <a:ext uri="{FF2B5EF4-FFF2-40B4-BE49-F238E27FC236}">
                  <a16:creationId xmlns:a16="http://schemas.microsoft.com/office/drawing/2014/main" id="{6A966191-46A4-AB4C-25A7-C212695CEF20}"/>
                </a:ext>
              </a:extLst>
            </p:cNvPr>
            <p:cNvSpPr/>
            <p:nvPr/>
          </p:nvSpPr>
          <p:spPr>
            <a:xfrm>
              <a:off x="4432453" y="1646715"/>
              <a:ext cx="2412693" cy="88716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Relevant interview questions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Who are the users?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What are the user’s likes?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What excites users?</a:t>
              </a:r>
            </a:p>
          </p:txBody>
        </p:sp>
        <p:sp>
          <p:nvSpPr>
            <p:cNvPr id="13" name="Rectangle 12">
              <a:extLst>
                <a:ext uri="{FF2B5EF4-FFF2-40B4-BE49-F238E27FC236}">
                  <a16:creationId xmlns:a16="http://schemas.microsoft.com/office/drawing/2014/main" id="{C7F15C5C-863F-7532-0709-B667EEF1BC5B}"/>
                </a:ext>
              </a:extLst>
            </p:cNvPr>
            <p:cNvSpPr/>
            <p:nvPr/>
          </p:nvSpPr>
          <p:spPr>
            <a:xfrm>
              <a:off x="4432452" y="2895189"/>
              <a:ext cx="3327093"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KEY CONSIDERATIONS</a:t>
              </a:r>
            </a:p>
          </p:txBody>
        </p:sp>
        <p:sp>
          <p:nvSpPr>
            <p:cNvPr id="16" name="Rectangle 15">
              <a:extLst>
                <a:ext uri="{FF2B5EF4-FFF2-40B4-BE49-F238E27FC236}">
                  <a16:creationId xmlns:a16="http://schemas.microsoft.com/office/drawing/2014/main" id="{8C9F7092-2D8C-79E3-6268-DBA471FEB468}"/>
                </a:ext>
              </a:extLst>
            </p:cNvPr>
            <p:cNvSpPr/>
            <p:nvPr/>
          </p:nvSpPr>
          <p:spPr>
            <a:xfrm>
              <a:off x="8501349" y="969011"/>
              <a:ext cx="3327093"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SURVEYS</a:t>
              </a:r>
            </a:p>
          </p:txBody>
        </p:sp>
        <p:sp>
          <p:nvSpPr>
            <p:cNvPr id="17" name="Rectangle 16">
              <a:extLst>
                <a:ext uri="{FF2B5EF4-FFF2-40B4-BE49-F238E27FC236}">
                  <a16:creationId xmlns:a16="http://schemas.microsoft.com/office/drawing/2014/main" id="{2CD16DB3-A0AB-402E-C8AE-6E0E43C182AE}"/>
                </a:ext>
              </a:extLst>
            </p:cNvPr>
            <p:cNvSpPr/>
            <p:nvPr/>
          </p:nvSpPr>
          <p:spPr>
            <a:xfrm>
              <a:off x="8501349" y="3602516"/>
              <a:ext cx="3327093" cy="693588"/>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Segoe UI" panose="020B0502040204020203" pitchFamily="34" charset="0"/>
                  <a:cs typeface="Segoe UI" panose="020B0502040204020203" pitchFamily="34" charset="0"/>
                </a:rPr>
                <a:t>The possibility of unintentionally collecting data to support a pre-existing solution</a:t>
              </a:r>
            </a:p>
          </p:txBody>
        </p:sp>
        <p:sp>
          <p:nvSpPr>
            <p:cNvPr id="18" name="Rectangle 17">
              <a:extLst>
                <a:ext uri="{FF2B5EF4-FFF2-40B4-BE49-F238E27FC236}">
                  <a16:creationId xmlns:a16="http://schemas.microsoft.com/office/drawing/2014/main" id="{9EC2FBD6-6297-CA57-DAEA-3BCD1CC84D33}"/>
                </a:ext>
              </a:extLst>
            </p:cNvPr>
            <p:cNvSpPr/>
            <p:nvPr/>
          </p:nvSpPr>
          <p:spPr>
            <a:xfrm>
              <a:off x="8501349" y="1646715"/>
              <a:ext cx="3327092" cy="88716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How do I create effective surveys?</a:t>
              </a:r>
            </a:p>
            <a:p>
              <a:pPr algn="just"/>
              <a:endParaRPr lang="en-US" sz="1200" b="1"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Identify the users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Determine user pain points</a:t>
              </a:r>
            </a:p>
          </p:txBody>
        </p:sp>
        <p:sp>
          <p:nvSpPr>
            <p:cNvPr id="19" name="Rectangle 18">
              <a:extLst>
                <a:ext uri="{FF2B5EF4-FFF2-40B4-BE49-F238E27FC236}">
                  <a16:creationId xmlns:a16="http://schemas.microsoft.com/office/drawing/2014/main" id="{60849EB1-A70B-0D59-A44B-7C3E4E7BCA28}"/>
                </a:ext>
              </a:extLst>
            </p:cNvPr>
            <p:cNvSpPr/>
            <p:nvPr/>
          </p:nvSpPr>
          <p:spPr>
            <a:xfrm>
              <a:off x="8501348" y="2895189"/>
              <a:ext cx="3327093"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MAJOR CHALLENGES</a:t>
              </a:r>
            </a:p>
          </p:txBody>
        </p:sp>
        <p:sp>
          <p:nvSpPr>
            <p:cNvPr id="22" name="Oval 21">
              <a:extLst>
                <a:ext uri="{FF2B5EF4-FFF2-40B4-BE49-F238E27FC236}">
                  <a16:creationId xmlns:a16="http://schemas.microsoft.com/office/drawing/2014/main" id="{0A4CC52B-E2D6-8547-372D-A2FC4C3DBDF5}"/>
                </a:ext>
              </a:extLst>
            </p:cNvPr>
            <p:cNvSpPr/>
            <p:nvPr/>
          </p:nvSpPr>
          <p:spPr>
            <a:xfrm>
              <a:off x="1757102" y="203200"/>
              <a:ext cx="540000" cy="54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Segoe UI" panose="020B0502040204020203" pitchFamily="34" charset="0"/>
                  <a:cs typeface="Segoe UI" panose="020B0502040204020203" pitchFamily="34" charset="0"/>
                </a:rPr>
                <a:t>1</a:t>
              </a:r>
            </a:p>
          </p:txBody>
        </p:sp>
        <p:sp>
          <p:nvSpPr>
            <p:cNvPr id="23" name="Oval 22">
              <a:extLst>
                <a:ext uri="{FF2B5EF4-FFF2-40B4-BE49-F238E27FC236}">
                  <a16:creationId xmlns:a16="http://schemas.microsoft.com/office/drawing/2014/main" id="{6BAC19FE-2D23-EB0E-BE60-30B4C03FF31F}"/>
                </a:ext>
              </a:extLst>
            </p:cNvPr>
            <p:cNvSpPr/>
            <p:nvPr/>
          </p:nvSpPr>
          <p:spPr>
            <a:xfrm>
              <a:off x="5825998" y="203200"/>
              <a:ext cx="540000" cy="54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Segoe UI" panose="020B0502040204020203" pitchFamily="34" charset="0"/>
                  <a:cs typeface="Segoe UI" panose="020B0502040204020203" pitchFamily="34" charset="0"/>
                </a:rPr>
                <a:t>2</a:t>
              </a:r>
            </a:p>
          </p:txBody>
        </p:sp>
        <p:sp>
          <p:nvSpPr>
            <p:cNvPr id="24" name="Oval 23">
              <a:extLst>
                <a:ext uri="{FF2B5EF4-FFF2-40B4-BE49-F238E27FC236}">
                  <a16:creationId xmlns:a16="http://schemas.microsoft.com/office/drawing/2014/main" id="{B761EA82-58AD-B371-38E8-3825AFFEDE22}"/>
                </a:ext>
              </a:extLst>
            </p:cNvPr>
            <p:cNvSpPr/>
            <p:nvPr/>
          </p:nvSpPr>
          <p:spPr>
            <a:xfrm>
              <a:off x="9894898" y="203200"/>
              <a:ext cx="540000" cy="54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Segoe UI" panose="020B0502040204020203" pitchFamily="34" charset="0"/>
                  <a:cs typeface="Segoe UI" panose="020B0502040204020203" pitchFamily="34" charset="0"/>
                </a:rPr>
                <a:t>3</a:t>
              </a:r>
            </a:p>
          </p:txBody>
        </p:sp>
      </p:grpSp>
      <p:sp>
        <p:nvSpPr>
          <p:cNvPr id="26" name="Rectangle 25">
            <a:extLst>
              <a:ext uri="{FF2B5EF4-FFF2-40B4-BE49-F238E27FC236}">
                <a16:creationId xmlns:a16="http://schemas.microsoft.com/office/drawing/2014/main" id="{B9021F84-C634-D2E8-A12C-32F16375AA21}"/>
              </a:ext>
            </a:extLst>
          </p:cNvPr>
          <p:cNvSpPr/>
          <p:nvPr/>
        </p:nvSpPr>
        <p:spPr>
          <a:xfrm>
            <a:off x="4432452" y="4444866"/>
            <a:ext cx="7395990" cy="140091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dirty="0">
                <a:solidFill>
                  <a:schemeClr val="bg1"/>
                </a:solidFill>
                <a:latin typeface="Segoe UI" panose="020B0502040204020203" pitchFamily="34" charset="0"/>
                <a:cs typeface="Segoe UI" panose="020B0502040204020203" pitchFamily="34" charset="0"/>
              </a:rPr>
              <a:t>User Persona: </a:t>
            </a:r>
            <a:r>
              <a:rPr lang="en-IN" sz="1200" dirty="0">
                <a:solidFill>
                  <a:schemeClr val="bg1"/>
                </a:solidFill>
                <a:latin typeface="Segoe UI" panose="020B0502040204020203" pitchFamily="34" charset="0"/>
                <a:cs typeface="Segoe UI" panose="020B0502040204020203" pitchFamily="34" charset="0"/>
              </a:rPr>
              <a:t>A representation of commonly observed user business.</a:t>
            </a:r>
          </a:p>
          <a:p>
            <a:endParaRPr lang="en-IN" sz="1200"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How can I create a user persona?</a:t>
            </a:r>
          </a:p>
          <a:p>
            <a:endParaRPr lang="en-IN" sz="1200" b="1"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200" dirty="0">
                <a:solidFill>
                  <a:schemeClr val="bg1"/>
                </a:solidFill>
                <a:latin typeface="Segoe UI" panose="020B0502040204020203" pitchFamily="34" charset="0"/>
                <a:cs typeface="Segoe UI" panose="020B0502040204020203" pitchFamily="34" charset="0"/>
              </a:rPr>
              <a:t>Take commonly observed data from user records?</a:t>
            </a:r>
          </a:p>
          <a:p>
            <a:pPr marL="171450" indent="-171450">
              <a:buFont typeface="Wingdings" panose="05000000000000000000" pitchFamily="2" charset="2"/>
              <a:buChar char="ü"/>
            </a:pPr>
            <a:r>
              <a:rPr lang="en-IN" sz="1200" dirty="0">
                <a:solidFill>
                  <a:schemeClr val="bg1"/>
                </a:solidFill>
                <a:latin typeface="Segoe UI" panose="020B0502040204020203" pitchFamily="34" charset="0"/>
                <a:cs typeface="Segoe UI" panose="020B0502040204020203" pitchFamily="34" charset="0"/>
              </a:rPr>
              <a:t>Develop a character description of a typical user</a:t>
            </a:r>
          </a:p>
        </p:txBody>
      </p:sp>
    </p:spTree>
    <p:extLst>
      <p:ext uri="{BB962C8B-B14F-4D97-AF65-F5344CB8AC3E}">
        <p14:creationId xmlns:p14="http://schemas.microsoft.com/office/powerpoint/2010/main" val="2051931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7E53D5-9234-7732-D551-F7E6D9BDAF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64CABF-AB11-4708-1EFA-11A08AA46AFE}"/>
              </a:ext>
            </a:extLst>
          </p:cNvPr>
          <p:cNvSpPr>
            <a:spLocks noGrp="1"/>
          </p:cNvSpPr>
          <p:nvPr>
            <p:ph type="sldNum" sz="quarter" idx="12"/>
          </p:nvPr>
        </p:nvSpPr>
        <p:spPr/>
        <p:txBody>
          <a:bodyPr/>
          <a:lstStyle/>
          <a:p>
            <a:fld id="{A63E5F1B-06E8-40D9-B2EF-6EBB58D817FE}" type="slidenum">
              <a:rPr lang="en-IN" smtClean="0">
                <a:solidFill>
                  <a:schemeClr val="bg1"/>
                </a:solidFill>
              </a:rPr>
              <a:t>49</a:t>
            </a:fld>
            <a:endParaRPr lang="en-IN">
              <a:solidFill>
                <a:schemeClr val="bg1"/>
              </a:solidFill>
            </a:endParaRPr>
          </a:p>
        </p:txBody>
      </p:sp>
      <p:sp>
        <p:nvSpPr>
          <p:cNvPr id="9" name="Slide Number Placeholder 1">
            <a:extLst>
              <a:ext uri="{FF2B5EF4-FFF2-40B4-BE49-F238E27FC236}">
                <a16:creationId xmlns:a16="http://schemas.microsoft.com/office/drawing/2014/main" id="{14B947BB-C831-6F90-C7EF-0C47C0F42A3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E5F1B-06E8-40D9-B2EF-6EBB58D817FE}" type="slidenum">
              <a:rPr lang="en-IN" smtClean="0">
                <a:solidFill>
                  <a:schemeClr val="bg1"/>
                </a:solidFill>
              </a:rPr>
              <a:pPr/>
              <a:t>49</a:t>
            </a:fld>
            <a:endParaRPr lang="en-IN">
              <a:solidFill>
                <a:schemeClr val="bg1"/>
              </a:solidFill>
            </a:endParaRPr>
          </a:p>
        </p:txBody>
      </p:sp>
      <p:sp>
        <p:nvSpPr>
          <p:cNvPr id="16" name="Rectangle 15">
            <a:extLst>
              <a:ext uri="{FF2B5EF4-FFF2-40B4-BE49-F238E27FC236}">
                <a16:creationId xmlns:a16="http://schemas.microsoft.com/office/drawing/2014/main" id="{AC4C7C27-427F-5258-54F9-6DD897F34444}"/>
              </a:ext>
            </a:extLst>
          </p:cNvPr>
          <p:cNvSpPr/>
          <p:nvPr/>
        </p:nvSpPr>
        <p:spPr>
          <a:xfrm>
            <a:off x="363557" y="406525"/>
            <a:ext cx="5640635"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THE EMPATHY MAP</a:t>
            </a:r>
          </a:p>
        </p:txBody>
      </p:sp>
      <p:sp>
        <p:nvSpPr>
          <p:cNvPr id="17" name="Rectangle 16">
            <a:extLst>
              <a:ext uri="{FF2B5EF4-FFF2-40B4-BE49-F238E27FC236}">
                <a16:creationId xmlns:a16="http://schemas.microsoft.com/office/drawing/2014/main" id="{6A22A598-629E-B383-DAFD-E11249B2181B}"/>
              </a:ext>
            </a:extLst>
          </p:cNvPr>
          <p:cNvSpPr/>
          <p:nvPr/>
        </p:nvSpPr>
        <p:spPr>
          <a:xfrm>
            <a:off x="6187811" y="1007012"/>
            <a:ext cx="5640632" cy="194794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Training Data Availability</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Product Life Cycle Management</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MAIN TASKS &amp; RESPONSIBILITIES:</a:t>
            </a:r>
          </a:p>
          <a:p>
            <a:endParaRPr lang="en-US" sz="12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Negotiate Contracts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Work on the new product features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Write instructions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Contribute to the team’s data strategy</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Leverage data to gain a competitive edge</a:t>
            </a:r>
          </a:p>
        </p:txBody>
      </p:sp>
      <p:sp>
        <p:nvSpPr>
          <p:cNvPr id="19" name="Rectangle 18">
            <a:extLst>
              <a:ext uri="{FF2B5EF4-FFF2-40B4-BE49-F238E27FC236}">
                <a16:creationId xmlns:a16="http://schemas.microsoft.com/office/drawing/2014/main" id="{BD48D0CF-E1DA-7A11-829F-52485DF3EDB4}"/>
              </a:ext>
            </a:extLst>
          </p:cNvPr>
          <p:cNvSpPr/>
          <p:nvPr/>
        </p:nvSpPr>
        <p:spPr>
          <a:xfrm>
            <a:off x="6187810" y="406525"/>
            <a:ext cx="5640633"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AI &amp; DATA PRODUCT MANAGER’S TIME</a:t>
            </a:r>
          </a:p>
        </p:txBody>
      </p:sp>
      <p:sp>
        <p:nvSpPr>
          <p:cNvPr id="14" name="Rectangle 13">
            <a:extLst>
              <a:ext uri="{FF2B5EF4-FFF2-40B4-BE49-F238E27FC236}">
                <a16:creationId xmlns:a16="http://schemas.microsoft.com/office/drawing/2014/main" id="{1518E498-9226-AD6C-7FC1-28CDE3455A25}"/>
              </a:ext>
            </a:extLst>
          </p:cNvPr>
          <p:cNvSpPr/>
          <p:nvPr/>
        </p:nvSpPr>
        <p:spPr>
          <a:xfrm>
            <a:off x="363557" y="1071895"/>
            <a:ext cx="5640635" cy="528445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latin typeface="Segoe UI" panose="020B0502040204020203" pitchFamily="34" charset="0"/>
              <a:cs typeface="Segoe UI" panose="020B0502040204020203" pitchFamily="34" charset="0"/>
            </a:endParaRPr>
          </a:p>
        </p:txBody>
      </p:sp>
      <p:grpSp>
        <p:nvGrpSpPr>
          <p:cNvPr id="44" name="Group 43">
            <a:extLst>
              <a:ext uri="{FF2B5EF4-FFF2-40B4-BE49-F238E27FC236}">
                <a16:creationId xmlns:a16="http://schemas.microsoft.com/office/drawing/2014/main" id="{05CC6C18-E698-649B-C7C1-AF096BC5956B}"/>
              </a:ext>
            </a:extLst>
          </p:cNvPr>
          <p:cNvGrpSpPr/>
          <p:nvPr/>
        </p:nvGrpSpPr>
        <p:grpSpPr>
          <a:xfrm>
            <a:off x="6517163" y="3429000"/>
            <a:ext cx="4981925" cy="2540264"/>
            <a:chOff x="6517163" y="3385521"/>
            <a:chExt cx="4981925" cy="2540264"/>
          </a:xfrm>
        </p:grpSpPr>
        <p:sp>
          <p:nvSpPr>
            <p:cNvPr id="20" name="Rectangle 19">
              <a:extLst>
                <a:ext uri="{FF2B5EF4-FFF2-40B4-BE49-F238E27FC236}">
                  <a16:creationId xmlns:a16="http://schemas.microsoft.com/office/drawing/2014/main" id="{0E632CE5-AC1E-1648-D9B9-01C71F507C5C}"/>
                </a:ext>
              </a:extLst>
            </p:cNvPr>
            <p:cNvSpPr/>
            <p:nvPr/>
          </p:nvSpPr>
          <p:spPr>
            <a:xfrm>
              <a:off x="8348795" y="4327052"/>
              <a:ext cx="1318661" cy="657202"/>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DATA STRATEGY</a:t>
              </a:r>
            </a:p>
          </p:txBody>
        </p:sp>
        <p:sp>
          <p:nvSpPr>
            <p:cNvPr id="21" name="Rectangle 20">
              <a:extLst>
                <a:ext uri="{FF2B5EF4-FFF2-40B4-BE49-F238E27FC236}">
                  <a16:creationId xmlns:a16="http://schemas.microsoft.com/office/drawing/2014/main" id="{4C3273E4-DC57-12D9-5D50-7B94CC5282E3}"/>
                </a:ext>
              </a:extLst>
            </p:cNvPr>
            <p:cNvSpPr/>
            <p:nvPr/>
          </p:nvSpPr>
          <p:spPr>
            <a:xfrm>
              <a:off x="6517163" y="3385521"/>
              <a:ext cx="1318661" cy="657202"/>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Process Optimization</a:t>
              </a:r>
            </a:p>
          </p:txBody>
        </p:sp>
        <p:sp>
          <p:nvSpPr>
            <p:cNvPr id="27" name="Rectangle 26">
              <a:extLst>
                <a:ext uri="{FF2B5EF4-FFF2-40B4-BE49-F238E27FC236}">
                  <a16:creationId xmlns:a16="http://schemas.microsoft.com/office/drawing/2014/main" id="{0B38C726-3FCC-2F88-2A91-723D163755D3}"/>
                </a:ext>
              </a:extLst>
            </p:cNvPr>
            <p:cNvSpPr/>
            <p:nvPr/>
          </p:nvSpPr>
          <p:spPr>
            <a:xfrm>
              <a:off x="6517163" y="4327052"/>
              <a:ext cx="1318661" cy="657202"/>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Insight’s Innovation</a:t>
              </a:r>
            </a:p>
          </p:txBody>
        </p:sp>
        <p:sp>
          <p:nvSpPr>
            <p:cNvPr id="28" name="Rectangle 27">
              <a:extLst>
                <a:ext uri="{FF2B5EF4-FFF2-40B4-BE49-F238E27FC236}">
                  <a16:creationId xmlns:a16="http://schemas.microsoft.com/office/drawing/2014/main" id="{0627B65F-12FE-3F90-0E86-0E31354E7022}"/>
                </a:ext>
              </a:extLst>
            </p:cNvPr>
            <p:cNvSpPr/>
            <p:nvPr/>
          </p:nvSpPr>
          <p:spPr>
            <a:xfrm>
              <a:off x="6517163" y="5268583"/>
              <a:ext cx="1318661" cy="657202"/>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Grow the business</a:t>
              </a:r>
            </a:p>
          </p:txBody>
        </p:sp>
        <p:sp>
          <p:nvSpPr>
            <p:cNvPr id="29" name="Rectangle 28">
              <a:extLst>
                <a:ext uri="{FF2B5EF4-FFF2-40B4-BE49-F238E27FC236}">
                  <a16:creationId xmlns:a16="http://schemas.microsoft.com/office/drawing/2014/main" id="{BA064EF1-E2CA-F87F-A474-CB149BE9ABA7}"/>
                </a:ext>
              </a:extLst>
            </p:cNvPr>
            <p:cNvSpPr/>
            <p:nvPr/>
          </p:nvSpPr>
          <p:spPr>
            <a:xfrm>
              <a:off x="10180427" y="3385521"/>
              <a:ext cx="1318661" cy="657202"/>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Run the business</a:t>
              </a:r>
            </a:p>
          </p:txBody>
        </p:sp>
        <p:sp>
          <p:nvSpPr>
            <p:cNvPr id="30" name="Rectangle 29">
              <a:extLst>
                <a:ext uri="{FF2B5EF4-FFF2-40B4-BE49-F238E27FC236}">
                  <a16:creationId xmlns:a16="http://schemas.microsoft.com/office/drawing/2014/main" id="{069CFA5E-056D-3EF1-08C3-A838400B9282}"/>
                </a:ext>
              </a:extLst>
            </p:cNvPr>
            <p:cNvSpPr/>
            <p:nvPr/>
          </p:nvSpPr>
          <p:spPr>
            <a:xfrm>
              <a:off x="10180427" y="4327052"/>
              <a:ext cx="1318661" cy="657202"/>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Data Leads</a:t>
              </a:r>
            </a:p>
          </p:txBody>
        </p:sp>
        <p:sp>
          <p:nvSpPr>
            <p:cNvPr id="31" name="Rectangle 30">
              <a:extLst>
                <a:ext uri="{FF2B5EF4-FFF2-40B4-BE49-F238E27FC236}">
                  <a16:creationId xmlns:a16="http://schemas.microsoft.com/office/drawing/2014/main" id="{9DB4DE6B-4C02-B828-36CE-2CB4A7DD2D05}"/>
                </a:ext>
              </a:extLst>
            </p:cNvPr>
            <p:cNvSpPr/>
            <p:nvPr/>
          </p:nvSpPr>
          <p:spPr>
            <a:xfrm>
              <a:off x="10180427" y="5268583"/>
              <a:ext cx="1318661" cy="657202"/>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Product Managers</a:t>
              </a:r>
            </a:p>
          </p:txBody>
        </p:sp>
        <p:cxnSp>
          <p:nvCxnSpPr>
            <p:cNvPr id="33" name="Straight Connector 32">
              <a:extLst>
                <a:ext uri="{FF2B5EF4-FFF2-40B4-BE49-F238E27FC236}">
                  <a16:creationId xmlns:a16="http://schemas.microsoft.com/office/drawing/2014/main" id="{2ACBEFCD-548B-59E1-4A3D-D6040214BE66}"/>
                </a:ext>
              </a:extLst>
            </p:cNvPr>
            <p:cNvCxnSpPr>
              <a:stCxn id="20" idx="1"/>
              <a:endCxn id="21" idx="3"/>
            </p:cNvCxnSpPr>
            <p:nvPr/>
          </p:nvCxnSpPr>
          <p:spPr>
            <a:xfrm flipH="1" flipV="1">
              <a:off x="7835824" y="3714122"/>
              <a:ext cx="512971" cy="941531"/>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EC44D3E-A36D-6721-3223-F55B864BD20A}"/>
                </a:ext>
              </a:extLst>
            </p:cNvPr>
            <p:cNvCxnSpPr>
              <a:stCxn id="20" idx="1"/>
              <a:endCxn id="27" idx="3"/>
            </p:cNvCxnSpPr>
            <p:nvPr/>
          </p:nvCxnSpPr>
          <p:spPr>
            <a:xfrm flipH="1">
              <a:off x="7835824" y="4655653"/>
              <a:ext cx="512971" cy="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8917DF4-EE73-2DBE-5225-21F150769A1B}"/>
                </a:ext>
              </a:extLst>
            </p:cNvPr>
            <p:cNvCxnSpPr>
              <a:stCxn id="20" idx="1"/>
              <a:endCxn id="28" idx="3"/>
            </p:cNvCxnSpPr>
            <p:nvPr/>
          </p:nvCxnSpPr>
          <p:spPr>
            <a:xfrm flipH="1">
              <a:off x="7835824" y="4655653"/>
              <a:ext cx="512971" cy="941531"/>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CACD37-CD1C-D046-B785-26AC5DD64759}"/>
                </a:ext>
              </a:extLst>
            </p:cNvPr>
            <p:cNvCxnSpPr>
              <a:stCxn id="20" idx="3"/>
              <a:endCxn id="29" idx="1"/>
            </p:cNvCxnSpPr>
            <p:nvPr/>
          </p:nvCxnSpPr>
          <p:spPr>
            <a:xfrm flipV="1">
              <a:off x="9667456" y="3714122"/>
              <a:ext cx="512971" cy="941531"/>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F747BA6-8627-2322-50BF-01BFD2BF95D6}"/>
                </a:ext>
              </a:extLst>
            </p:cNvPr>
            <p:cNvCxnSpPr>
              <a:stCxn id="20" idx="3"/>
              <a:endCxn id="30" idx="1"/>
            </p:cNvCxnSpPr>
            <p:nvPr/>
          </p:nvCxnSpPr>
          <p:spPr>
            <a:xfrm>
              <a:off x="9667456" y="4655653"/>
              <a:ext cx="512971" cy="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5EBF9CB-B76D-B654-5AB6-2624F1E8AE73}"/>
                </a:ext>
              </a:extLst>
            </p:cNvPr>
            <p:cNvCxnSpPr>
              <a:stCxn id="20" idx="3"/>
              <a:endCxn id="31" idx="1"/>
            </p:cNvCxnSpPr>
            <p:nvPr/>
          </p:nvCxnSpPr>
          <p:spPr>
            <a:xfrm>
              <a:off x="9667456" y="4655653"/>
              <a:ext cx="512971" cy="941531"/>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8A258D9C-669A-B2BA-D5CA-E5EE1BB7CC1C}"/>
              </a:ext>
            </a:extLst>
          </p:cNvPr>
          <p:cNvSpPr/>
          <p:nvPr/>
        </p:nvSpPr>
        <p:spPr>
          <a:xfrm>
            <a:off x="654517" y="1184568"/>
            <a:ext cx="4129239" cy="49189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6234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C47FEE-70E5-D6B0-E3A0-CB6CAFD4A5A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3F58FA3-05D0-EA40-71AE-47F1DBFF7650}"/>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INTERVIEW QUESTIONS &amp; ANSWERS</a:t>
            </a:r>
          </a:p>
          <a:p>
            <a:pPr algn="ctr"/>
            <a:r>
              <a:rPr lang="en-IN" sz="3000" b="1" dirty="0">
                <a:latin typeface="Segoe UI" panose="020B0502040204020203" pitchFamily="34" charset="0"/>
                <a:cs typeface="Segoe UI" panose="020B0502040204020203" pitchFamily="34" charset="0"/>
              </a:rPr>
              <a:t>HIGH LEVEL PRODUCT MANAGEMENT</a:t>
            </a:r>
          </a:p>
        </p:txBody>
      </p:sp>
      <p:sp>
        <p:nvSpPr>
          <p:cNvPr id="8" name="Slide Number Placeholder 7">
            <a:extLst>
              <a:ext uri="{FF2B5EF4-FFF2-40B4-BE49-F238E27FC236}">
                <a16:creationId xmlns:a16="http://schemas.microsoft.com/office/drawing/2014/main" id="{ACB2846C-BB27-A1F8-CB66-8F2C3D5D6F7E}"/>
              </a:ext>
            </a:extLst>
          </p:cNvPr>
          <p:cNvSpPr>
            <a:spLocks noGrp="1"/>
          </p:cNvSpPr>
          <p:nvPr>
            <p:ph type="sldNum" sz="quarter" idx="12"/>
          </p:nvPr>
        </p:nvSpPr>
        <p:spPr/>
        <p:txBody>
          <a:bodyPr/>
          <a:lstStyle/>
          <a:p>
            <a:fld id="{A63E5F1B-06E8-40D9-B2EF-6EBB58D817FE}" type="slidenum">
              <a:rPr lang="en-IN" smtClean="0"/>
              <a:t>5</a:t>
            </a:fld>
            <a:endParaRPr lang="en-IN"/>
          </a:p>
        </p:txBody>
      </p:sp>
    </p:spTree>
    <p:extLst>
      <p:ext uri="{BB962C8B-B14F-4D97-AF65-F5344CB8AC3E}">
        <p14:creationId xmlns:p14="http://schemas.microsoft.com/office/powerpoint/2010/main" val="506329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45AA1A-C033-A03C-3C82-E9655C33ED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FD10AD-02DD-0854-ACFF-DD5F419F98DA}"/>
              </a:ext>
            </a:extLst>
          </p:cNvPr>
          <p:cNvSpPr>
            <a:spLocks noGrp="1"/>
          </p:cNvSpPr>
          <p:nvPr>
            <p:ph type="sldNum" sz="quarter" idx="12"/>
          </p:nvPr>
        </p:nvSpPr>
        <p:spPr/>
        <p:txBody>
          <a:bodyPr/>
          <a:lstStyle/>
          <a:p>
            <a:fld id="{A63E5F1B-06E8-40D9-B2EF-6EBB58D817FE}" type="slidenum">
              <a:rPr lang="en-IN" smtClean="0">
                <a:solidFill>
                  <a:schemeClr val="bg1"/>
                </a:solidFill>
              </a:rPr>
              <a:t>50</a:t>
            </a:fld>
            <a:endParaRPr lang="en-IN">
              <a:solidFill>
                <a:schemeClr val="bg1"/>
              </a:solidFill>
            </a:endParaRPr>
          </a:p>
        </p:txBody>
      </p:sp>
      <p:sp>
        <p:nvSpPr>
          <p:cNvPr id="9" name="Slide Number Placeholder 1">
            <a:extLst>
              <a:ext uri="{FF2B5EF4-FFF2-40B4-BE49-F238E27FC236}">
                <a16:creationId xmlns:a16="http://schemas.microsoft.com/office/drawing/2014/main" id="{39ADFD77-CA7C-125C-6ACF-B0F128AE6F5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E5F1B-06E8-40D9-B2EF-6EBB58D817FE}" type="slidenum">
              <a:rPr lang="en-IN" smtClean="0">
                <a:solidFill>
                  <a:schemeClr val="bg1"/>
                </a:solidFill>
              </a:rPr>
              <a:pPr/>
              <a:t>50</a:t>
            </a:fld>
            <a:endParaRPr lang="en-IN">
              <a:solidFill>
                <a:schemeClr val="bg1"/>
              </a:solidFill>
            </a:endParaRPr>
          </a:p>
        </p:txBody>
      </p:sp>
      <p:sp>
        <p:nvSpPr>
          <p:cNvPr id="16" name="Rectangle 15">
            <a:extLst>
              <a:ext uri="{FF2B5EF4-FFF2-40B4-BE49-F238E27FC236}">
                <a16:creationId xmlns:a16="http://schemas.microsoft.com/office/drawing/2014/main" id="{F7007B72-54C8-2B01-A0C6-493114C093B9}"/>
              </a:ext>
            </a:extLst>
          </p:cNvPr>
          <p:cNvSpPr/>
          <p:nvPr/>
        </p:nvSpPr>
        <p:spPr>
          <a:xfrm>
            <a:off x="363557" y="406525"/>
            <a:ext cx="5640635"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SWOT Analysis</a:t>
            </a:r>
          </a:p>
        </p:txBody>
      </p:sp>
      <p:sp>
        <p:nvSpPr>
          <p:cNvPr id="17" name="Rectangle 16">
            <a:extLst>
              <a:ext uri="{FF2B5EF4-FFF2-40B4-BE49-F238E27FC236}">
                <a16:creationId xmlns:a16="http://schemas.microsoft.com/office/drawing/2014/main" id="{D6A209B9-5FA5-C6BA-68B2-2CEE9B1BB2B8}"/>
              </a:ext>
            </a:extLst>
          </p:cNvPr>
          <p:cNvSpPr/>
          <p:nvPr/>
        </p:nvSpPr>
        <p:spPr>
          <a:xfrm>
            <a:off x="6187811" y="1071894"/>
            <a:ext cx="5640632" cy="2604957"/>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Data Annotation:</a:t>
            </a:r>
            <a:r>
              <a:rPr lang="en-US" sz="1200" dirty="0">
                <a:solidFill>
                  <a:schemeClr val="bg1"/>
                </a:solidFill>
                <a:latin typeface="Segoe UI" panose="020B0502040204020203" pitchFamily="34" charset="0"/>
                <a:cs typeface="Segoe UI" panose="020B0502040204020203" pitchFamily="34" charset="0"/>
              </a:rPr>
              <a:t> The process of labelling data to make it usable for supervised machine learning</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Data Warehouse: </a:t>
            </a:r>
            <a:r>
              <a:rPr lang="en-US" sz="1200" dirty="0">
                <a:solidFill>
                  <a:schemeClr val="bg1"/>
                </a:solidFill>
                <a:latin typeface="Segoe UI" panose="020B0502040204020203" pitchFamily="34" charset="0"/>
                <a:cs typeface="Segoe UI" panose="020B0502040204020203" pitchFamily="34" charset="0"/>
              </a:rPr>
              <a:t>A system that collects historical data from multiple sources in organization for purpose of analyzing.</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Users of Data Warehouse:</a:t>
            </a:r>
          </a:p>
          <a:p>
            <a:pPr marL="171450" indent="-171450">
              <a:buFont typeface="Wingdings" panose="05000000000000000000" pitchFamily="2" charset="2"/>
              <a:buChar char="ü"/>
            </a:pPr>
            <a:r>
              <a:rPr lang="en-US" sz="1200" dirty="0">
                <a:solidFill>
                  <a:schemeClr val="bg1"/>
                </a:solidFill>
                <a:latin typeface="Segoe UI" panose="020B0502040204020203" pitchFamily="34" charset="0"/>
                <a:cs typeface="Segoe UI" panose="020B0502040204020203" pitchFamily="34" charset="0"/>
              </a:rPr>
              <a:t>Business Forecasting</a:t>
            </a:r>
          </a:p>
          <a:p>
            <a:pPr marL="171450" indent="-171450">
              <a:buFont typeface="Wingdings" panose="05000000000000000000" pitchFamily="2" charset="2"/>
              <a:buChar char="ü"/>
            </a:pPr>
            <a:r>
              <a:rPr lang="en-US" sz="1200" dirty="0">
                <a:solidFill>
                  <a:schemeClr val="bg1"/>
                </a:solidFill>
                <a:latin typeface="Segoe UI" panose="020B0502040204020203" pitchFamily="34" charset="0"/>
                <a:cs typeface="Segoe UI" panose="020B0502040204020203" pitchFamily="34" charset="0"/>
              </a:rPr>
              <a:t>User Growth Analysis</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Data Lake: </a:t>
            </a:r>
            <a:r>
              <a:rPr lang="en-US" sz="1200" dirty="0">
                <a:solidFill>
                  <a:schemeClr val="bg1"/>
                </a:solidFill>
                <a:latin typeface="Segoe UI" panose="020B0502040204020203" pitchFamily="34" charset="0"/>
                <a:cs typeface="Segoe UI" panose="020B0502040204020203" pitchFamily="34" charset="0"/>
              </a:rPr>
              <a:t>A pool for raw data collected from multiple sources in the organization.</a:t>
            </a:r>
          </a:p>
        </p:txBody>
      </p:sp>
      <p:sp>
        <p:nvSpPr>
          <p:cNvPr id="19" name="Rectangle 18">
            <a:extLst>
              <a:ext uri="{FF2B5EF4-FFF2-40B4-BE49-F238E27FC236}">
                <a16:creationId xmlns:a16="http://schemas.microsoft.com/office/drawing/2014/main" id="{CFE8104B-43B4-D25B-8BC9-BF680A2C6334}"/>
              </a:ext>
            </a:extLst>
          </p:cNvPr>
          <p:cNvSpPr/>
          <p:nvPr/>
        </p:nvSpPr>
        <p:spPr>
          <a:xfrm>
            <a:off x="6187810" y="406525"/>
            <a:ext cx="5640633"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PRODUCT MANAGEMENT ACTIVITIES </a:t>
            </a:r>
          </a:p>
        </p:txBody>
      </p:sp>
      <p:sp>
        <p:nvSpPr>
          <p:cNvPr id="14" name="Rectangle 13">
            <a:extLst>
              <a:ext uri="{FF2B5EF4-FFF2-40B4-BE49-F238E27FC236}">
                <a16:creationId xmlns:a16="http://schemas.microsoft.com/office/drawing/2014/main" id="{334D9C13-7F24-ADD4-EF54-54F9766A4DF9}"/>
              </a:ext>
            </a:extLst>
          </p:cNvPr>
          <p:cNvSpPr/>
          <p:nvPr/>
        </p:nvSpPr>
        <p:spPr>
          <a:xfrm>
            <a:off x="363557" y="1071895"/>
            <a:ext cx="5640635" cy="528445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CE53A783-4FEC-C4F2-C8CB-6FF0C6C0543F}"/>
              </a:ext>
            </a:extLst>
          </p:cNvPr>
          <p:cNvSpPr/>
          <p:nvPr/>
        </p:nvSpPr>
        <p:spPr>
          <a:xfrm>
            <a:off x="4470401" y="5782815"/>
            <a:ext cx="1468120" cy="491890"/>
          </a:xfrm>
          <a:prstGeom prst="rect">
            <a:avLst/>
          </a:prstGeom>
          <a:solidFill>
            <a:srgbClr val="F5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38295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640B5-EE71-79E9-985B-DA82213AE9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444E15-F986-0BAA-F838-5A476236A5B5}"/>
              </a:ext>
            </a:extLst>
          </p:cNvPr>
          <p:cNvSpPr>
            <a:spLocks noGrp="1"/>
          </p:cNvSpPr>
          <p:nvPr>
            <p:ph type="sldNum" sz="quarter" idx="12"/>
          </p:nvPr>
        </p:nvSpPr>
        <p:spPr/>
        <p:txBody>
          <a:bodyPr/>
          <a:lstStyle/>
          <a:p>
            <a:fld id="{A63E5F1B-06E8-40D9-B2EF-6EBB58D817FE}" type="slidenum">
              <a:rPr lang="en-IN" smtClean="0">
                <a:solidFill>
                  <a:schemeClr val="bg1"/>
                </a:solidFill>
              </a:rPr>
              <a:t>51</a:t>
            </a:fld>
            <a:endParaRPr lang="en-IN">
              <a:solidFill>
                <a:schemeClr val="bg1"/>
              </a:solidFill>
            </a:endParaRPr>
          </a:p>
        </p:txBody>
      </p:sp>
      <p:sp>
        <p:nvSpPr>
          <p:cNvPr id="9" name="Slide Number Placeholder 1">
            <a:extLst>
              <a:ext uri="{FF2B5EF4-FFF2-40B4-BE49-F238E27FC236}">
                <a16:creationId xmlns:a16="http://schemas.microsoft.com/office/drawing/2014/main" id="{96D09698-6603-1E34-FD2E-1A2A40B1DD2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E5F1B-06E8-40D9-B2EF-6EBB58D817FE}" type="slidenum">
              <a:rPr lang="en-IN" smtClean="0">
                <a:solidFill>
                  <a:schemeClr val="bg1"/>
                </a:solidFill>
              </a:rPr>
              <a:pPr/>
              <a:t>51</a:t>
            </a:fld>
            <a:endParaRPr lang="en-IN">
              <a:solidFill>
                <a:schemeClr val="bg1"/>
              </a:solidFill>
            </a:endParaRPr>
          </a:p>
        </p:txBody>
      </p:sp>
      <p:sp>
        <p:nvSpPr>
          <p:cNvPr id="16" name="Rectangle 15">
            <a:extLst>
              <a:ext uri="{FF2B5EF4-FFF2-40B4-BE49-F238E27FC236}">
                <a16:creationId xmlns:a16="http://schemas.microsoft.com/office/drawing/2014/main" id="{B3B2BDAF-A0FD-6301-7DAC-EC2CF444C14F}"/>
              </a:ext>
            </a:extLst>
          </p:cNvPr>
          <p:cNvSpPr/>
          <p:nvPr/>
        </p:nvSpPr>
        <p:spPr>
          <a:xfrm>
            <a:off x="363557" y="406525"/>
            <a:ext cx="11464886"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SETTING A MODEL PERFORMANCE METRIC</a:t>
            </a:r>
          </a:p>
        </p:txBody>
      </p:sp>
      <p:sp>
        <p:nvSpPr>
          <p:cNvPr id="17" name="Rectangle 16">
            <a:extLst>
              <a:ext uri="{FF2B5EF4-FFF2-40B4-BE49-F238E27FC236}">
                <a16:creationId xmlns:a16="http://schemas.microsoft.com/office/drawing/2014/main" id="{1A88781C-1CFD-0ECC-AB3A-D1D80C045CF4}"/>
              </a:ext>
            </a:extLst>
          </p:cNvPr>
          <p:cNvSpPr/>
          <p:nvPr/>
        </p:nvSpPr>
        <p:spPr>
          <a:xfrm>
            <a:off x="363558" y="1071894"/>
            <a:ext cx="7513502" cy="235710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1. Human Level Performance Metric: </a:t>
            </a:r>
            <a:r>
              <a:rPr lang="en-US" sz="1200" dirty="0">
                <a:solidFill>
                  <a:schemeClr val="bg1"/>
                </a:solidFill>
                <a:latin typeface="Segoe UI" panose="020B0502040204020203" pitchFamily="34" charset="0"/>
                <a:cs typeface="Segoe UI" panose="020B0502040204020203" pitchFamily="34" charset="0"/>
              </a:rPr>
              <a:t>Considering the average human level performance for a task.</a:t>
            </a:r>
          </a:p>
          <a:p>
            <a:pPr marL="171450" indent="-171450">
              <a:buFont typeface="Wingdings" panose="05000000000000000000" pitchFamily="2" charset="2"/>
              <a:buChar char="§"/>
            </a:pPr>
            <a:endParaRPr lang="en-US" sz="1200" b="1"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US" sz="1200" b="1" dirty="0">
                <a:solidFill>
                  <a:schemeClr val="bg1"/>
                </a:solidFill>
                <a:latin typeface="Segoe UI" panose="020B0502040204020203" pitchFamily="34" charset="0"/>
                <a:cs typeface="Segoe UI" panose="020B0502040204020203" pitchFamily="34" charset="0"/>
              </a:rPr>
              <a:t>How accurate would the average groups of people be at doing this task?</a:t>
            </a:r>
          </a:p>
          <a:p>
            <a:pPr marL="171450" indent="-171450">
              <a:buFont typeface="Wingdings" panose="05000000000000000000" pitchFamily="2" charset="2"/>
              <a:buChar char="ü"/>
            </a:pPr>
            <a:r>
              <a:rPr lang="en-US" sz="1200" b="1" dirty="0">
                <a:solidFill>
                  <a:schemeClr val="bg1"/>
                </a:solidFill>
                <a:latin typeface="Segoe UI" panose="020B0502040204020203" pitchFamily="34" charset="0"/>
                <a:cs typeface="Segoe UI" panose="020B0502040204020203" pitchFamily="34" charset="0"/>
              </a:rPr>
              <a:t>Your team’s goal or performance metric would be 5% error rate or something close to that.</a:t>
            </a:r>
          </a:p>
          <a:p>
            <a:pPr marL="171450" indent="-171450">
              <a:buFont typeface="Wingdings" panose="05000000000000000000" pitchFamily="2" charset="2"/>
              <a:buChar char="§"/>
            </a:pPr>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2. Base Model Metrics: </a:t>
            </a:r>
            <a:r>
              <a:rPr lang="en-US" sz="1200" dirty="0">
                <a:solidFill>
                  <a:schemeClr val="bg1"/>
                </a:solidFill>
                <a:latin typeface="Segoe UI" panose="020B0502040204020203" pitchFamily="34" charset="0"/>
                <a:cs typeface="Segoe UI" panose="020B0502040204020203" pitchFamily="34" charset="0"/>
              </a:rPr>
              <a:t>It produces realistic goals than getting as close to human-level performance as possible.</a:t>
            </a:r>
          </a:p>
          <a:p>
            <a:pPr marL="171450" indent="-171450">
              <a:buFont typeface="Wingdings" panose="05000000000000000000" pitchFamily="2" charset="2"/>
              <a:buChar char="§"/>
            </a:pPr>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3. Satisfaction &amp; Optimizing Metrics: </a:t>
            </a:r>
            <a:r>
              <a:rPr lang="en-US" sz="1200" dirty="0">
                <a:solidFill>
                  <a:schemeClr val="bg1"/>
                </a:solidFill>
                <a:latin typeface="Segoe UI" panose="020B0502040204020203" pitchFamily="34" charset="0"/>
                <a:cs typeface="Segoe UI" panose="020B0502040204020203" pitchFamily="34" charset="0"/>
              </a:rPr>
              <a:t>Outlining both the metric that you want your model to do as best as possible in (this would be optimizing metrics), while also meeting a minimum set if standards (that is your satisfying metrics).</a:t>
            </a:r>
          </a:p>
        </p:txBody>
      </p:sp>
      <p:graphicFrame>
        <p:nvGraphicFramePr>
          <p:cNvPr id="3" name="Table 2">
            <a:extLst>
              <a:ext uri="{FF2B5EF4-FFF2-40B4-BE49-F238E27FC236}">
                <a16:creationId xmlns:a16="http://schemas.microsoft.com/office/drawing/2014/main" id="{7ED00CFD-0CAD-4558-8AA8-7272BBD7A8EC}"/>
              </a:ext>
            </a:extLst>
          </p:cNvPr>
          <p:cNvGraphicFramePr>
            <a:graphicFrameLocks noGrp="1"/>
          </p:cNvGraphicFramePr>
          <p:nvPr>
            <p:extLst>
              <p:ext uri="{D42A27DB-BD31-4B8C-83A1-F6EECF244321}">
                <p14:modId xmlns:p14="http://schemas.microsoft.com/office/powerpoint/2010/main" val="1476075381"/>
              </p:ext>
            </p:extLst>
          </p:nvPr>
        </p:nvGraphicFramePr>
        <p:xfrm>
          <a:off x="7877059" y="1071893"/>
          <a:ext cx="3951381" cy="2357104"/>
        </p:xfrm>
        <a:graphic>
          <a:graphicData uri="http://schemas.openxmlformats.org/drawingml/2006/table">
            <a:tbl>
              <a:tblPr firstRow="1" bandRow="1">
                <a:tableStyleId>{5C22544A-7EE6-4342-B048-85BDC9FD1C3A}</a:tableStyleId>
              </a:tblPr>
              <a:tblGrid>
                <a:gridCol w="830061">
                  <a:extLst>
                    <a:ext uri="{9D8B030D-6E8A-4147-A177-3AD203B41FA5}">
                      <a16:colId xmlns:a16="http://schemas.microsoft.com/office/drawing/2014/main" val="2254705760"/>
                    </a:ext>
                  </a:extLst>
                </a:gridCol>
                <a:gridCol w="1178560">
                  <a:extLst>
                    <a:ext uri="{9D8B030D-6E8A-4147-A177-3AD203B41FA5}">
                      <a16:colId xmlns:a16="http://schemas.microsoft.com/office/drawing/2014/main" val="4140492838"/>
                    </a:ext>
                  </a:extLst>
                </a:gridCol>
                <a:gridCol w="1942760">
                  <a:extLst>
                    <a:ext uri="{9D8B030D-6E8A-4147-A177-3AD203B41FA5}">
                      <a16:colId xmlns:a16="http://schemas.microsoft.com/office/drawing/2014/main" val="524936987"/>
                    </a:ext>
                  </a:extLst>
                </a:gridCol>
              </a:tblGrid>
              <a:tr h="589276">
                <a:tc>
                  <a:txBody>
                    <a:bodyPr/>
                    <a:lstStyle/>
                    <a:p>
                      <a:pPr algn="ctr"/>
                      <a:r>
                        <a:rPr lang="en-IN" sz="1200" dirty="0">
                          <a:solidFill>
                            <a:schemeClr val="tx1"/>
                          </a:solidFill>
                          <a:latin typeface="Segoe UI" panose="020B0502040204020203" pitchFamily="34" charset="0"/>
                          <a:cs typeface="Segoe UI" panose="020B0502040204020203" pitchFamily="34" charset="0"/>
                        </a:rPr>
                        <a:t>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ERROR RATE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schemeClr>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PROCESSING TIME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24683078"/>
                  </a:ext>
                </a:extLst>
              </a:tr>
              <a:tr h="589276">
                <a:tc>
                  <a:txBody>
                    <a:bodyPr/>
                    <a:lstStyle/>
                    <a:p>
                      <a:pPr algn="ctr"/>
                      <a:r>
                        <a:rPr lang="en-IN" sz="1200" dirty="0">
                          <a:solidFill>
                            <a:schemeClr val="tx1"/>
                          </a:solidFill>
                          <a:latin typeface="Segoe UI" panose="020B0502040204020203" pitchFamily="34" charset="0"/>
                          <a:cs typeface="Segoe UI" panose="020B0502040204020203" pitchFamily="34" charset="0"/>
                        </a:rPr>
                        <a:t>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1300 </a:t>
                      </a:r>
                      <a:r>
                        <a:rPr lang="en-IN" sz="1200" dirty="0" err="1">
                          <a:solidFill>
                            <a:schemeClr val="tx1"/>
                          </a:solidFill>
                          <a:latin typeface="Segoe UI" panose="020B0502040204020203" pitchFamily="34" charset="0"/>
                          <a:cs typeface="Segoe UI" panose="020B0502040204020203" pitchFamily="34" charset="0"/>
                        </a:rPr>
                        <a:t>ms</a:t>
                      </a:r>
                      <a:endParaRPr lang="en-IN" sz="1200"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20039909"/>
                  </a:ext>
                </a:extLst>
              </a:tr>
              <a:tr h="589276">
                <a:tc>
                  <a:txBody>
                    <a:bodyPr/>
                    <a:lstStyle/>
                    <a:p>
                      <a:pPr algn="ctr"/>
                      <a:r>
                        <a:rPr lang="en-IN" sz="1200" dirty="0">
                          <a:solidFill>
                            <a:schemeClr val="tx1"/>
                          </a:solidFill>
                          <a:latin typeface="Segoe UI" panose="020B0502040204020203" pitchFamily="34" charset="0"/>
                          <a:cs typeface="Segoe UI" panose="020B0502040204020203" pitchFamily="34" charset="0"/>
                        </a:rPr>
                        <a:t>B</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11%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50 </a:t>
                      </a:r>
                      <a:r>
                        <a:rPr lang="en-IN" sz="1200" dirty="0" err="1">
                          <a:solidFill>
                            <a:schemeClr val="tx1"/>
                          </a:solidFill>
                          <a:latin typeface="Segoe UI" panose="020B0502040204020203" pitchFamily="34" charset="0"/>
                          <a:cs typeface="Segoe UI" panose="020B0502040204020203" pitchFamily="34" charset="0"/>
                        </a:rPr>
                        <a:t>ms</a:t>
                      </a:r>
                      <a:endParaRPr lang="en-IN" sz="1200"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3849421"/>
                  </a:ext>
                </a:extLst>
              </a:tr>
              <a:tr h="589276">
                <a:tc>
                  <a:txBody>
                    <a:bodyPr/>
                    <a:lstStyle/>
                    <a:p>
                      <a:pPr algn="ctr"/>
                      <a:r>
                        <a:rPr lang="en-IN" sz="1200" dirty="0">
                          <a:solidFill>
                            <a:schemeClr val="tx1"/>
                          </a:solidFill>
                          <a:latin typeface="Segoe UI" panose="020B0502040204020203" pitchFamily="34" charset="0"/>
                          <a:cs typeface="Segoe UI" panose="020B0502040204020203" pitchFamily="34" charset="0"/>
                        </a:rPr>
                        <a:t>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7%</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Segoe UI" panose="020B0502040204020203" pitchFamily="34" charset="0"/>
                          <a:cs typeface="Segoe UI" panose="020B0502040204020203" pitchFamily="34" charset="0"/>
                        </a:rPr>
                        <a:t>90 </a:t>
                      </a:r>
                      <a:r>
                        <a:rPr lang="en-IN" sz="1200" dirty="0" err="1">
                          <a:solidFill>
                            <a:schemeClr val="tx1"/>
                          </a:solidFill>
                          <a:latin typeface="Segoe UI" panose="020B0502040204020203" pitchFamily="34" charset="0"/>
                          <a:cs typeface="Segoe UI" panose="020B0502040204020203" pitchFamily="34" charset="0"/>
                        </a:rPr>
                        <a:t>ms</a:t>
                      </a:r>
                      <a:endParaRPr lang="en-IN" sz="1200"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54945848"/>
                  </a:ext>
                </a:extLst>
              </a:tr>
            </a:tbl>
          </a:graphicData>
        </a:graphic>
      </p:graphicFrame>
      <p:sp>
        <p:nvSpPr>
          <p:cNvPr id="5" name="Rectangle 4">
            <a:extLst>
              <a:ext uri="{FF2B5EF4-FFF2-40B4-BE49-F238E27FC236}">
                <a16:creationId xmlns:a16="http://schemas.microsoft.com/office/drawing/2014/main" id="{EED201DE-2FD2-CE7D-4E72-A636FC3A8D7F}"/>
              </a:ext>
            </a:extLst>
          </p:cNvPr>
          <p:cNvSpPr/>
          <p:nvPr/>
        </p:nvSpPr>
        <p:spPr>
          <a:xfrm>
            <a:off x="363556" y="3428997"/>
            <a:ext cx="11464883" cy="3022478"/>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Dividing Test Data</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Training Data</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Validation Data (Development Data)</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Testing Data</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200" b="1" i="1" dirty="0">
                <a:solidFill>
                  <a:schemeClr val="bg1"/>
                </a:solidFill>
                <a:latin typeface="Segoe UI" panose="020B0502040204020203" pitchFamily="34" charset="0"/>
                <a:cs typeface="Segoe UI" panose="020B0502040204020203" pitchFamily="34" charset="0"/>
              </a:rPr>
              <a:t>Training Data</a:t>
            </a:r>
            <a:r>
              <a:rPr lang="en-US" sz="1200" dirty="0">
                <a:solidFill>
                  <a:schemeClr val="bg1"/>
                </a:solidFill>
                <a:latin typeface="Segoe UI" panose="020B0502040204020203" pitchFamily="34" charset="0"/>
                <a:cs typeface="Segoe UI" panose="020B0502040204020203" pitchFamily="34" charset="0"/>
              </a:rPr>
              <a:t> will allow your ML model to learn from </a:t>
            </a:r>
            <a:r>
              <a:rPr lang="en-US" sz="1200" b="1" dirty="0">
                <a:solidFill>
                  <a:schemeClr val="bg1"/>
                </a:solidFill>
                <a:latin typeface="Segoe UI" panose="020B0502040204020203" pitchFamily="34" charset="0"/>
                <a:cs typeface="Segoe UI" panose="020B0502040204020203" pitchFamily="34" charset="0"/>
              </a:rPr>
              <a:t>(Largest Chunk – 80%)</a:t>
            </a:r>
          </a:p>
          <a:p>
            <a:pPr marL="171450" indent="-171450">
              <a:buFont typeface="Wingdings" panose="05000000000000000000" pitchFamily="2" charset="2"/>
              <a:buChar char="§"/>
            </a:pPr>
            <a:r>
              <a:rPr lang="en-US" sz="1200" b="1" i="1" dirty="0">
                <a:solidFill>
                  <a:schemeClr val="bg1"/>
                </a:solidFill>
                <a:latin typeface="Segoe UI" panose="020B0502040204020203" pitchFamily="34" charset="0"/>
                <a:cs typeface="Segoe UI" panose="020B0502040204020203" pitchFamily="34" charset="0"/>
              </a:rPr>
              <a:t>Validation Data</a:t>
            </a:r>
            <a:r>
              <a:rPr lang="en-US" sz="1200" dirty="0">
                <a:solidFill>
                  <a:schemeClr val="bg1"/>
                </a:solidFill>
                <a:latin typeface="Segoe UI" panose="020B0502040204020203" pitchFamily="34" charset="0"/>
                <a:cs typeface="Segoe UI" panose="020B0502040204020203" pitchFamily="34" charset="0"/>
              </a:rPr>
              <a:t> will fine tune the model’s performance. This data will never be added to the training set. </a:t>
            </a:r>
            <a:r>
              <a:rPr lang="en-US" sz="1200" b="1" dirty="0">
                <a:solidFill>
                  <a:schemeClr val="bg1"/>
                </a:solidFill>
                <a:latin typeface="Segoe UI" panose="020B0502040204020203" pitchFamily="34" charset="0"/>
                <a:cs typeface="Segoe UI" panose="020B0502040204020203" pitchFamily="34" charset="0"/>
              </a:rPr>
              <a:t>(10% of available data)</a:t>
            </a:r>
          </a:p>
          <a:p>
            <a:pPr marL="171450" indent="-171450">
              <a:buFont typeface="Wingdings" panose="05000000000000000000" pitchFamily="2" charset="2"/>
              <a:buChar char="§"/>
            </a:pPr>
            <a:r>
              <a:rPr lang="en-US" sz="1200" b="1" i="1" dirty="0">
                <a:solidFill>
                  <a:schemeClr val="bg1"/>
                </a:solidFill>
                <a:latin typeface="Segoe UI" panose="020B0502040204020203" pitchFamily="34" charset="0"/>
                <a:cs typeface="Segoe UI" panose="020B0502040204020203" pitchFamily="34" charset="0"/>
              </a:rPr>
              <a:t>Testing Data</a:t>
            </a:r>
            <a:r>
              <a:rPr lang="en-US" sz="1200" dirty="0">
                <a:solidFill>
                  <a:schemeClr val="bg1"/>
                </a:solidFill>
                <a:latin typeface="Segoe UI" panose="020B0502040204020203" pitchFamily="34" charset="0"/>
                <a:cs typeface="Segoe UI" panose="020B0502040204020203" pitchFamily="34" charset="0"/>
              </a:rPr>
              <a:t> will be tested on the finished model. </a:t>
            </a:r>
            <a:r>
              <a:rPr lang="en-US" sz="1200" b="1" dirty="0">
                <a:solidFill>
                  <a:schemeClr val="bg1"/>
                </a:solidFill>
                <a:latin typeface="Segoe UI" panose="020B0502040204020203" pitchFamily="34" charset="0"/>
                <a:cs typeface="Segoe UI" panose="020B0502040204020203" pitchFamily="34" charset="0"/>
              </a:rPr>
              <a:t>(10% of remaining data)</a:t>
            </a:r>
          </a:p>
          <a:p>
            <a:pPr marL="171450" indent="-171450">
              <a:buFont typeface="Wingdings" panose="05000000000000000000" pitchFamily="2" charset="2"/>
              <a:buChar char="§"/>
            </a:pPr>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“Dissimilar data types among the test data will introduce data errors. It’s called bias and variance.”</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High Bias: </a:t>
            </a:r>
            <a:r>
              <a:rPr lang="en-US" sz="1200" dirty="0">
                <a:solidFill>
                  <a:schemeClr val="bg1"/>
                </a:solidFill>
                <a:latin typeface="Segoe UI" panose="020B0502040204020203" pitchFamily="34" charset="0"/>
                <a:cs typeface="Segoe UI" panose="020B0502040204020203" pitchFamily="34" charset="0"/>
              </a:rPr>
              <a:t>Model is too simple and won’t capture the complexity of data.</a:t>
            </a:r>
          </a:p>
          <a:p>
            <a:r>
              <a:rPr lang="en-US" sz="1200" b="1" dirty="0">
                <a:solidFill>
                  <a:schemeClr val="bg1"/>
                </a:solidFill>
                <a:latin typeface="Segoe UI" panose="020B0502040204020203" pitchFamily="34" charset="0"/>
                <a:cs typeface="Segoe UI" panose="020B0502040204020203" pitchFamily="34" charset="0"/>
              </a:rPr>
              <a:t>High Variance: </a:t>
            </a:r>
            <a:r>
              <a:rPr lang="en-US" sz="1200" dirty="0">
                <a:solidFill>
                  <a:schemeClr val="bg1"/>
                </a:solidFill>
                <a:latin typeface="Segoe UI" panose="020B0502040204020203" pitchFamily="34" charset="0"/>
                <a:cs typeface="Segoe UI" panose="020B0502040204020203" pitchFamily="34" charset="0"/>
              </a:rPr>
              <a:t>The model has only learned the pattern at hand.</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“Low Bias &amp; Low Variance is the best suit model for the Product Management.”</a:t>
            </a:r>
          </a:p>
          <a:p>
            <a:endParaRPr lang="en-US" sz="1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9215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FD69E85-9CE4-775F-E148-ACC3E7659A4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17679B-0BB3-8534-21DB-73742CD2D6C3}"/>
              </a:ext>
            </a:extLst>
          </p:cNvPr>
          <p:cNvSpPr>
            <a:spLocks noGrp="1"/>
          </p:cNvSpPr>
          <p:nvPr>
            <p:ph type="sldNum" sz="quarter" idx="12"/>
          </p:nvPr>
        </p:nvSpPr>
        <p:spPr/>
        <p:txBody>
          <a:bodyPr/>
          <a:lstStyle/>
          <a:p>
            <a:fld id="{A63E5F1B-06E8-40D9-B2EF-6EBB58D817FE}" type="slidenum">
              <a:rPr lang="en-IN" smtClean="0">
                <a:solidFill>
                  <a:schemeClr val="bg1"/>
                </a:solidFill>
              </a:rPr>
              <a:t>52</a:t>
            </a:fld>
            <a:endParaRPr lang="en-IN">
              <a:solidFill>
                <a:schemeClr val="bg1"/>
              </a:solidFill>
            </a:endParaRPr>
          </a:p>
        </p:txBody>
      </p:sp>
      <p:sp>
        <p:nvSpPr>
          <p:cNvPr id="9" name="Slide Number Placeholder 1">
            <a:extLst>
              <a:ext uri="{FF2B5EF4-FFF2-40B4-BE49-F238E27FC236}">
                <a16:creationId xmlns:a16="http://schemas.microsoft.com/office/drawing/2014/main" id="{C551C0A8-88FF-D226-3E37-AD25372B440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E5F1B-06E8-40D9-B2EF-6EBB58D817FE}" type="slidenum">
              <a:rPr lang="en-IN" smtClean="0">
                <a:solidFill>
                  <a:schemeClr val="bg1"/>
                </a:solidFill>
              </a:rPr>
              <a:pPr/>
              <a:t>52</a:t>
            </a:fld>
            <a:endParaRPr lang="en-IN">
              <a:solidFill>
                <a:schemeClr val="bg1"/>
              </a:solidFill>
            </a:endParaRPr>
          </a:p>
        </p:txBody>
      </p:sp>
      <p:sp>
        <p:nvSpPr>
          <p:cNvPr id="16" name="Rectangle 15">
            <a:extLst>
              <a:ext uri="{FF2B5EF4-FFF2-40B4-BE49-F238E27FC236}">
                <a16:creationId xmlns:a16="http://schemas.microsoft.com/office/drawing/2014/main" id="{EFAF03CE-1160-F7A5-CE68-ADDB7017312E}"/>
              </a:ext>
            </a:extLst>
          </p:cNvPr>
          <p:cNvSpPr/>
          <p:nvPr/>
        </p:nvSpPr>
        <p:spPr>
          <a:xfrm>
            <a:off x="363557" y="406525"/>
            <a:ext cx="11464886"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THE CONFUSION MATRIX</a:t>
            </a:r>
          </a:p>
        </p:txBody>
      </p:sp>
      <p:sp>
        <p:nvSpPr>
          <p:cNvPr id="17" name="Rectangle 16">
            <a:extLst>
              <a:ext uri="{FF2B5EF4-FFF2-40B4-BE49-F238E27FC236}">
                <a16:creationId xmlns:a16="http://schemas.microsoft.com/office/drawing/2014/main" id="{DE7C3030-F651-5311-A5C0-F98DA9666188}"/>
              </a:ext>
            </a:extLst>
          </p:cNvPr>
          <p:cNvSpPr/>
          <p:nvPr/>
        </p:nvSpPr>
        <p:spPr>
          <a:xfrm>
            <a:off x="6187811" y="1071895"/>
            <a:ext cx="5640632" cy="245350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bg1"/>
                </a:solidFill>
                <a:latin typeface="Segoe UI" panose="020B0502040204020203" pitchFamily="34" charset="0"/>
                <a:cs typeface="Segoe UI" panose="020B0502040204020203" pitchFamily="34" charset="0"/>
              </a:rPr>
              <a:t>Confusion matrix is a simple table used to measure how well a classification model is performing. It compares the predictions made by the model with the actual results and shows where the model was right or wrong. This helps you understand where the model is making mistakes so you can improve it.</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Total = 15 images of cats &amp; dogs</a:t>
            </a:r>
          </a:p>
          <a:p>
            <a:pPr algn="just"/>
            <a:r>
              <a:rPr lang="en-US" sz="1200" dirty="0">
                <a:solidFill>
                  <a:schemeClr val="bg1"/>
                </a:solidFill>
                <a:latin typeface="Segoe UI" panose="020B0502040204020203" pitchFamily="34" charset="0"/>
                <a:cs typeface="Segoe UI" panose="020B0502040204020203" pitchFamily="34" charset="0"/>
              </a:rPr>
              <a:t>Dogs = 10</a:t>
            </a:r>
          </a:p>
          <a:p>
            <a:pPr algn="just"/>
            <a:r>
              <a:rPr lang="en-US" sz="1200" dirty="0">
                <a:solidFill>
                  <a:schemeClr val="bg1"/>
                </a:solidFill>
                <a:latin typeface="Segoe UI" panose="020B0502040204020203" pitchFamily="34" charset="0"/>
                <a:cs typeface="Segoe UI" panose="020B0502040204020203" pitchFamily="34" charset="0"/>
              </a:rPr>
              <a:t>Cat = 5</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Accuracy:</a:t>
            </a:r>
            <a:r>
              <a:rPr lang="en-US" sz="1200" dirty="0">
                <a:solidFill>
                  <a:schemeClr val="bg1"/>
                </a:solidFill>
                <a:latin typeface="Segoe UI" panose="020B0502040204020203" pitchFamily="34" charset="0"/>
                <a:cs typeface="Segoe UI" panose="020B0502040204020203" pitchFamily="34" charset="0"/>
              </a:rPr>
              <a:t> An accuracy percentage tells us only so much about an AI Model’s performance</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Precision &amp; Recall </a:t>
            </a:r>
            <a:r>
              <a:rPr lang="en-US" sz="1200" dirty="0">
                <a:solidFill>
                  <a:schemeClr val="bg1"/>
                </a:solidFill>
                <a:latin typeface="Segoe UI" panose="020B0502040204020203" pitchFamily="34" charset="0"/>
                <a:cs typeface="Segoe UI" panose="020B0502040204020203" pitchFamily="34" charset="0"/>
              </a:rPr>
              <a:t>are preferred metrics to calculate the accuracy of a model.</a:t>
            </a:r>
          </a:p>
          <a:p>
            <a:pPr algn="just"/>
            <a:endParaRPr lang="en-US" sz="1200" dirty="0">
              <a:solidFill>
                <a:schemeClr val="bg1"/>
              </a:solidFill>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2AA43839-C28D-DAC1-E5F3-5EADD581B55C}"/>
              </a:ext>
            </a:extLst>
          </p:cNvPr>
          <p:cNvSpPr/>
          <p:nvPr/>
        </p:nvSpPr>
        <p:spPr>
          <a:xfrm>
            <a:off x="363558" y="1071896"/>
            <a:ext cx="5640632" cy="260495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F91DDE35-97FE-854D-E9E7-2A53F3EE1268}"/>
              </a:ext>
            </a:extLst>
          </p:cNvPr>
          <p:cNvSpPr/>
          <p:nvPr/>
        </p:nvSpPr>
        <p:spPr>
          <a:xfrm>
            <a:off x="363558" y="3850332"/>
            <a:ext cx="6024542" cy="245350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Accuracy: </a:t>
            </a:r>
            <a:r>
              <a:rPr lang="en-US" sz="1200" dirty="0">
                <a:solidFill>
                  <a:schemeClr val="bg1"/>
                </a:solidFill>
                <a:latin typeface="Segoe UI" panose="020B0502040204020203" pitchFamily="34" charset="0"/>
                <a:cs typeface="Segoe UI" panose="020B0502040204020203" pitchFamily="34" charset="0"/>
              </a:rPr>
              <a:t>How may times the model identifies dogs correctly out of all images. (9 out of 15)</a:t>
            </a:r>
          </a:p>
          <a:p>
            <a:pPr algn="just"/>
            <a:r>
              <a:rPr lang="en-US" sz="1200" b="1" dirty="0">
                <a:solidFill>
                  <a:schemeClr val="bg1"/>
                </a:solidFill>
                <a:latin typeface="Segoe UI" panose="020B0502040204020203" pitchFamily="34" charset="0"/>
                <a:cs typeface="Segoe UI" panose="020B0502040204020203" pitchFamily="34" charset="0"/>
              </a:rPr>
              <a:t>Precision: </a:t>
            </a:r>
            <a:r>
              <a:rPr lang="en-US" sz="1200" dirty="0">
                <a:solidFill>
                  <a:schemeClr val="bg1"/>
                </a:solidFill>
                <a:latin typeface="Segoe UI" panose="020B0502040204020203" pitchFamily="34" charset="0"/>
                <a:cs typeface="Segoe UI" panose="020B0502040204020203" pitchFamily="34" charset="0"/>
              </a:rPr>
              <a:t>Out of all identifies, how many images were correctly identified as dogs correctly. (9 out of 15)</a:t>
            </a:r>
          </a:p>
          <a:p>
            <a:pPr algn="just"/>
            <a:r>
              <a:rPr lang="en-US" sz="1200" b="1" dirty="0">
                <a:solidFill>
                  <a:schemeClr val="bg1"/>
                </a:solidFill>
                <a:latin typeface="Segoe UI" panose="020B0502040204020203" pitchFamily="34" charset="0"/>
                <a:cs typeface="Segoe UI" panose="020B0502040204020203" pitchFamily="34" charset="0"/>
              </a:rPr>
              <a:t>Recall:</a:t>
            </a:r>
            <a:r>
              <a:rPr lang="en-US" sz="1200" dirty="0">
                <a:solidFill>
                  <a:schemeClr val="bg1"/>
                </a:solidFill>
                <a:latin typeface="Segoe UI" panose="020B0502040204020203" pitchFamily="34" charset="0"/>
                <a:cs typeface="Segoe UI" panose="020B0502040204020203" pitchFamily="34" charset="0"/>
              </a:rPr>
              <a:t> The total is the actual images of dogs (9 out of 10)</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Precision</a:t>
            </a:r>
            <a:r>
              <a:rPr lang="en-US" sz="1200" dirty="0">
                <a:solidFill>
                  <a:schemeClr val="bg1"/>
                </a:solidFill>
                <a:latin typeface="Segoe UI" panose="020B0502040204020203" pitchFamily="34" charset="0"/>
                <a:cs typeface="Segoe UI" panose="020B0502040204020203" pitchFamily="34" charset="0"/>
              </a:rPr>
              <a:t> = TP / (TP + FP) = 9 / (9+2) = 9 / 11 = 81.81%</a:t>
            </a:r>
          </a:p>
          <a:p>
            <a:pPr algn="just"/>
            <a:r>
              <a:rPr lang="en-US" sz="1200" b="1" dirty="0">
                <a:solidFill>
                  <a:schemeClr val="bg1"/>
                </a:solidFill>
                <a:latin typeface="Segoe UI" panose="020B0502040204020203" pitchFamily="34" charset="0"/>
                <a:cs typeface="Segoe UI" panose="020B0502040204020203" pitchFamily="34" charset="0"/>
              </a:rPr>
              <a:t>Recall</a:t>
            </a:r>
            <a:r>
              <a:rPr lang="en-US" sz="1200" dirty="0">
                <a:solidFill>
                  <a:schemeClr val="bg1"/>
                </a:solidFill>
                <a:latin typeface="Segoe UI" panose="020B0502040204020203" pitchFamily="34" charset="0"/>
                <a:cs typeface="Segoe UI" panose="020B0502040204020203" pitchFamily="34" charset="0"/>
              </a:rPr>
              <a:t> = TP / (TP + FN) = 9 / (9+1) = 9 / 10 = 90%</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The F1 Score – Harmonic mean of Precision &amp; Recall:</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F1 = </a:t>
            </a:r>
            <a:r>
              <a:rPr lang="en-US" sz="1200" dirty="0">
                <a:solidFill>
                  <a:schemeClr val="bg1"/>
                </a:solidFill>
                <a:latin typeface="Segoe UI" panose="020B0502040204020203" pitchFamily="34" charset="0"/>
                <a:cs typeface="Segoe UI" panose="020B0502040204020203" pitchFamily="34" charset="0"/>
              </a:rPr>
              <a:t>[Precision x Recall / (Precision + Recall)] * 2 = 7362.9 / 171.81 = 42.85 x 2 = 85.70</a:t>
            </a:r>
          </a:p>
        </p:txBody>
      </p:sp>
      <p:graphicFrame>
        <p:nvGraphicFramePr>
          <p:cNvPr id="5" name="Table 4">
            <a:extLst>
              <a:ext uri="{FF2B5EF4-FFF2-40B4-BE49-F238E27FC236}">
                <a16:creationId xmlns:a16="http://schemas.microsoft.com/office/drawing/2014/main" id="{48989832-2D1F-05C8-A904-50B2A8FE10C2}"/>
              </a:ext>
            </a:extLst>
          </p:cNvPr>
          <p:cNvGraphicFramePr>
            <a:graphicFrameLocks noGrp="1"/>
          </p:cNvGraphicFramePr>
          <p:nvPr>
            <p:extLst>
              <p:ext uri="{D42A27DB-BD31-4B8C-83A1-F6EECF244321}">
                <p14:modId xmlns:p14="http://schemas.microsoft.com/office/powerpoint/2010/main" val="786702834"/>
              </p:ext>
            </p:extLst>
          </p:nvPr>
        </p:nvGraphicFramePr>
        <p:xfrm>
          <a:off x="6654800" y="3850332"/>
          <a:ext cx="5173644" cy="2453504"/>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334177624"/>
                    </a:ext>
                  </a:extLst>
                </a:gridCol>
                <a:gridCol w="1136650">
                  <a:extLst>
                    <a:ext uri="{9D8B030D-6E8A-4147-A177-3AD203B41FA5}">
                      <a16:colId xmlns:a16="http://schemas.microsoft.com/office/drawing/2014/main" val="3260541505"/>
                    </a:ext>
                  </a:extLst>
                </a:gridCol>
                <a:gridCol w="933450">
                  <a:extLst>
                    <a:ext uri="{9D8B030D-6E8A-4147-A177-3AD203B41FA5}">
                      <a16:colId xmlns:a16="http://schemas.microsoft.com/office/drawing/2014/main" val="1154308949"/>
                    </a:ext>
                  </a:extLst>
                </a:gridCol>
                <a:gridCol w="893744">
                  <a:extLst>
                    <a:ext uri="{9D8B030D-6E8A-4147-A177-3AD203B41FA5}">
                      <a16:colId xmlns:a16="http://schemas.microsoft.com/office/drawing/2014/main" val="921618407"/>
                    </a:ext>
                  </a:extLst>
                </a:gridCol>
              </a:tblGrid>
              <a:tr h="613376">
                <a:tc>
                  <a:txBody>
                    <a:bodyPr/>
                    <a:lstStyle/>
                    <a:p>
                      <a:pPr algn="ctr"/>
                      <a:r>
                        <a:rPr lang="en-IN" sz="1200" dirty="0">
                          <a:solidFill>
                            <a:schemeClr val="bg1"/>
                          </a:solidFill>
                          <a:latin typeface="Segoe UI" panose="020B0502040204020203" pitchFamily="34" charset="0"/>
                          <a:cs typeface="Segoe UI" panose="020B0502040204020203" pitchFamily="34" charset="0"/>
                        </a:rPr>
                        <a:t>DOG CLASSIFIER MODELS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PRECISION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RECALL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r>
                        <a:rPr lang="en-IN" sz="1200" dirty="0">
                          <a:solidFill>
                            <a:schemeClr val="bg1"/>
                          </a:solidFill>
                          <a:latin typeface="Segoe UI" panose="020B0502040204020203" pitchFamily="34" charset="0"/>
                          <a:cs typeface="Segoe UI" panose="020B0502040204020203" pitchFamily="34" charset="0"/>
                        </a:rPr>
                        <a:t>F1 SCORE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525589810"/>
                  </a:ext>
                </a:extLst>
              </a:tr>
              <a:tr h="613376">
                <a:tc>
                  <a:txBody>
                    <a:bodyPr/>
                    <a:lstStyle/>
                    <a:p>
                      <a:pPr algn="ctr"/>
                      <a:r>
                        <a:rPr lang="en-IN" sz="1200" b="1" dirty="0">
                          <a:solidFill>
                            <a:schemeClr val="tx1"/>
                          </a:solidFill>
                          <a:latin typeface="Segoe UI" panose="020B0502040204020203" pitchFamily="34" charset="0"/>
                          <a:cs typeface="Segoe UI" panose="020B0502040204020203" pitchFamily="34" charset="0"/>
                        </a:rPr>
                        <a:t>Model 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r>
                        <a:rPr lang="en-IN" sz="1200" b="1" dirty="0">
                          <a:solidFill>
                            <a:schemeClr val="tx1"/>
                          </a:solidFill>
                          <a:latin typeface="Segoe UI" panose="020B0502040204020203" pitchFamily="34" charset="0"/>
                          <a:cs typeface="Segoe UI" panose="020B0502040204020203" pitchFamily="34" charset="0"/>
                        </a:rPr>
                        <a:t>82%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schemeClr>
                    </a:solidFill>
                  </a:tcPr>
                </a:tc>
                <a:tc>
                  <a:txBody>
                    <a:bodyPr/>
                    <a:lstStyle/>
                    <a:p>
                      <a:pPr algn="ctr"/>
                      <a:r>
                        <a:rPr lang="en-IN" sz="1200" b="1" dirty="0">
                          <a:solidFill>
                            <a:schemeClr val="tx1"/>
                          </a:solidFill>
                          <a:latin typeface="Segoe UI" panose="020B0502040204020203" pitchFamily="34" charset="0"/>
                          <a:cs typeface="Segoe UI" panose="020B0502040204020203" pitchFamily="34" charset="0"/>
                        </a:rPr>
                        <a:t>90%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schemeClr>
                    </a:solidFill>
                  </a:tcPr>
                </a:tc>
                <a:tc>
                  <a:txBody>
                    <a:bodyPr/>
                    <a:lstStyle/>
                    <a:p>
                      <a:pPr algn="ctr"/>
                      <a:r>
                        <a:rPr lang="en-IN" sz="1200" b="1" dirty="0">
                          <a:solidFill>
                            <a:schemeClr val="tx1"/>
                          </a:solidFill>
                          <a:latin typeface="Segoe UI" panose="020B0502040204020203" pitchFamily="34" charset="0"/>
                          <a:cs typeface="Segoe UI" panose="020B0502040204020203" pitchFamily="34" charset="0"/>
                        </a:rPr>
                        <a:t>86%</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32508933"/>
                  </a:ext>
                </a:extLst>
              </a:tr>
              <a:tr h="613376">
                <a:tc>
                  <a:txBody>
                    <a:bodyPr/>
                    <a:lstStyle/>
                    <a:p>
                      <a:pPr algn="ctr"/>
                      <a:r>
                        <a:rPr lang="en-IN" sz="1200" b="1" dirty="0">
                          <a:solidFill>
                            <a:schemeClr val="tx1"/>
                          </a:solidFill>
                          <a:latin typeface="Segoe UI" panose="020B0502040204020203" pitchFamily="34" charset="0"/>
                          <a:cs typeface="Segoe UI" panose="020B0502040204020203" pitchFamily="34" charset="0"/>
                        </a:rPr>
                        <a:t>Model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r>
                        <a:rPr lang="en-IN" sz="1200" b="1" dirty="0">
                          <a:solidFill>
                            <a:schemeClr val="bg1"/>
                          </a:solidFill>
                          <a:latin typeface="Segoe UI" panose="020B0502040204020203" pitchFamily="34" charset="0"/>
                          <a:cs typeface="Segoe UI" panose="020B0502040204020203" pitchFamily="34" charset="0"/>
                        </a:rPr>
                        <a:t>75%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IN" sz="1200" b="1" dirty="0">
                          <a:solidFill>
                            <a:schemeClr val="bg1"/>
                          </a:solidFill>
                          <a:latin typeface="Segoe UI" panose="020B0502040204020203" pitchFamily="34" charset="0"/>
                          <a:cs typeface="Segoe UI" panose="020B0502040204020203" pitchFamily="34" charset="0"/>
                        </a:rPr>
                        <a:t>80%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IN" sz="1200" b="1" dirty="0">
                          <a:solidFill>
                            <a:schemeClr val="bg1"/>
                          </a:solidFill>
                          <a:latin typeface="Segoe UI" panose="020B0502040204020203" pitchFamily="34" charset="0"/>
                          <a:cs typeface="Segoe UI" panose="020B0502040204020203" pitchFamily="34" charset="0"/>
                        </a:rPr>
                        <a:t>77%</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1681176"/>
                  </a:ext>
                </a:extLst>
              </a:tr>
              <a:tr h="613376">
                <a:tc>
                  <a:txBody>
                    <a:bodyPr/>
                    <a:lstStyle/>
                    <a:p>
                      <a:pPr algn="ctr"/>
                      <a:r>
                        <a:rPr lang="en-IN" sz="1200" b="1" dirty="0">
                          <a:solidFill>
                            <a:schemeClr val="tx1"/>
                          </a:solidFill>
                          <a:latin typeface="Segoe UI" panose="020B0502040204020203" pitchFamily="34" charset="0"/>
                          <a:cs typeface="Segoe UI" panose="020B0502040204020203" pitchFamily="34" charset="0"/>
                        </a:rPr>
                        <a:t>Model 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r>
                        <a:rPr lang="en-IN" sz="1200" b="1" dirty="0">
                          <a:solidFill>
                            <a:schemeClr val="bg1"/>
                          </a:solidFill>
                          <a:latin typeface="Segoe UI" panose="020B0502040204020203" pitchFamily="34" charset="0"/>
                          <a:cs typeface="Segoe UI" panose="020B0502040204020203" pitchFamily="34" charset="0"/>
                        </a:rPr>
                        <a:t>87%</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IN" sz="1200" b="1" dirty="0">
                          <a:solidFill>
                            <a:schemeClr val="bg1"/>
                          </a:solidFill>
                          <a:latin typeface="Segoe UI" panose="020B0502040204020203" pitchFamily="34" charset="0"/>
                          <a:cs typeface="Segoe UI" panose="020B0502040204020203" pitchFamily="34" charset="0"/>
                        </a:rPr>
                        <a:t>70%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IN" sz="1200" b="1" dirty="0">
                          <a:solidFill>
                            <a:schemeClr val="bg1"/>
                          </a:solidFill>
                          <a:latin typeface="Segoe UI" panose="020B0502040204020203" pitchFamily="34" charset="0"/>
                          <a:cs typeface="Segoe UI" panose="020B0502040204020203" pitchFamily="34" charset="0"/>
                        </a:rPr>
                        <a:t>78%</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2314192"/>
                  </a:ext>
                </a:extLst>
              </a:tr>
            </a:tbl>
          </a:graphicData>
        </a:graphic>
      </p:graphicFrame>
    </p:spTree>
    <p:extLst>
      <p:ext uri="{BB962C8B-B14F-4D97-AF65-F5344CB8AC3E}">
        <p14:creationId xmlns:p14="http://schemas.microsoft.com/office/powerpoint/2010/main" val="2123168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764D4CC-ED3D-02B4-9E51-95214BA68C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ECEA12-95A6-D2BC-9A0C-AE22B1A81627}"/>
              </a:ext>
            </a:extLst>
          </p:cNvPr>
          <p:cNvSpPr>
            <a:spLocks noGrp="1"/>
          </p:cNvSpPr>
          <p:nvPr>
            <p:ph type="sldNum" sz="quarter" idx="12"/>
          </p:nvPr>
        </p:nvSpPr>
        <p:spPr/>
        <p:txBody>
          <a:bodyPr/>
          <a:lstStyle/>
          <a:p>
            <a:fld id="{A63E5F1B-06E8-40D9-B2EF-6EBB58D817FE}" type="slidenum">
              <a:rPr lang="en-IN" smtClean="0">
                <a:solidFill>
                  <a:schemeClr val="bg1"/>
                </a:solidFill>
              </a:rPr>
              <a:t>53</a:t>
            </a:fld>
            <a:endParaRPr lang="en-IN">
              <a:solidFill>
                <a:schemeClr val="bg1"/>
              </a:solidFill>
            </a:endParaRPr>
          </a:p>
        </p:txBody>
      </p:sp>
      <p:sp>
        <p:nvSpPr>
          <p:cNvPr id="9" name="Slide Number Placeholder 1">
            <a:extLst>
              <a:ext uri="{FF2B5EF4-FFF2-40B4-BE49-F238E27FC236}">
                <a16:creationId xmlns:a16="http://schemas.microsoft.com/office/drawing/2014/main" id="{10592726-7940-02C2-0E63-413D6FCF9C9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E5F1B-06E8-40D9-B2EF-6EBB58D817FE}" type="slidenum">
              <a:rPr lang="en-IN" smtClean="0">
                <a:solidFill>
                  <a:schemeClr val="bg1"/>
                </a:solidFill>
              </a:rPr>
              <a:pPr/>
              <a:t>53</a:t>
            </a:fld>
            <a:endParaRPr lang="en-IN">
              <a:solidFill>
                <a:schemeClr val="bg1"/>
              </a:solidFill>
            </a:endParaRPr>
          </a:p>
        </p:txBody>
      </p:sp>
      <p:graphicFrame>
        <p:nvGraphicFramePr>
          <p:cNvPr id="2" name="Table 1">
            <a:extLst>
              <a:ext uri="{FF2B5EF4-FFF2-40B4-BE49-F238E27FC236}">
                <a16:creationId xmlns:a16="http://schemas.microsoft.com/office/drawing/2014/main" id="{5793B09D-D3D9-C8EE-6C25-82846B0F684B}"/>
              </a:ext>
            </a:extLst>
          </p:cNvPr>
          <p:cNvGraphicFramePr>
            <a:graphicFrameLocks noGrp="1"/>
          </p:cNvGraphicFramePr>
          <p:nvPr>
            <p:extLst>
              <p:ext uri="{D42A27DB-BD31-4B8C-83A1-F6EECF244321}">
                <p14:modId xmlns:p14="http://schemas.microsoft.com/office/powerpoint/2010/main" val="4033141429"/>
              </p:ext>
            </p:extLst>
          </p:nvPr>
        </p:nvGraphicFramePr>
        <p:xfrm>
          <a:off x="363555" y="4533099"/>
          <a:ext cx="5640633" cy="1952744"/>
        </p:xfrm>
        <a:graphic>
          <a:graphicData uri="http://schemas.openxmlformats.org/drawingml/2006/table">
            <a:tbl>
              <a:tblPr/>
              <a:tblGrid>
                <a:gridCol w="1189823">
                  <a:extLst>
                    <a:ext uri="{9D8B030D-6E8A-4147-A177-3AD203B41FA5}">
                      <a16:colId xmlns:a16="http://schemas.microsoft.com/office/drawing/2014/main" val="585981339"/>
                    </a:ext>
                  </a:extLst>
                </a:gridCol>
                <a:gridCol w="2258458">
                  <a:extLst>
                    <a:ext uri="{9D8B030D-6E8A-4147-A177-3AD203B41FA5}">
                      <a16:colId xmlns:a16="http://schemas.microsoft.com/office/drawing/2014/main" val="3997414358"/>
                    </a:ext>
                  </a:extLst>
                </a:gridCol>
                <a:gridCol w="2192352">
                  <a:extLst>
                    <a:ext uri="{9D8B030D-6E8A-4147-A177-3AD203B41FA5}">
                      <a16:colId xmlns:a16="http://schemas.microsoft.com/office/drawing/2014/main" val="127222606"/>
                    </a:ext>
                  </a:extLst>
                </a:gridCol>
              </a:tblGrid>
              <a:tr h="373658">
                <a:tc>
                  <a:txBody>
                    <a:bodyPr/>
                    <a:lstStyle/>
                    <a:p>
                      <a:pPr>
                        <a:buNone/>
                      </a:pPr>
                      <a:endParaRPr lang="en-IN" sz="1200" dirty="0">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US" sz="1200" b="1" dirty="0">
                          <a:latin typeface="Segoe UI" panose="020B0502040204020203" pitchFamily="34" charset="0"/>
                          <a:cs typeface="Segoe UI" panose="020B0502040204020203" pitchFamily="34" charset="0"/>
                        </a:rPr>
                        <a:t>PREDICTED: HIGH INTENT (WILL CLICK)</a:t>
                      </a:r>
                      <a:endParaRPr lang="en-US" sz="1200" dirty="0">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US" sz="1200" b="1" dirty="0">
                          <a:latin typeface="Segoe UI" panose="020B0502040204020203" pitchFamily="34" charset="0"/>
                          <a:cs typeface="Segoe UI" panose="020B0502040204020203" pitchFamily="34" charset="0"/>
                        </a:rPr>
                        <a:t>PREDICTED: LOW INTENT</a:t>
                      </a:r>
                    </a:p>
                    <a:p>
                      <a:pPr algn="ctr">
                        <a:buNone/>
                      </a:pPr>
                      <a:r>
                        <a:rPr lang="en-US" sz="1200" b="1" dirty="0">
                          <a:latin typeface="Segoe UI" panose="020B0502040204020203" pitchFamily="34" charset="0"/>
                          <a:cs typeface="Segoe UI" panose="020B0502040204020203" pitchFamily="34" charset="0"/>
                        </a:rPr>
                        <a:t>(WON’T CLICK)</a:t>
                      </a:r>
                      <a:endParaRPr lang="en-US" sz="1200" dirty="0">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8214926"/>
                  </a:ext>
                </a:extLst>
              </a:tr>
              <a:tr h="672584">
                <a:tc>
                  <a:txBody>
                    <a:bodyPr/>
                    <a:lstStyle/>
                    <a:p>
                      <a:pPr algn="ctr">
                        <a:buNone/>
                      </a:pPr>
                      <a:r>
                        <a:rPr lang="en-IN" sz="1200" b="1" dirty="0">
                          <a:latin typeface="Segoe UI" panose="020B0502040204020203" pitchFamily="34" charset="0"/>
                          <a:cs typeface="Segoe UI" panose="020B0502040204020203" pitchFamily="34" charset="0"/>
                        </a:rPr>
                        <a:t>ACTUAL: HIGH INTENT (CLICKED)</a:t>
                      </a:r>
                      <a:endParaRPr lang="en-IN" sz="1200" dirty="0">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buNone/>
                      </a:pPr>
                      <a:r>
                        <a:rPr lang="en-US" sz="1200" b="1" dirty="0">
                          <a:solidFill>
                            <a:schemeClr val="bg1"/>
                          </a:solidFill>
                          <a:latin typeface="Segoe UI" panose="020B0502040204020203" pitchFamily="34" charset="0"/>
                          <a:cs typeface="Segoe UI" panose="020B0502040204020203" pitchFamily="34" charset="0"/>
                        </a:rPr>
                        <a:t>True Positives (TP) = 7,500</a:t>
                      </a:r>
                      <a:r>
                        <a:rPr lang="en-US" sz="1200" dirty="0">
                          <a:solidFill>
                            <a:schemeClr val="bg1"/>
                          </a:solidFill>
                          <a:latin typeface="Segoe UI" panose="020B0502040204020203" pitchFamily="34" charset="0"/>
                          <a:cs typeface="Segoe UI" panose="020B0502040204020203" pitchFamily="34" charset="0"/>
                        </a:rPr>
                        <a:t> users who actually clicked and were predicted as high intent.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b="1" dirty="0">
                          <a:solidFill>
                            <a:schemeClr val="bg1"/>
                          </a:solidFill>
                          <a:latin typeface="Segoe UI" panose="020B0502040204020203" pitchFamily="34" charset="0"/>
                          <a:cs typeface="Segoe UI" panose="020B0502040204020203" pitchFamily="34" charset="0"/>
                        </a:rPr>
                        <a:t>False Negatives (FN) = 2,500</a:t>
                      </a:r>
                      <a:r>
                        <a:rPr lang="en-US" sz="1200" dirty="0">
                          <a:solidFill>
                            <a:schemeClr val="bg1"/>
                          </a:solidFill>
                          <a:latin typeface="Segoe UI" panose="020B0502040204020203" pitchFamily="34" charset="0"/>
                          <a:cs typeface="Segoe UI" panose="020B0502040204020203" pitchFamily="34" charset="0"/>
                        </a:rPr>
                        <a:t> users who clicked but were predicted as low intent.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0598702"/>
                  </a:ext>
                </a:extLst>
              </a:tr>
              <a:tr h="523121">
                <a:tc>
                  <a:txBody>
                    <a:bodyPr/>
                    <a:lstStyle/>
                    <a:p>
                      <a:pPr algn="ctr">
                        <a:buNone/>
                      </a:pPr>
                      <a:r>
                        <a:rPr lang="en-US" sz="1200" b="1" dirty="0">
                          <a:latin typeface="Segoe UI" panose="020B0502040204020203" pitchFamily="34" charset="0"/>
                          <a:cs typeface="Segoe UI" panose="020B0502040204020203" pitchFamily="34" charset="0"/>
                        </a:rPr>
                        <a:t>ACTUAL: LOW INTENT (DIDN’T CLICK)</a:t>
                      </a:r>
                      <a:endParaRPr lang="en-US" sz="1200" dirty="0">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buNone/>
                      </a:pPr>
                      <a:r>
                        <a:rPr lang="en-US" sz="1200" b="1" dirty="0">
                          <a:solidFill>
                            <a:schemeClr val="bg1"/>
                          </a:solidFill>
                          <a:latin typeface="Segoe UI" panose="020B0502040204020203" pitchFamily="34" charset="0"/>
                          <a:cs typeface="Segoe UI" panose="020B0502040204020203" pitchFamily="34" charset="0"/>
                        </a:rPr>
                        <a:t>False Positives (FP) = 1,200</a:t>
                      </a:r>
                      <a:r>
                        <a:rPr lang="en-US" sz="1200" dirty="0">
                          <a:solidFill>
                            <a:schemeClr val="bg1"/>
                          </a:solidFill>
                          <a:latin typeface="Segoe UI" panose="020B0502040204020203" pitchFamily="34" charset="0"/>
                          <a:cs typeface="Segoe UI" panose="020B0502040204020203" pitchFamily="34" charset="0"/>
                        </a:rPr>
                        <a:t> users predicted as high intent but didn’t click.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b="1" dirty="0">
                          <a:solidFill>
                            <a:schemeClr val="bg1"/>
                          </a:solidFill>
                          <a:latin typeface="Segoe UI" panose="020B0502040204020203" pitchFamily="34" charset="0"/>
                          <a:cs typeface="Segoe UI" panose="020B0502040204020203" pitchFamily="34" charset="0"/>
                        </a:rPr>
                        <a:t>True Negatives (TN) = 8,800</a:t>
                      </a:r>
                      <a:r>
                        <a:rPr lang="en-US" sz="1200" dirty="0">
                          <a:solidFill>
                            <a:schemeClr val="bg1"/>
                          </a:solidFill>
                          <a:latin typeface="Segoe UI" panose="020B0502040204020203" pitchFamily="34" charset="0"/>
                          <a:cs typeface="Segoe UI" panose="020B0502040204020203" pitchFamily="34" charset="0"/>
                        </a:rPr>
                        <a:t> users predicted as low intent and didn’t click.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4814368"/>
                  </a:ext>
                </a:extLst>
              </a:tr>
            </a:tbl>
          </a:graphicData>
        </a:graphic>
      </p:graphicFrame>
      <p:graphicFrame>
        <p:nvGraphicFramePr>
          <p:cNvPr id="6" name="Table 5">
            <a:extLst>
              <a:ext uri="{FF2B5EF4-FFF2-40B4-BE49-F238E27FC236}">
                <a16:creationId xmlns:a16="http://schemas.microsoft.com/office/drawing/2014/main" id="{336AEBBC-12F9-27AF-5D53-B7011BCAAEF8}"/>
              </a:ext>
            </a:extLst>
          </p:cNvPr>
          <p:cNvGraphicFramePr>
            <a:graphicFrameLocks noGrp="1"/>
          </p:cNvGraphicFramePr>
          <p:nvPr>
            <p:extLst>
              <p:ext uri="{D42A27DB-BD31-4B8C-83A1-F6EECF244321}">
                <p14:modId xmlns:p14="http://schemas.microsoft.com/office/powerpoint/2010/main" val="933182746"/>
              </p:ext>
            </p:extLst>
          </p:nvPr>
        </p:nvGraphicFramePr>
        <p:xfrm>
          <a:off x="363556" y="2193129"/>
          <a:ext cx="5640633" cy="2218011"/>
        </p:xfrm>
        <a:graphic>
          <a:graphicData uri="http://schemas.openxmlformats.org/drawingml/2006/table">
            <a:tbl>
              <a:tblPr/>
              <a:tblGrid>
                <a:gridCol w="1677002">
                  <a:extLst>
                    <a:ext uri="{9D8B030D-6E8A-4147-A177-3AD203B41FA5}">
                      <a16:colId xmlns:a16="http://schemas.microsoft.com/office/drawing/2014/main" val="2014345281"/>
                    </a:ext>
                  </a:extLst>
                </a:gridCol>
                <a:gridCol w="933650">
                  <a:extLst>
                    <a:ext uri="{9D8B030D-6E8A-4147-A177-3AD203B41FA5}">
                      <a16:colId xmlns:a16="http://schemas.microsoft.com/office/drawing/2014/main" val="2171000561"/>
                    </a:ext>
                  </a:extLst>
                </a:gridCol>
                <a:gridCol w="3029981">
                  <a:extLst>
                    <a:ext uri="{9D8B030D-6E8A-4147-A177-3AD203B41FA5}">
                      <a16:colId xmlns:a16="http://schemas.microsoft.com/office/drawing/2014/main" val="2050675142"/>
                    </a:ext>
                  </a:extLst>
                </a:gridCol>
              </a:tblGrid>
              <a:tr h="274857">
                <a:tc>
                  <a:txBody>
                    <a:bodyPr/>
                    <a:lstStyle/>
                    <a:p>
                      <a:pPr algn="ctr">
                        <a:buNone/>
                      </a:pPr>
                      <a:r>
                        <a:rPr lang="en-IN" sz="1200" b="1" dirty="0">
                          <a:latin typeface="Segoe UI" panose="020B0502040204020203" pitchFamily="34" charset="0"/>
                          <a:cs typeface="Segoe UI" panose="020B0502040204020203" pitchFamily="34" charset="0"/>
                        </a:rPr>
                        <a:t>METRIC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IN" sz="1200" b="1" dirty="0">
                          <a:latin typeface="Segoe UI" panose="020B0502040204020203" pitchFamily="34" charset="0"/>
                          <a:cs typeface="Segoe UI" panose="020B0502040204020203" pitchFamily="34" charset="0"/>
                        </a:rPr>
                        <a:t>COUNT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US" sz="1200" b="1" dirty="0">
                          <a:latin typeface="Segoe UI" panose="020B0502040204020203" pitchFamily="34" charset="0"/>
                          <a:cs typeface="Segoe UI" panose="020B0502040204020203" pitchFamily="34" charset="0"/>
                        </a:rPr>
                        <a:t>WHAT IT MEANS (PM VIEW)</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36234680"/>
                  </a:ext>
                </a:extLst>
              </a:tr>
              <a:tr h="49531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True Positives (TP)</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a:solidFill>
                            <a:schemeClr val="bg1"/>
                          </a:solidFill>
                          <a:latin typeface="Segoe UI" panose="020B0502040204020203" pitchFamily="34" charset="0"/>
                          <a:cs typeface="Segoe UI" panose="020B0502040204020203" pitchFamily="34" charset="0"/>
                        </a:rPr>
                        <a:t>7,500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 </a:t>
                      </a:r>
                      <a:r>
                        <a:rPr lang="en-US" sz="1200" b="1">
                          <a:solidFill>
                            <a:schemeClr val="bg1"/>
                          </a:solidFill>
                          <a:latin typeface="Segoe UI" panose="020B0502040204020203" pitchFamily="34" charset="0"/>
                          <a:cs typeface="Segoe UI" panose="020B0502040204020203" pitchFamily="34" charset="0"/>
                        </a:rPr>
                        <a:t>Good targeting:</a:t>
                      </a:r>
                      <a:r>
                        <a:rPr lang="en-US" sz="1200">
                          <a:solidFill>
                            <a:schemeClr val="bg1"/>
                          </a:solidFill>
                          <a:latin typeface="Segoe UI" panose="020B0502040204020203" pitchFamily="34" charset="0"/>
                          <a:cs typeface="Segoe UI" panose="020B0502040204020203" pitchFamily="34" charset="0"/>
                        </a:rPr>
                        <a:t> Ad spend was effective; these are users you wanted.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99800332"/>
                  </a:ext>
                </a:extLst>
              </a:tr>
              <a:tr h="49531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False Negatives (FN)</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dirty="0">
                          <a:solidFill>
                            <a:schemeClr val="bg1"/>
                          </a:solidFill>
                          <a:latin typeface="Segoe UI" panose="020B0502040204020203" pitchFamily="34" charset="0"/>
                          <a:cs typeface="Segoe UI" panose="020B0502040204020203" pitchFamily="34" charset="0"/>
                        </a:rPr>
                        <a:t>2,500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 </a:t>
                      </a:r>
                      <a:r>
                        <a:rPr lang="en-US" sz="1200" b="1" dirty="0">
                          <a:solidFill>
                            <a:schemeClr val="bg1"/>
                          </a:solidFill>
                          <a:latin typeface="Segoe UI" panose="020B0502040204020203" pitchFamily="34" charset="0"/>
                          <a:cs typeface="Segoe UI" panose="020B0502040204020203" pitchFamily="34" charset="0"/>
                        </a:rPr>
                        <a:t>Missed opportunities:</a:t>
                      </a:r>
                      <a:r>
                        <a:rPr lang="en-US" sz="1200" dirty="0">
                          <a:solidFill>
                            <a:schemeClr val="bg1"/>
                          </a:solidFill>
                          <a:latin typeface="Segoe UI" panose="020B0502040204020203" pitchFamily="34" charset="0"/>
                          <a:cs typeface="Segoe UI" panose="020B0502040204020203" pitchFamily="34" charset="0"/>
                        </a:rPr>
                        <a:t> High-value users were excluded by the 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75120855"/>
                  </a:ext>
                </a:extLst>
              </a:tr>
              <a:tr h="397720">
                <a:tc>
                  <a:txBody>
                    <a:bodyPr/>
                    <a:lstStyle/>
                    <a:p>
                      <a:pPr algn="ctr">
                        <a:buNone/>
                      </a:pPr>
                      <a:r>
                        <a:rPr lang="en-IN" sz="1200" b="1">
                          <a:solidFill>
                            <a:schemeClr val="bg1"/>
                          </a:solidFill>
                          <a:latin typeface="Segoe UI" panose="020B0502040204020203" pitchFamily="34" charset="0"/>
                          <a:cs typeface="Segoe UI" panose="020B0502040204020203" pitchFamily="34" charset="0"/>
                        </a:rPr>
                        <a:t>False Positives (FP)</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dirty="0">
                          <a:solidFill>
                            <a:schemeClr val="bg1"/>
                          </a:solidFill>
                          <a:latin typeface="Segoe UI" panose="020B0502040204020203" pitchFamily="34" charset="0"/>
                          <a:cs typeface="Segoe UI" panose="020B0502040204020203" pitchFamily="34" charset="0"/>
                        </a:rPr>
                        <a:t>1,200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 </a:t>
                      </a:r>
                      <a:r>
                        <a:rPr lang="en-US" sz="1200" b="1" dirty="0">
                          <a:solidFill>
                            <a:schemeClr val="bg1"/>
                          </a:solidFill>
                          <a:latin typeface="Segoe UI" panose="020B0502040204020203" pitchFamily="34" charset="0"/>
                          <a:cs typeface="Segoe UI" panose="020B0502040204020203" pitchFamily="34" charset="0"/>
                        </a:rPr>
                        <a:t>Wasted spend:</a:t>
                      </a:r>
                      <a:r>
                        <a:rPr lang="en-US" sz="1200" dirty="0">
                          <a:solidFill>
                            <a:schemeClr val="bg1"/>
                          </a:solidFill>
                          <a:latin typeface="Segoe UI" panose="020B0502040204020203" pitchFamily="34" charset="0"/>
                          <a:cs typeface="Segoe UI" panose="020B0502040204020203" pitchFamily="34" charset="0"/>
                        </a:rPr>
                        <a:t> Ads shown to people who didn’t convert.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61285380"/>
                  </a:ext>
                </a:extLst>
              </a:tr>
              <a:tr h="495318">
                <a:tc>
                  <a:txBody>
                    <a:bodyPr/>
                    <a:lstStyle/>
                    <a:p>
                      <a:pPr algn="ctr">
                        <a:buNone/>
                      </a:pPr>
                      <a:r>
                        <a:rPr lang="en-IN" sz="1200" b="1">
                          <a:solidFill>
                            <a:schemeClr val="bg1"/>
                          </a:solidFill>
                          <a:latin typeface="Segoe UI" panose="020B0502040204020203" pitchFamily="34" charset="0"/>
                          <a:cs typeface="Segoe UI" panose="020B0502040204020203" pitchFamily="34" charset="0"/>
                        </a:rPr>
                        <a:t>True Negatives (TN)</a:t>
                      </a:r>
                      <a:endParaRPr lang="en-IN" sz="120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dirty="0">
                          <a:solidFill>
                            <a:schemeClr val="bg1"/>
                          </a:solidFill>
                          <a:latin typeface="Segoe UI" panose="020B0502040204020203" pitchFamily="34" charset="0"/>
                          <a:cs typeface="Segoe UI" panose="020B0502040204020203" pitchFamily="34" charset="0"/>
                        </a:rPr>
                        <a:t>8,800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 </a:t>
                      </a:r>
                      <a:r>
                        <a:rPr lang="en-US" sz="1200" b="1" dirty="0">
                          <a:solidFill>
                            <a:schemeClr val="bg1"/>
                          </a:solidFill>
                          <a:latin typeface="Segoe UI" panose="020B0502040204020203" pitchFamily="34" charset="0"/>
                          <a:cs typeface="Segoe UI" panose="020B0502040204020203" pitchFamily="34" charset="0"/>
                        </a:rPr>
                        <a:t>Efficient filtering:</a:t>
                      </a:r>
                      <a:r>
                        <a:rPr lang="en-US" sz="1200" dirty="0">
                          <a:solidFill>
                            <a:schemeClr val="bg1"/>
                          </a:solidFill>
                          <a:latin typeface="Segoe UI" panose="020B0502040204020203" pitchFamily="34" charset="0"/>
                          <a:cs typeface="Segoe UI" panose="020B0502040204020203" pitchFamily="34" charset="0"/>
                        </a:rPr>
                        <a:t> Budget saved by excluding low-intent users.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5606436"/>
                  </a:ext>
                </a:extLst>
              </a:tr>
            </a:tbl>
          </a:graphicData>
        </a:graphic>
      </p:graphicFrame>
      <p:graphicFrame>
        <p:nvGraphicFramePr>
          <p:cNvPr id="11" name="Table 10">
            <a:extLst>
              <a:ext uri="{FF2B5EF4-FFF2-40B4-BE49-F238E27FC236}">
                <a16:creationId xmlns:a16="http://schemas.microsoft.com/office/drawing/2014/main" id="{421DA74D-BD53-6035-70C2-CE1867E874DC}"/>
              </a:ext>
            </a:extLst>
          </p:cNvPr>
          <p:cNvGraphicFramePr>
            <a:graphicFrameLocks noGrp="1"/>
          </p:cNvGraphicFramePr>
          <p:nvPr>
            <p:extLst>
              <p:ext uri="{D42A27DB-BD31-4B8C-83A1-F6EECF244321}">
                <p14:modId xmlns:p14="http://schemas.microsoft.com/office/powerpoint/2010/main" val="66601523"/>
              </p:ext>
            </p:extLst>
          </p:nvPr>
        </p:nvGraphicFramePr>
        <p:xfrm>
          <a:off x="6187812" y="753303"/>
          <a:ext cx="5640630" cy="822960"/>
        </p:xfrm>
        <a:graphic>
          <a:graphicData uri="http://schemas.openxmlformats.org/drawingml/2006/table">
            <a:tbl>
              <a:tblPr/>
              <a:tblGrid>
                <a:gridCol w="1228988">
                  <a:extLst>
                    <a:ext uri="{9D8B030D-6E8A-4147-A177-3AD203B41FA5}">
                      <a16:colId xmlns:a16="http://schemas.microsoft.com/office/drawing/2014/main" val="3521970397"/>
                    </a:ext>
                  </a:extLst>
                </a:gridCol>
                <a:gridCol w="1270000">
                  <a:extLst>
                    <a:ext uri="{9D8B030D-6E8A-4147-A177-3AD203B41FA5}">
                      <a16:colId xmlns:a16="http://schemas.microsoft.com/office/drawing/2014/main" val="2264700292"/>
                    </a:ext>
                  </a:extLst>
                </a:gridCol>
                <a:gridCol w="948267">
                  <a:extLst>
                    <a:ext uri="{9D8B030D-6E8A-4147-A177-3AD203B41FA5}">
                      <a16:colId xmlns:a16="http://schemas.microsoft.com/office/drawing/2014/main" val="2546692117"/>
                    </a:ext>
                  </a:extLst>
                </a:gridCol>
                <a:gridCol w="2193375">
                  <a:extLst>
                    <a:ext uri="{9D8B030D-6E8A-4147-A177-3AD203B41FA5}">
                      <a16:colId xmlns:a16="http://schemas.microsoft.com/office/drawing/2014/main" val="4024313365"/>
                    </a:ext>
                  </a:extLst>
                </a:gridCol>
              </a:tblGrid>
              <a:tr h="156054">
                <a:tc>
                  <a:txBody>
                    <a:bodyPr/>
                    <a:lstStyle/>
                    <a:p>
                      <a:pPr algn="ctr">
                        <a:buNone/>
                      </a:pPr>
                      <a:r>
                        <a:rPr lang="en-IN" sz="1200" b="1" dirty="0">
                          <a:latin typeface="Segoe UI" panose="020B0502040204020203" pitchFamily="34" charset="0"/>
                          <a:cs typeface="Segoe UI" panose="020B0502040204020203" pitchFamily="34" charset="0"/>
                        </a:rPr>
                        <a:t>INTENT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IN" sz="1200" b="1" dirty="0">
                          <a:latin typeface="Segoe UI" panose="020B0502040204020203" pitchFamily="34" charset="0"/>
                          <a:cs typeface="Segoe UI" panose="020B0502040204020203" pitchFamily="34" charset="0"/>
                        </a:rPr>
                        <a:t>ACTUAL CLASS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IN" sz="1200" b="1" dirty="0">
                          <a:latin typeface="Segoe UI" panose="020B0502040204020203" pitchFamily="34" charset="0"/>
                          <a:cs typeface="Segoe UI" panose="020B0502040204020203" pitchFamily="34" charset="0"/>
                        </a:rPr>
                        <a:t>FORMULA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IN" sz="1200" b="1" dirty="0">
                          <a:latin typeface="Segoe UI" panose="020B0502040204020203" pitchFamily="34" charset="0"/>
                          <a:cs typeface="Segoe UI" panose="020B0502040204020203" pitchFamily="34" charset="0"/>
                        </a:rPr>
                        <a:t>COUNT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84272625"/>
                  </a:ext>
                </a:extLst>
              </a:tr>
              <a:tr h="260090">
                <a:tc rowSpan="2">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20000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High-Intent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dirty="0">
                          <a:solidFill>
                            <a:schemeClr val="bg1"/>
                          </a:solidFill>
                          <a:latin typeface="Segoe UI" panose="020B0502040204020203" pitchFamily="34" charset="0"/>
                          <a:cs typeface="Segoe UI" panose="020B0502040204020203" pitchFamily="34" charset="0"/>
                        </a:rPr>
                        <a:t>TP + FN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dirty="0">
                          <a:solidFill>
                            <a:schemeClr val="bg1"/>
                          </a:solidFill>
                          <a:latin typeface="Segoe UI" panose="020B0502040204020203" pitchFamily="34" charset="0"/>
                          <a:cs typeface="Segoe UI" panose="020B0502040204020203" pitchFamily="34" charset="0"/>
                        </a:rPr>
                        <a:t>7,500 + 2,500 = </a:t>
                      </a:r>
                      <a:r>
                        <a:rPr lang="en-IN" sz="1200" b="1" dirty="0">
                          <a:solidFill>
                            <a:schemeClr val="bg1"/>
                          </a:solidFill>
                          <a:latin typeface="Segoe UI" panose="020B0502040204020203" pitchFamily="34" charset="0"/>
                          <a:cs typeface="Segoe UI" panose="020B0502040204020203" pitchFamily="34" charset="0"/>
                        </a:rPr>
                        <a:t>10,000</a:t>
                      </a:r>
                      <a:r>
                        <a:rPr lang="en-IN" sz="1200" dirty="0">
                          <a:solidFill>
                            <a:schemeClr val="bg1"/>
                          </a:solidFill>
                          <a:latin typeface="Segoe UI" panose="020B0502040204020203" pitchFamily="34" charset="0"/>
                          <a:cs typeface="Segoe UI" panose="020B0502040204020203" pitchFamily="34" charset="0"/>
                        </a:rPr>
                        <a:t> users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64939603"/>
                  </a:ext>
                </a:extLst>
              </a:tr>
              <a:tr h="260090">
                <a:tc vMerge="1">
                  <a:txBody>
                    <a:bodyPr/>
                    <a:lstStyle/>
                    <a:p>
                      <a:pPr>
                        <a:buNone/>
                      </a:pPr>
                      <a:endParaRPr lang="en-IN" sz="1200" dirty="0">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Low-Intent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dirty="0">
                          <a:solidFill>
                            <a:schemeClr val="bg1"/>
                          </a:solidFill>
                          <a:latin typeface="Segoe UI" panose="020B0502040204020203" pitchFamily="34" charset="0"/>
                          <a:cs typeface="Segoe UI" panose="020B0502040204020203" pitchFamily="34" charset="0"/>
                        </a:rPr>
                        <a:t>FP + TN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buNone/>
                      </a:pPr>
                      <a:r>
                        <a:rPr lang="en-IN" sz="1200" dirty="0">
                          <a:solidFill>
                            <a:schemeClr val="bg1"/>
                          </a:solidFill>
                          <a:latin typeface="Segoe UI" panose="020B0502040204020203" pitchFamily="34" charset="0"/>
                          <a:cs typeface="Segoe UI" panose="020B0502040204020203" pitchFamily="34" charset="0"/>
                        </a:rPr>
                        <a:t>1,200 + 8,800 = </a:t>
                      </a:r>
                      <a:r>
                        <a:rPr lang="en-IN" sz="1200" b="1" dirty="0">
                          <a:solidFill>
                            <a:schemeClr val="bg1"/>
                          </a:solidFill>
                          <a:latin typeface="Segoe UI" panose="020B0502040204020203" pitchFamily="34" charset="0"/>
                          <a:cs typeface="Segoe UI" panose="020B0502040204020203" pitchFamily="34" charset="0"/>
                        </a:rPr>
                        <a:t>10,000</a:t>
                      </a:r>
                      <a:r>
                        <a:rPr lang="en-IN" sz="1200" dirty="0">
                          <a:solidFill>
                            <a:schemeClr val="bg1"/>
                          </a:solidFill>
                          <a:latin typeface="Segoe UI" panose="020B0502040204020203" pitchFamily="34" charset="0"/>
                          <a:cs typeface="Segoe UI" panose="020B0502040204020203" pitchFamily="34" charset="0"/>
                        </a:rPr>
                        <a:t> users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76718577"/>
                  </a:ext>
                </a:extLst>
              </a:tr>
            </a:tbl>
          </a:graphicData>
        </a:graphic>
      </p:graphicFrame>
      <p:grpSp>
        <p:nvGrpSpPr>
          <p:cNvPr id="18" name="Group 17">
            <a:extLst>
              <a:ext uri="{FF2B5EF4-FFF2-40B4-BE49-F238E27FC236}">
                <a16:creationId xmlns:a16="http://schemas.microsoft.com/office/drawing/2014/main" id="{2BA13290-574A-629C-9133-71C65B3E233D}"/>
              </a:ext>
            </a:extLst>
          </p:cNvPr>
          <p:cNvGrpSpPr/>
          <p:nvPr/>
        </p:nvGrpSpPr>
        <p:grpSpPr>
          <a:xfrm>
            <a:off x="363556" y="131100"/>
            <a:ext cx="11464887" cy="6354741"/>
            <a:chOff x="363556" y="131100"/>
            <a:chExt cx="11464887" cy="6354741"/>
          </a:xfrm>
        </p:grpSpPr>
        <p:sp>
          <p:nvSpPr>
            <p:cNvPr id="16" name="Rectangle 15">
              <a:extLst>
                <a:ext uri="{FF2B5EF4-FFF2-40B4-BE49-F238E27FC236}">
                  <a16:creationId xmlns:a16="http://schemas.microsoft.com/office/drawing/2014/main" id="{D29428CA-9205-C7A0-E8D2-5F6BD336CF2E}"/>
                </a:ext>
              </a:extLst>
            </p:cNvPr>
            <p:cNvSpPr/>
            <p:nvPr/>
          </p:nvSpPr>
          <p:spPr>
            <a:xfrm>
              <a:off x="363557" y="131100"/>
              <a:ext cx="11464886"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THE CONFUSION MATRIX – AD-TECH EXAMPLE</a:t>
              </a:r>
            </a:p>
          </p:txBody>
        </p:sp>
        <p:sp>
          <p:nvSpPr>
            <p:cNvPr id="17" name="Rectangle 16">
              <a:extLst>
                <a:ext uri="{FF2B5EF4-FFF2-40B4-BE49-F238E27FC236}">
                  <a16:creationId xmlns:a16="http://schemas.microsoft.com/office/drawing/2014/main" id="{C35DE8D4-C277-8F33-734B-764616CA7A81}"/>
                </a:ext>
              </a:extLst>
            </p:cNvPr>
            <p:cNvSpPr/>
            <p:nvPr/>
          </p:nvSpPr>
          <p:spPr>
            <a:xfrm>
              <a:off x="363557" y="711899"/>
              <a:ext cx="5640631" cy="1080819"/>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Predicting “High Intent” Users for an Ad Campaign.</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Your product has a machine learning model that predicts which users are likely to click (or convert) on an ad. The goal is to show ads only to “High Intent” users to maximize ROI. You want to evaluate your model’s performance with a confusion matrix.</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96146C5-2C31-092C-924A-8B8DE4DED99E}"/>
                    </a:ext>
                  </a:extLst>
                </p:cNvPr>
                <p:cNvSpPr/>
                <p:nvPr/>
              </p:nvSpPr>
              <p:spPr>
                <a:xfrm>
                  <a:off x="6187813" y="1886000"/>
                  <a:ext cx="5640630" cy="3295599"/>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dirty="0">
                      <a:solidFill>
                        <a:schemeClr val="bg1"/>
                      </a:solidFill>
                      <a:latin typeface="Segoe UI" panose="020B0502040204020203" pitchFamily="34" charset="0"/>
                      <a:cs typeface="Segoe UI" panose="020B0502040204020203" pitchFamily="34" charset="0"/>
                    </a:rPr>
                    <a:t>AdTech Model Performance (Predicting High-Intent Users)</a:t>
                  </a:r>
                </a:p>
                <a:p>
                  <a:endParaRPr lang="en-IN" sz="1200" b="1" dirty="0">
                    <a:solidFill>
                      <a:schemeClr val="bg1"/>
                    </a:solidFill>
                    <a:latin typeface="Segoe UI" panose="020B0502040204020203" pitchFamily="34" charset="0"/>
                    <a:cs typeface="Segoe UI" panose="020B0502040204020203" pitchFamily="34" charset="0"/>
                  </a:endParaRPr>
                </a:p>
                <a:p>
                  <a:pPr/>
                  <a:r>
                    <a:rPr lang="en-IN" sz="1200" b="1" dirty="0">
                      <a:solidFill>
                        <a:schemeClr val="bg1"/>
                      </a:solidFill>
                      <a:latin typeface="Segoe UI" panose="020B0502040204020203" pitchFamily="34" charset="0"/>
                      <a:cs typeface="Segoe UI" panose="020B0502040204020203" pitchFamily="34" charset="0"/>
                    </a:rPr>
                    <a:t>Precision:</a:t>
                  </a:r>
                  <a:r>
                    <a:rPr lang="en-IN" sz="1200" dirty="0">
                      <a:solidFill>
                        <a:schemeClr val="bg1"/>
                      </a:solidFill>
                      <a:latin typeface="Segoe UI" panose="020B0502040204020203" pitchFamily="34" charset="0"/>
                      <a:cs typeface="Segoe UI" panose="020B0502040204020203" pitchFamily="34" charset="0"/>
                    </a:rPr>
                    <a:t> Out of all the users we predicted as high intent, how many actually clicked.</a:t>
                  </a:r>
                  <a:br>
                    <a:rPr lang="en-IN" sz="1200" dirty="0">
                      <a:solidFill>
                        <a:schemeClr val="bg1"/>
                      </a:solidFill>
                      <a:latin typeface="Segoe UI" panose="020B0502040204020203" pitchFamily="34" charset="0"/>
                      <a:cs typeface="Segoe UI" panose="020B0502040204020203" pitchFamily="34" charset="0"/>
                    </a:rPr>
                  </a:br>
                  <a14:m>
                    <m:oMathPara xmlns:m="http://schemas.openxmlformats.org/officeDocument/2006/math">
                      <m:oMathParaPr>
                        <m:jc m:val="centerGroup"/>
                      </m:oMathParaPr>
                      <m:oMath xmlns:m="http://schemas.openxmlformats.org/officeDocument/2006/math">
                        <m:r>
                          <m:rPr>
                            <m:nor/>
                          </m:rPr>
                          <a:rPr lang="en-IN" sz="1200" b="0">
                            <a:solidFill>
                              <a:schemeClr val="bg1"/>
                            </a:solidFill>
                            <a:latin typeface="Segoe UI" panose="020B0502040204020203" pitchFamily="34" charset="0"/>
                            <a:cs typeface="Segoe UI" panose="020B0502040204020203" pitchFamily="34" charset="0"/>
                          </a:rPr>
                          <m:t>Precision</m:t>
                        </m:r>
                        <m:r>
                          <a:rPr lang="en-IN" sz="1200" i="0" smtClean="0">
                            <a:solidFill>
                              <a:schemeClr val="bg1"/>
                            </a:solidFill>
                            <a:latin typeface="Cambria Math" panose="02040503050406030204" pitchFamily="18" charset="0"/>
                          </a:rPr>
                          <m:t>=</m:t>
                        </m:r>
                        <m:f>
                          <m:fPr>
                            <m:ctrlPr>
                              <a:rPr lang="ar-AE" sz="1200" i="1">
                                <a:solidFill>
                                  <a:schemeClr val="bg1"/>
                                </a:solidFill>
                                <a:latin typeface="Cambria Math" panose="02040503050406030204" pitchFamily="18" charset="0"/>
                              </a:rPr>
                            </m:ctrlPr>
                          </m:fPr>
                          <m:num>
                            <m:r>
                              <m:rPr>
                                <m:sty m:val="p"/>
                              </m:rPr>
                              <a:rPr lang="ar-AE" sz="1200" i="0" smtClean="0">
                                <a:solidFill>
                                  <a:schemeClr val="bg1"/>
                                </a:solidFill>
                                <a:latin typeface="Cambria Math" panose="02040503050406030204" pitchFamily="18" charset="0"/>
                              </a:rPr>
                              <m:t>TP</m:t>
                            </m:r>
                          </m:num>
                          <m:den>
                            <m:r>
                              <m:rPr>
                                <m:sty m:val="p"/>
                              </m:rPr>
                              <a:rPr lang="ar-AE" sz="1200" i="0" smtClean="0">
                                <a:solidFill>
                                  <a:schemeClr val="bg1"/>
                                </a:solidFill>
                                <a:latin typeface="Cambria Math" panose="02040503050406030204" pitchFamily="18" charset="0"/>
                              </a:rPr>
                              <m:t>TP</m:t>
                            </m:r>
                            <m:r>
                              <a:rPr lang="ar-AE" sz="1200" i="0" smtClean="0">
                                <a:solidFill>
                                  <a:schemeClr val="bg1"/>
                                </a:solidFill>
                                <a:latin typeface="Cambria Math" panose="02040503050406030204" pitchFamily="18" charset="0"/>
                              </a:rPr>
                              <m:t>+</m:t>
                            </m:r>
                            <m:r>
                              <m:rPr>
                                <m:sty m:val="p"/>
                              </m:rPr>
                              <a:rPr lang="ar-AE" sz="1200" i="0" smtClean="0">
                                <a:solidFill>
                                  <a:schemeClr val="bg1"/>
                                </a:solidFill>
                                <a:latin typeface="Cambria Math" panose="02040503050406030204" pitchFamily="18" charset="0"/>
                              </a:rPr>
                              <m:t>FP</m:t>
                            </m:r>
                          </m:den>
                        </m:f>
                        <m:r>
                          <a:rPr lang="ar-AE" sz="1200" i="0" smtClean="0">
                            <a:solidFill>
                              <a:schemeClr val="bg1"/>
                            </a:solidFill>
                            <a:latin typeface="Cambria Math" panose="02040503050406030204" pitchFamily="18" charset="0"/>
                          </a:rPr>
                          <m:t>=</m:t>
                        </m:r>
                        <m:f>
                          <m:fPr>
                            <m:ctrlPr>
                              <a:rPr lang="ar-AE" sz="1200" i="1">
                                <a:solidFill>
                                  <a:schemeClr val="bg1"/>
                                </a:solidFill>
                                <a:latin typeface="Cambria Math" panose="02040503050406030204" pitchFamily="18" charset="0"/>
                              </a:rPr>
                            </m:ctrlPr>
                          </m:fPr>
                          <m:num>
                            <m:r>
                              <a:rPr lang="ar-AE" sz="1200" i="0" smtClean="0">
                                <a:solidFill>
                                  <a:schemeClr val="bg1"/>
                                </a:solidFill>
                                <a:latin typeface="Cambria Math" panose="02040503050406030204" pitchFamily="18" charset="0"/>
                              </a:rPr>
                              <m:t>7</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500</m:t>
                            </m:r>
                          </m:num>
                          <m:den>
                            <m:r>
                              <a:rPr lang="ar-AE" sz="1200" i="0" smtClean="0">
                                <a:solidFill>
                                  <a:schemeClr val="bg1"/>
                                </a:solidFill>
                                <a:latin typeface="Cambria Math" panose="02040503050406030204" pitchFamily="18" charset="0"/>
                              </a:rPr>
                              <m:t>7</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500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1</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200</m:t>
                            </m:r>
                          </m:den>
                        </m:f>
                        <m:r>
                          <a:rPr lang="ar-AE" sz="1200" i="0" smtClean="0">
                            <a:solidFill>
                              <a:schemeClr val="bg1"/>
                            </a:solidFill>
                            <a:latin typeface="Cambria Math" panose="02040503050406030204" pitchFamily="18" charset="0"/>
                          </a:rPr>
                          <m:t>=</m:t>
                        </m:r>
                        <m:f>
                          <m:fPr>
                            <m:ctrlPr>
                              <a:rPr lang="ar-AE" sz="1200" i="1">
                                <a:solidFill>
                                  <a:schemeClr val="bg1"/>
                                </a:solidFill>
                                <a:latin typeface="Cambria Math" panose="02040503050406030204" pitchFamily="18" charset="0"/>
                              </a:rPr>
                            </m:ctrlPr>
                          </m:fPr>
                          <m:num>
                            <m:r>
                              <a:rPr lang="ar-AE" sz="1200" i="0" smtClean="0">
                                <a:solidFill>
                                  <a:schemeClr val="bg1"/>
                                </a:solidFill>
                                <a:latin typeface="Cambria Math" panose="02040503050406030204" pitchFamily="18" charset="0"/>
                              </a:rPr>
                              <m:t>7</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500</m:t>
                            </m:r>
                          </m:num>
                          <m:den>
                            <m:r>
                              <a:rPr lang="ar-AE" sz="1200" i="0" smtClean="0">
                                <a:solidFill>
                                  <a:schemeClr val="bg1"/>
                                </a:solidFill>
                                <a:latin typeface="Cambria Math" panose="02040503050406030204" pitchFamily="18" charset="0"/>
                              </a:rPr>
                              <m:t>8</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700</m:t>
                            </m:r>
                          </m:den>
                        </m:f>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86</m:t>
                        </m:r>
                        <m:r>
                          <a:rPr lang="ar-AE" sz="1200" i="0" smtClean="0">
                            <a:solidFill>
                              <a:schemeClr val="bg1"/>
                            </a:solidFill>
                            <a:latin typeface="Cambria Math" panose="02040503050406030204" pitchFamily="18" charset="0"/>
                          </a:rPr>
                          <m:t>%</m:t>
                        </m:r>
                      </m:oMath>
                    </m:oMathPara>
                  </a14:m>
                  <a:br>
                    <a:rPr lang="ar-AE" sz="1200" dirty="0">
                      <a:solidFill>
                        <a:schemeClr val="bg1"/>
                      </a:solidFill>
                      <a:latin typeface="Segoe UI" panose="020B0502040204020203" pitchFamily="34" charset="0"/>
                      <a:cs typeface="Segoe UI" panose="020B0502040204020203" pitchFamily="34" charset="0"/>
                    </a:rPr>
                  </a:br>
                  <a:r>
                    <a:rPr lang="ar-AE" sz="1200" dirty="0">
                      <a:solidFill>
                        <a:schemeClr val="bg1"/>
                      </a:solidFill>
                      <a:latin typeface="Segoe UI" panose="020B0502040204020203" pitchFamily="34" charset="0"/>
                      <a:cs typeface="Segoe UI" panose="020B0502040204020203" pitchFamily="34" charset="0"/>
                    </a:rPr>
                    <a:t>“</a:t>
                  </a:r>
                  <a:r>
                    <a:rPr lang="en-IN" sz="1200" dirty="0">
                      <a:solidFill>
                        <a:schemeClr val="bg1"/>
                      </a:solidFill>
                      <a:latin typeface="Segoe UI" panose="020B0502040204020203" pitchFamily="34" charset="0"/>
                      <a:cs typeface="Segoe UI" panose="020B0502040204020203" pitchFamily="34" charset="0"/>
                    </a:rPr>
                    <a:t>When we predict high intent, we’re right 86% of the time.”</a:t>
                  </a:r>
                  <a:br>
                    <a:rPr lang="en-IN" sz="1200" dirty="0">
                      <a:solidFill>
                        <a:schemeClr val="bg1"/>
                      </a:solidFill>
                      <a:latin typeface="Segoe UI" panose="020B0502040204020203" pitchFamily="34" charset="0"/>
                      <a:cs typeface="Segoe UI" panose="020B0502040204020203" pitchFamily="34" charset="0"/>
                    </a:rPr>
                  </a:br>
                  <a:r>
                    <a:rPr lang="en-IN" sz="1200" dirty="0">
                      <a:solidFill>
                        <a:schemeClr val="bg1"/>
                      </a:solidFill>
                      <a:latin typeface="Segoe UI" panose="020B0502040204020203" pitchFamily="34" charset="0"/>
                      <a:cs typeface="Segoe UI" panose="020B0502040204020203" pitchFamily="34" charset="0"/>
                    </a:rPr>
                    <a:t>→ Good for ROI.</a:t>
                  </a:r>
                </a:p>
                <a:p>
                  <a:pPr/>
                  <a:r>
                    <a:rPr lang="en-IN" sz="1200" b="1" dirty="0">
                      <a:solidFill>
                        <a:schemeClr val="bg1"/>
                      </a:solidFill>
                      <a:latin typeface="Segoe UI" panose="020B0502040204020203" pitchFamily="34" charset="0"/>
                      <a:cs typeface="Segoe UI" panose="020B0502040204020203" pitchFamily="34" charset="0"/>
                    </a:rPr>
                    <a:t>Recall:</a:t>
                  </a:r>
                  <a:r>
                    <a:rPr lang="en-IN" sz="1200" dirty="0">
                      <a:solidFill>
                        <a:schemeClr val="bg1"/>
                      </a:solidFill>
                      <a:latin typeface="Segoe UI" panose="020B0502040204020203" pitchFamily="34" charset="0"/>
                      <a:cs typeface="Segoe UI" panose="020B0502040204020203" pitchFamily="34" charset="0"/>
                    </a:rPr>
                    <a:t> Out of all the actual high-intent users, how many we correctly predicted.</a:t>
                  </a:r>
                  <a:br>
                    <a:rPr lang="en-IN" sz="1200" dirty="0">
                      <a:solidFill>
                        <a:schemeClr val="bg1"/>
                      </a:solidFill>
                      <a:latin typeface="Segoe UI" panose="020B0502040204020203" pitchFamily="34" charset="0"/>
                      <a:cs typeface="Segoe UI" panose="020B0502040204020203" pitchFamily="34" charset="0"/>
                    </a:rPr>
                  </a:br>
                  <a14:m>
                    <m:oMathPara xmlns:m="http://schemas.openxmlformats.org/officeDocument/2006/math">
                      <m:oMathParaPr>
                        <m:jc m:val="centerGroup"/>
                      </m:oMathParaPr>
                      <m:oMath xmlns:m="http://schemas.openxmlformats.org/officeDocument/2006/math">
                        <m:r>
                          <m:rPr>
                            <m:nor/>
                          </m:rPr>
                          <a:rPr lang="en-IN" sz="1200" b="0">
                            <a:solidFill>
                              <a:schemeClr val="bg1"/>
                            </a:solidFill>
                            <a:latin typeface="Segoe UI" panose="020B0502040204020203" pitchFamily="34" charset="0"/>
                            <a:cs typeface="Segoe UI" panose="020B0502040204020203" pitchFamily="34" charset="0"/>
                          </a:rPr>
                          <m:t>Recall</m:t>
                        </m:r>
                        <m:r>
                          <a:rPr lang="en-IN" sz="1200" i="0" smtClean="0">
                            <a:solidFill>
                              <a:schemeClr val="bg1"/>
                            </a:solidFill>
                            <a:latin typeface="Cambria Math" panose="02040503050406030204" pitchFamily="18" charset="0"/>
                          </a:rPr>
                          <m:t>=</m:t>
                        </m:r>
                        <m:f>
                          <m:fPr>
                            <m:ctrlPr>
                              <a:rPr lang="ar-AE" sz="1200" i="1">
                                <a:solidFill>
                                  <a:schemeClr val="bg1"/>
                                </a:solidFill>
                                <a:latin typeface="Cambria Math" panose="02040503050406030204" pitchFamily="18" charset="0"/>
                              </a:rPr>
                            </m:ctrlPr>
                          </m:fPr>
                          <m:num>
                            <m:r>
                              <m:rPr>
                                <m:sty m:val="p"/>
                              </m:rPr>
                              <a:rPr lang="ar-AE" sz="1200" i="0" smtClean="0">
                                <a:solidFill>
                                  <a:schemeClr val="bg1"/>
                                </a:solidFill>
                                <a:latin typeface="Cambria Math" panose="02040503050406030204" pitchFamily="18" charset="0"/>
                              </a:rPr>
                              <m:t>TP</m:t>
                            </m:r>
                          </m:num>
                          <m:den>
                            <m:r>
                              <m:rPr>
                                <m:sty m:val="p"/>
                              </m:rPr>
                              <a:rPr lang="ar-AE" sz="1200" i="0" smtClean="0">
                                <a:solidFill>
                                  <a:schemeClr val="bg1"/>
                                </a:solidFill>
                                <a:latin typeface="Cambria Math" panose="02040503050406030204" pitchFamily="18" charset="0"/>
                              </a:rPr>
                              <m:t>TP</m:t>
                            </m:r>
                            <m:r>
                              <a:rPr lang="ar-AE" sz="1200" i="0" smtClean="0">
                                <a:solidFill>
                                  <a:schemeClr val="bg1"/>
                                </a:solidFill>
                                <a:latin typeface="Cambria Math" panose="02040503050406030204" pitchFamily="18" charset="0"/>
                              </a:rPr>
                              <m:t>+</m:t>
                            </m:r>
                            <m:r>
                              <m:rPr>
                                <m:sty m:val="p"/>
                              </m:rPr>
                              <a:rPr lang="ar-AE" sz="1200" i="0" smtClean="0">
                                <a:solidFill>
                                  <a:schemeClr val="bg1"/>
                                </a:solidFill>
                                <a:latin typeface="Cambria Math" panose="02040503050406030204" pitchFamily="18" charset="0"/>
                              </a:rPr>
                              <m:t>FN</m:t>
                            </m:r>
                          </m:den>
                        </m:f>
                        <m:r>
                          <a:rPr lang="ar-AE" sz="1200" i="0" smtClean="0">
                            <a:solidFill>
                              <a:schemeClr val="bg1"/>
                            </a:solidFill>
                            <a:latin typeface="Cambria Math" panose="02040503050406030204" pitchFamily="18" charset="0"/>
                          </a:rPr>
                          <m:t>=</m:t>
                        </m:r>
                        <m:f>
                          <m:fPr>
                            <m:ctrlPr>
                              <a:rPr lang="ar-AE" sz="1200" i="1">
                                <a:solidFill>
                                  <a:schemeClr val="bg1"/>
                                </a:solidFill>
                                <a:latin typeface="Cambria Math" panose="02040503050406030204" pitchFamily="18" charset="0"/>
                              </a:rPr>
                            </m:ctrlPr>
                          </m:fPr>
                          <m:num>
                            <m:r>
                              <a:rPr lang="ar-AE" sz="1200" i="0" smtClean="0">
                                <a:solidFill>
                                  <a:schemeClr val="bg1"/>
                                </a:solidFill>
                                <a:latin typeface="Cambria Math" panose="02040503050406030204" pitchFamily="18" charset="0"/>
                              </a:rPr>
                              <m:t>7</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500</m:t>
                            </m:r>
                          </m:num>
                          <m:den>
                            <m:r>
                              <a:rPr lang="ar-AE" sz="1200" i="0" smtClean="0">
                                <a:solidFill>
                                  <a:schemeClr val="bg1"/>
                                </a:solidFill>
                                <a:latin typeface="Cambria Math" panose="02040503050406030204" pitchFamily="18" charset="0"/>
                              </a:rPr>
                              <m:t>7</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500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2</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500</m:t>
                            </m:r>
                          </m:den>
                        </m:f>
                        <m:r>
                          <a:rPr lang="ar-AE" sz="1200" i="0" smtClean="0">
                            <a:solidFill>
                              <a:schemeClr val="bg1"/>
                            </a:solidFill>
                            <a:latin typeface="Cambria Math" panose="02040503050406030204" pitchFamily="18" charset="0"/>
                          </a:rPr>
                          <m:t>=</m:t>
                        </m:r>
                        <m:f>
                          <m:fPr>
                            <m:ctrlPr>
                              <a:rPr lang="ar-AE" sz="1200" i="1">
                                <a:solidFill>
                                  <a:schemeClr val="bg1"/>
                                </a:solidFill>
                                <a:latin typeface="Cambria Math" panose="02040503050406030204" pitchFamily="18" charset="0"/>
                              </a:rPr>
                            </m:ctrlPr>
                          </m:fPr>
                          <m:num>
                            <m:r>
                              <a:rPr lang="ar-AE" sz="1200" i="0" smtClean="0">
                                <a:solidFill>
                                  <a:schemeClr val="bg1"/>
                                </a:solidFill>
                                <a:latin typeface="Cambria Math" panose="02040503050406030204" pitchFamily="18" charset="0"/>
                              </a:rPr>
                              <m:t>7</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500</m:t>
                            </m:r>
                          </m:num>
                          <m:den>
                            <m:r>
                              <a:rPr lang="ar-AE" sz="1200" i="0" smtClean="0">
                                <a:solidFill>
                                  <a:schemeClr val="bg1"/>
                                </a:solidFill>
                                <a:latin typeface="Cambria Math" panose="02040503050406030204" pitchFamily="18" charset="0"/>
                              </a:rPr>
                              <m:t>10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000</m:t>
                            </m:r>
                          </m:den>
                        </m:f>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75</m:t>
                        </m:r>
                        <m:r>
                          <a:rPr lang="ar-AE" sz="1200" i="0" smtClean="0">
                            <a:solidFill>
                              <a:schemeClr val="bg1"/>
                            </a:solidFill>
                            <a:latin typeface="Cambria Math" panose="02040503050406030204" pitchFamily="18" charset="0"/>
                          </a:rPr>
                          <m:t>%</m:t>
                        </m:r>
                      </m:oMath>
                    </m:oMathPara>
                  </a14:m>
                  <a:br>
                    <a:rPr lang="ar-AE" sz="1200" dirty="0">
                      <a:solidFill>
                        <a:schemeClr val="bg1"/>
                      </a:solidFill>
                      <a:latin typeface="Segoe UI" panose="020B0502040204020203" pitchFamily="34" charset="0"/>
                      <a:cs typeface="Segoe UI" panose="020B0502040204020203" pitchFamily="34" charset="0"/>
                    </a:rPr>
                  </a:br>
                  <a:r>
                    <a:rPr lang="ar-AE" sz="1200" dirty="0">
                      <a:solidFill>
                        <a:schemeClr val="bg1"/>
                      </a:solidFill>
                      <a:latin typeface="Segoe UI" panose="020B0502040204020203" pitchFamily="34" charset="0"/>
                      <a:cs typeface="Segoe UI" panose="020B0502040204020203" pitchFamily="34" charset="0"/>
                    </a:rPr>
                    <a:t>“</a:t>
                  </a:r>
                  <a:r>
                    <a:rPr lang="en-IN" sz="1200" dirty="0">
                      <a:solidFill>
                        <a:schemeClr val="bg1"/>
                      </a:solidFill>
                      <a:latin typeface="Segoe UI" panose="020B0502040204020203" pitchFamily="34" charset="0"/>
                      <a:cs typeface="Segoe UI" panose="020B0502040204020203" pitchFamily="34" charset="0"/>
                    </a:rPr>
                    <a:t>We catch 75% of actual high-intent users.”</a:t>
                  </a:r>
                  <a:br>
                    <a:rPr lang="en-IN" sz="1200" dirty="0">
                      <a:solidFill>
                        <a:schemeClr val="bg1"/>
                      </a:solidFill>
                      <a:latin typeface="Segoe UI" panose="020B0502040204020203" pitchFamily="34" charset="0"/>
                      <a:cs typeface="Segoe UI" panose="020B0502040204020203" pitchFamily="34" charset="0"/>
                    </a:rPr>
                  </a:br>
                  <a:r>
                    <a:rPr lang="en-IN" sz="1200" dirty="0">
                      <a:solidFill>
                        <a:schemeClr val="bg1"/>
                      </a:solidFill>
                      <a:latin typeface="Segoe UI" panose="020B0502040204020203" pitchFamily="34" charset="0"/>
                      <a:cs typeface="Segoe UI" panose="020B0502040204020203" pitchFamily="34" charset="0"/>
                    </a:rPr>
                    <a:t>→ We’re missing 25% of potential converters.</a:t>
                  </a:r>
                </a:p>
                <a:p>
                  <a:pPr/>
                  <a:r>
                    <a:rPr lang="en-IN" sz="1200" b="1" dirty="0">
                      <a:solidFill>
                        <a:schemeClr val="bg1"/>
                      </a:solidFill>
                      <a:latin typeface="Segoe UI" panose="020B0502040204020203" pitchFamily="34" charset="0"/>
                      <a:cs typeface="Segoe UI" panose="020B0502040204020203" pitchFamily="34" charset="0"/>
                    </a:rPr>
                    <a:t>F1 Score – Harmonic mean of Precision &amp; Recall:</a:t>
                  </a:r>
                  <a:br>
                    <a:rPr lang="en-IN" sz="1200" dirty="0">
                      <a:solidFill>
                        <a:schemeClr val="bg1"/>
                      </a:solidFill>
                      <a:latin typeface="Segoe UI" panose="020B0502040204020203" pitchFamily="34" charset="0"/>
                      <a:cs typeface="Segoe UI" panose="020B0502040204020203" pitchFamily="34" charset="0"/>
                    </a:rPr>
                  </a:br>
                  <a14:m>
                    <m:oMathPara xmlns:m="http://schemas.openxmlformats.org/officeDocument/2006/math">
                      <m:oMathParaPr>
                        <m:jc m:val="centerGroup"/>
                      </m:oMathParaPr>
                      <m:oMath xmlns:m="http://schemas.openxmlformats.org/officeDocument/2006/math">
                        <m:r>
                          <m:rPr>
                            <m:sty m:val="p"/>
                          </m:rPr>
                          <a:rPr lang="en-IN" sz="1200" i="0" smtClean="0">
                            <a:solidFill>
                              <a:schemeClr val="bg1"/>
                            </a:solidFill>
                            <a:latin typeface="Cambria Math" panose="02040503050406030204" pitchFamily="18" charset="0"/>
                          </a:rPr>
                          <m:t>F</m:t>
                        </m:r>
                        <m:r>
                          <a:rPr lang="en-IN" sz="1200" i="0" smtClean="0">
                            <a:solidFill>
                              <a:schemeClr val="bg1"/>
                            </a:solidFill>
                            <a:latin typeface="Cambria Math" panose="02040503050406030204" pitchFamily="18" charset="0"/>
                          </a:rPr>
                          <m:t>1</m:t>
                        </m:r>
                        <m:r>
                          <a:rPr lang="en-IN" sz="1200" i="0" smtClean="0">
                            <a:solidFill>
                              <a:schemeClr val="bg1"/>
                            </a:solidFill>
                            <a:latin typeface="Cambria Math" panose="02040503050406030204" pitchFamily="18" charset="0"/>
                          </a:rPr>
                          <m:t>=</m:t>
                        </m:r>
                        <m:r>
                          <a:rPr lang="en-IN" sz="1200" i="0" smtClean="0">
                            <a:solidFill>
                              <a:schemeClr val="bg1"/>
                            </a:solidFill>
                            <a:latin typeface="Cambria Math" panose="02040503050406030204" pitchFamily="18" charset="0"/>
                          </a:rPr>
                          <m:t>2</m:t>
                        </m:r>
                        <m:r>
                          <a:rPr lang="en-IN" sz="1200" i="0" smtClean="0">
                            <a:solidFill>
                              <a:schemeClr val="bg1"/>
                            </a:solidFill>
                            <a:latin typeface="Cambria Math" panose="02040503050406030204" pitchFamily="18" charset="0"/>
                          </a:rPr>
                          <m:t>×</m:t>
                        </m:r>
                        <m:f>
                          <m:fPr>
                            <m:ctrlPr>
                              <a:rPr lang="ar-AE" sz="1200" i="1">
                                <a:solidFill>
                                  <a:schemeClr val="bg1"/>
                                </a:solidFill>
                                <a:latin typeface="Cambria Math" panose="02040503050406030204" pitchFamily="18" charset="0"/>
                              </a:rPr>
                            </m:ctrlPr>
                          </m:fPr>
                          <m:num>
                            <m:r>
                              <m:rPr>
                                <m:nor/>
                              </m:rPr>
                              <a:rPr lang="en-IN" sz="1200">
                                <a:solidFill>
                                  <a:schemeClr val="bg1"/>
                                </a:solidFill>
                                <a:latin typeface="Segoe UI" panose="020B0502040204020203" pitchFamily="34" charset="0"/>
                                <a:cs typeface="Segoe UI" panose="020B0502040204020203" pitchFamily="34" charset="0"/>
                              </a:rPr>
                              <m:t>Precision</m:t>
                            </m:r>
                            <m:r>
                              <a:rPr lang="en-IN" sz="1200" i="0" smtClean="0">
                                <a:solidFill>
                                  <a:schemeClr val="bg1"/>
                                </a:solidFill>
                                <a:latin typeface="Cambria Math" panose="02040503050406030204" pitchFamily="18" charset="0"/>
                              </a:rPr>
                              <m:t>×</m:t>
                            </m:r>
                            <m:r>
                              <m:rPr>
                                <m:nor/>
                              </m:rPr>
                              <a:rPr lang="en-IN" sz="1200">
                                <a:solidFill>
                                  <a:schemeClr val="bg1"/>
                                </a:solidFill>
                                <a:latin typeface="Segoe UI" panose="020B0502040204020203" pitchFamily="34" charset="0"/>
                                <a:cs typeface="Segoe UI" panose="020B0502040204020203" pitchFamily="34" charset="0"/>
                              </a:rPr>
                              <m:t>Recall</m:t>
                            </m:r>
                          </m:num>
                          <m:den>
                            <m:r>
                              <m:rPr>
                                <m:nor/>
                              </m:rPr>
                              <a:rPr lang="en-IN" sz="1200">
                                <a:solidFill>
                                  <a:schemeClr val="bg1"/>
                                </a:solidFill>
                                <a:latin typeface="Segoe UI" panose="020B0502040204020203" pitchFamily="34" charset="0"/>
                                <a:cs typeface="Segoe UI" panose="020B0502040204020203" pitchFamily="34" charset="0"/>
                              </a:rPr>
                              <m:t>Precision</m:t>
                            </m:r>
                            <m:r>
                              <a:rPr lang="en-IN" sz="1200" i="0" smtClean="0">
                                <a:solidFill>
                                  <a:schemeClr val="bg1"/>
                                </a:solidFill>
                                <a:latin typeface="Cambria Math" panose="02040503050406030204" pitchFamily="18" charset="0"/>
                              </a:rPr>
                              <m:t>+</m:t>
                            </m:r>
                            <m:r>
                              <m:rPr>
                                <m:nor/>
                              </m:rPr>
                              <a:rPr lang="en-IN" sz="1200">
                                <a:solidFill>
                                  <a:schemeClr val="bg1"/>
                                </a:solidFill>
                                <a:latin typeface="Segoe UI" panose="020B0502040204020203" pitchFamily="34" charset="0"/>
                                <a:cs typeface="Segoe UI" panose="020B0502040204020203" pitchFamily="34" charset="0"/>
                              </a:rPr>
                              <m:t>Recall</m:t>
                            </m:r>
                          </m:den>
                        </m:f>
                      </m:oMath>
                      <m:oMath xmlns:m="http://schemas.openxmlformats.org/officeDocument/2006/math">
                        <m:r>
                          <m:rPr>
                            <m:sty m:val="p"/>
                          </m:rPr>
                          <a:rPr lang="ar-AE" sz="1200" i="0" smtClean="0">
                            <a:solidFill>
                              <a:schemeClr val="bg1"/>
                            </a:solidFill>
                            <a:latin typeface="Cambria Math" panose="02040503050406030204" pitchFamily="18" charset="0"/>
                          </a:rPr>
                          <m:t>F</m:t>
                        </m:r>
                        <m:r>
                          <a:rPr lang="ar-AE" sz="1200" i="0" smtClean="0">
                            <a:solidFill>
                              <a:schemeClr val="bg1"/>
                            </a:solidFill>
                            <a:latin typeface="Cambria Math" panose="02040503050406030204" pitchFamily="18" charset="0"/>
                          </a:rPr>
                          <m:t>1</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2</m:t>
                        </m:r>
                        <m:r>
                          <a:rPr lang="ar-AE" sz="1200" i="0" smtClean="0">
                            <a:solidFill>
                              <a:schemeClr val="bg1"/>
                            </a:solidFill>
                            <a:latin typeface="Cambria Math" panose="02040503050406030204" pitchFamily="18" charset="0"/>
                          </a:rPr>
                          <m:t>×</m:t>
                        </m:r>
                        <m:f>
                          <m:fPr>
                            <m:ctrlPr>
                              <a:rPr lang="ar-AE" sz="1200" i="1">
                                <a:solidFill>
                                  <a:schemeClr val="bg1"/>
                                </a:solidFill>
                                <a:latin typeface="Cambria Math" panose="02040503050406030204" pitchFamily="18" charset="0"/>
                              </a:rPr>
                            </m:ctrlPr>
                          </m:fPr>
                          <m:num>
                            <m:r>
                              <a:rPr lang="ar-AE" sz="1200" i="0" smtClean="0">
                                <a:solidFill>
                                  <a:schemeClr val="bg1"/>
                                </a:solidFill>
                                <a:latin typeface="Cambria Math" panose="02040503050406030204" pitchFamily="18" charset="0"/>
                              </a:rPr>
                              <m:t>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86</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75</m:t>
                            </m:r>
                          </m:num>
                          <m:den>
                            <m:r>
                              <a:rPr lang="ar-AE" sz="1200" i="0" smtClean="0">
                                <a:solidFill>
                                  <a:schemeClr val="bg1"/>
                                </a:solidFill>
                                <a:latin typeface="Cambria Math" panose="02040503050406030204" pitchFamily="18" charset="0"/>
                              </a:rPr>
                              <m:t>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86</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75</m:t>
                            </m:r>
                          </m:den>
                        </m:f>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2</m:t>
                        </m:r>
                        <m:r>
                          <a:rPr lang="ar-AE" sz="1200" i="0" smtClean="0">
                            <a:solidFill>
                              <a:schemeClr val="bg1"/>
                            </a:solidFill>
                            <a:latin typeface="Cambria Math" panose="02040503050406030204" pitchFamily="18" charset="0"/>
                          </a:rPr>
                          <m:t>×</m:t>
                        </m:r>
                        <m:f>
                          <m:fPr>
                            <m:ctrlPr>
                              <a:rPr lang="ar-AE" sz="1200" i="1">
                                <a:solidFill>
                                  <a:schemeClr val="bg1"/>
                                </a:solidFill>
                                <a:latin typeface="Cambria Math" panose="02040503050406030204" pitchFamily="18" charset="0"/>
                              </a:rPr>
                            </m:ctrlPr>
                          </m:fPr>
                          <m:num>
                            <m:r>
                              <a:rPr lang="ar-AE" sz="1200" i="0" smtClean="0">
                                <a:solidFill>
                                  <a:schemeClr val="bg1"/>
                                </a:solidFill>
                                <a:latin typeface="Cambria Math" panose="02040503050406030204" pitchFamily="18" charset="0"/>
                              </a:rPr>
                              <m:t>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645</m:t>
                            </m:r>
                          </m:num>
                          <m:den>
                            <m:r>
                              <a:rPr lang="ar-AE" sz="1200" i="0" smtClean="0">
                                <a:solidFill>
                                  <a:schemeClr val="bg1"/>
                                </a:solidFill>
                                <a:latin typeface="Cambria Math" panose="02040503050406030204" pitchFamily="18" charset="0"/>
                              </a:rPr>
                              <m:t>1</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61</m:t>
                            </m:r>
                          </m:den>
                        </m:f>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2</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400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0</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80</m:t>
                        </m:r>
                      </m:oMath>
                      <m:oMath xmlns:m="http://schemas.openxmlformats.org/officeDocument/2006/math">
                        <m:r>
                          <m:rPr>
                            <m:sty m:val="p"/>
                          </m:rPr>
                          <a:rPr lang="ar-AE" sz="1200" i="0" smtClean="0">
                            <a:solidFill>
                              <a:schemeClr val="bg1"/>
                            </a:solidFill>
                            <a:latin typeface="Cambria Math" panose="02040503050406030204" pitchFamily="18" charset="0"/>
                          </a:rPr>
                          <m:t>F</m:t>
                        </m:r>
                        <m:r>
                          <a:rPr lang="ar-AE" sz="1200" i="0" smtClean="0">
                            <a:solidFill>
                              <a:schemeClr val="bg1"/>
                            </a:solidFill>
                            <a:latin typeface="Cambria Math" panose="02040503050406030204" pitchFamily="18" charset="0"/>
                          </a:rPr>
                          <m:t>1</m:t>
                        </m:r>
                        <m:r>
                          <a:rPr lang="ar-AE" sz="1200" i="0" smtClean="0">
                            <a:solidFill>
                              <a:schemeClr val="bg1"/>
                            </a:solidFill>
                            <a:latin typeface="Cambria Math" panose="02040503050406030204" pitchFamily="18" charset="0"/>
                          </a:rPr>
                          <m:t>≈</m:t>
                        </m:r>
                        <m:r>
                          <a:rPr lang="ar-AE" sz="1200" i="0" smtClean="0">
                            <a:solidFill>
                              <a:schemeClr val="bg1"/>
                            </a:solidFill>
                            <a:latin typeface="Cambria Math" panose="02040503050406030204" pitchFamily="18" charset="0"/>
                          </a:rPr>
                          <m:t>80</m:t>
                        </m:r>
                        <m:r>
                          <a:rPr lang="ar-AE" sz="1200" i="0" smtClean="0">
                            <a:solidFill>
                              <a:schemeClr val="bg1"/>
                            </a:solidFill>
                            <a:latin typeface="Cambria Math" panose="02040503050406030204" pitchFamily="18" charset="0"/>
                          </a:rPr>
                          <m:t>%</m:t>
                        </m:r>
                      </m:oMath>
                    </m:oMathPara>
                  </a14:m>
                  <a:endParaRPr lang="ar-AE" sz="1200" dirty="0">
                    <a:solidFill>
                      <a:schemeClr val="bg1"/>
                    </a:solidFill>
                    <a:latin typeface="Segoe UI" panose="020B0502040204020203" pitchFamily="34" charset="0"/>
                    <a:cs typeface="Segoe UI" panose="020B0502040204020203" pitchFamily="34" charset="0"/>
                  </a:endParaRPr>
                </a:p>
              </p:txBody>
            </p:sp>
          </mc:Choice>
          <mc:Fallback xmlns="">
            <p:sp>
              <p:nvSpPr>
                <p:cNvPr id="3" name="Rectangle 2">
                  <a:extLst>
                    <a:ext uri="{FF2B5EF4-FFF2-40B4-BE49-F238E27FC236}">
                      <a16:creationId xmlns:a16="http://schemas.microsoft.com/office/drawing/2014/main" id="{496146C5-2C31-092C-924A-8B8DE4DED99E}"/>
                    </a:ext>
                  </a:extLst>
                </p:cNvPr>
                <p:cNvSpPr>
                  <a:spLocks noRot="1" noChangeAspect="1" noMove="1" noResize="1" noEditPoints="1" noAdjustHandles="1" noChangeArrowheads="1" noChangeShapeType="1" noTextEdit="1"/>
                </p:cNvSpPr>
                <p:nvPr/>
              </p:nvSpPr>
              <p:spPr>
                <a:xfrm>
                  <a:off x="6187813" y="1886000"/>
                  <a:ext cx="5640630" cy="3295599"/>
                </a:xfrm>
                <a:prstGeom prst="rect">
                  <a:avLst/>
                </a:prstGeom>
                <a:blipFill>
                  <a:blip r:embed="rId2"/>
                  <a:stretch>
                    <a:fillRect l="-108" t="-3882" b="-5176"/>
                  </a:stretch>
                </a:blipFill>
                <a:ln w="12700">
                  <a:no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B2D27E77-2A27-03C3-882F-32D3DA391E97}"/>
                </a:ext>
              </a:extLst>
            </p:cNvPr>
            <p:cNvSpPr/>
            <p:nvPr/>
          </p:nvSpPr>
          <p:spPr>
            <a:xfrm>
              <a:off x="6096000" y="5392466"/>
              <a:ext cx="5591972" cy="1093375"/>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None/>
              </a:pPr>
              <a:r>
                <a:rPr lang="en-US" sz="1200" b="1" dirty="0">
                  <a:solidFill>
                    <a:schemeClr val="bg1"/>
                  </a:solidFill>
                  <a:latin typeface="Segoe UI" panose="020B0502040204020203" pitchFamily="34" charset="0"/>
                  <a:cs typeface="Segoe UI" panose="020B0502040204020203" pitchFamily="34" charset="0"/>
                </a:rPr>
                <a:t>Business Decision (PM View):</a:t>
              </a:r>
            </a:p>
            <a:p>
              <a:pPr algn="just"/>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If </a:t>
              </a:r>
              <a:r>
                <a:rPr lang="en-US" sz="1200" b="1" dirty="0">
                  <a:solidFill>
                    <a:schemeClr val="bg1"/>
                  </a:solidFill>
                  <a:latin typeface="Segoe UI" panose="020B0502040204020203" pitchFamily="34" charset="0"/>
                  <a:cs typeface="Segoe UI" panose="020B0502040204020203" pitchFamily="34" charset="0"/>
                </a:rPr>
                <a:t>Recall matters more</a:t>
              </a:r>
              <a:r>
                <a:rPr lang="en-US" sz="1200" dirty="0">
                  <a:solidFill>
                    <a:schemeClr val="bg1"/>
                  </a:solidFill>
                  <a:latin typeface="Segoe UI" panose="020B0502040204020203" pitchFamily="34" charset="0"/>
                  <a:cs typeface="Segoe UI" panose="020B0502040204020203" pitchFamily="34" charset="0"/>
                </a:rPr>
                <a:t> (catching more high-intent users): accept more </a:t>
              </a:r>
              <a:r>
                <a:rPr lang="en-US" sz="1200" b="1" dirty="0">
                  <a:solidFill>
                    <a:schemeClr val="bg1"/>
                  </a:solidFill>
                  <a:latin typeface="Segoe UI" panose="020B0502040204020203" pitchFamily="34" charset="0"/>
                  <a:cs typeface="Segoe UI" panose="020B0502040204020203" pitchFamily="34" charset="0"/>
                </a:rPr>
                <a:t>False Positives</a:t>
              </a:r>
              <a:r>
                <a:rPr lang="en-US" sz="1200" dirty="0">
                  <a:solidFill>
                    <a:schemeClr val="bg1"/>
                  </a:solidFill>
                  <a:latin typeface="Segoe UI" panose="020B0502040204020203" pitchFamily="34" charset="0"/>
                  <a:cs typeface="Segoe UI" panose="020B0502040204020203" pitchFamily="34" charset="0"/>
                </a:rPr>
                <a:t> (higher spend) to reduce </a:t>
              </a:r>
              <a:r>
                <a:rPr lang="en-US" sz="1200" b="1" dirty="0">
                  <a:solidFill>
                    <a:schemeClr val="bg1"/>
                  </a:solidFill>
                  <a:latin typeface="Segoe UI" panose="020B0502040204020203" pitchFamily="34" charset="0"/>
                  <a:cs typeface="Segoe UI" panose="020B0502040204020203" pitchFamily="34" charset="0"/>
                </a:rPr>
                <a:t>False Negatives</a:t>
              </a:r>
              <a:r>
                <a:rPr lang="en-US" sz="1200" dirty="0">
                  <a:solidFill>
                    <a:schemeClr val="bg1"/>
                  </a:solidFill>
                  <a:latin typeface="Segoe UI" panose="020B0502040204020203" pitchFamily="34" charset="0"/>
                  <a:cs typeface="Segoe UI" panose="020B0502040204020203" pitchFamily="34" charset="0"/>
                </a:rPr>
                <a:t>.</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If </a:t>
              </a:r>
              <a:r>
                <a:rPr lang="en-US" sz="1200" b="1" dirty="0">
                  <a:solidFill>
                    <a:schemeClr val="bg1"/>
                  </a:solidFill>
                  <a:latin typeface="Segoe UI" panose="020B0502040204020203" pitchFamily="34" charset="0"/>
                  <a:cs typeface="Segoe UI" panose="020B0502040204020203" pitchFamily="34" charset="0"/>
                </a:rPr>
                <a:t>Precision matters more</a:t>
              </a:r>
              <a:r>
                <a:rPr lang="en-US" sz="1200" dirty="0">
                  <a:solidFill>
                    <a:schemeClr val="bg1"/>
                  </a:solidFill>
                  <a:latin typeface="Segoe UI" panose="020B0502040204020203" pitchFamily="34" charset="0"/>
                  <a:cs typeface="Segoe UI" panose="020B0502040204020203" pitchFamily="34" charset="0"/>
                </a:rPr>
                <a:t> (reducing wasted spend): accept missing some high-value users to reduce </a:t>
              </a:r>
              <a:r>
                <a:rPr lang="en-US" sz="1200" b="1" dirty="0">
                  <a:solidFill>
                    <a:schemeClr val="bg1"/>
                  </a:solidFill>
                  <a:latin typeface="Segoe UI" panose="020B0502040204020203" pitchFamily="34" charset="0"/>
                  <a:cs typeface="Segoe UI" panose="020B0502040204020203" pitchFamily="34" charset="0"/>
                </a:rPr>
                <a:t>False Positives</a:t>
              </a:r>
              <a:r>
                <a:rPr lang="en-US" sz="1200" dirty="0">
                  <a:solidFill>
                    <a:schemeClr val="bg1"/>
                  </a:solidFill>
                  <a:latin typeface="Segoe UI" panose="020B0502040204020203" pitchFamily="34" charset="0"/>
                  <a:cs typeface="Segoe UI" panose="020B0502040204020203" pitchFamily="34" charset="0"/>
                </a:rPr>
                <a:t>.</a:t>
              </a:r>
            </a:p>
          </p:txBody>
        </p:sp>
        <p:sp>
          <p:nvSpPr>
            <p:cNvPr id="12" name="Rectangle 11">
              <a:extLst>
                <a:ext uri="{FF2B5EF4-FFF2-40B4-BE49-F238E27FC236}">
                  <a16:creationId xmlns:a16="http://schemas.microsoft.com/office/drawing/2014/main" id="{6693ADEE-42D3-BD7A-41D6-246E5469F39D}"/>
                </a:ext>
              </a:extLst>
            </p:cNvPr>
            <p:cNvSpPr/>
            <p:nvPr/>
          </p:nvSpPr>
          <p:spPr>
            <a:xfrm>
              <a:off x="6187809" y="5313101"/>
              <a:ext cx="5640633" cy="36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Rectangle 12">
              <a:extLst>
                <a:ext uri="{FF2B5EF4-FFF2-40B4-BE49-F238E27FC236}">
                  <a16:creationId xmlns:a16="http://schemas.microsoft.com/office/drawing/2014/main" id="{8D6F7F2D-F10B-377B-2404-C0074233E406}"/>
                </a:ext>
              </a:extLst>
            </p:cNvPr>
            <p:cNvSpPr/>
            <p:nvPr/>
          </p:nvSpPr>
          <p:spPr>
            <a:xfrm>
              <a:off x="6187808" y="1679599"/>
              <a:ext cx="5640633" cy="36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a16="http://schemas.microsoft.com/office/drawing/2014/main" id="{AB64DB14-0187-4AC2-A119-A6D436F4086A}"/>
                </a:ext>
              </a:extLst>
            </p:cNvPr>
            <p:cNvSpPr/>
            <p:nvPr/>
          </p:nvSpPr>
          <p:spPr>
            <a:xfrm>
              <a:off x="363556" y="1792718"/>
              <a:ext cx="5640630" cy="433462"/>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How to Interpret (PM View)</a:t>
              </a:r>
            </a:p>
          </p:txBody>
        </p:sp>
      </p:grpSp>
    </p:spTree>
    <p:extLst>
      <p:ext uri="{BB962C8B-B14F-4D97-AF65-F5344CB8AC3E}">
        <p14:creationId xmlns:p14="http://schemas.microsoft.com/office/powerpoint/2010/main" val="596114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587767-10C1-9BF8-E6BF-7DCA231227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C04DA1-C5BB-9393-AD56-CAE428A863F0}"/>
              </a:ext>
            </a:extLst>
          </p:cNvPr>
          <p:cNvSpPr>
            <a:spLocks noGrp="1"/>
          </p:cNvSpPr>
          <p:nvPr>
            <p:ph type="sldNum" sz="quarter" idx="12"/>
          </p:nvPr>
        </p:nvSpPr>
        <p:spPr/>
        <p:txBody>
          <a:bodyPr/>
          <a:lstStyle/>
          <a:p>
            <a:fld id="{A63E5F1B-06E8-40D9-B2EF-6EBB58D817FE}" type="slidenum">
              <a:rPr lang="en-IN" smtClean="0"/>
              <a:t>54</a:t>
            </a:fld>
            <a:endParaRPr lang="en-IN"/>
          </a:p>
        </p:txBody>
      </p:sp>
      <p:sp>
        <p:nvSpPr>
          <p:cNvPr id="9" name="Slide Number Placeholder 1">
            <a:extLst>
              <a:ext uri="{FF2B5EF4-FFF2-40B4-BE49-F238E27FC236}">
                <a16:creationId xmlns:a16="http://schemas.microsoft.com/office/drawing/2014/main" id="{9FBD925A-7288-467B-9FE4-FB4AFA0EFBB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E5F1B-06E8-40D9-B2EF-6EBB58D817FE}" type="slidenum">
              <a:rPr lang="en-IN" smtClean="0">
                <a:solidFill>
                  <a:schemeClr val="bg1"/>
                </a:solidFill>
              </a:rPr>
              <a:pPr/>
              <a:t>54</a:t>
            </a:fld>
            <a:endParaRPr lang="en-IN" dirty="0">
              <a:solidFill>
                <a:schemeClr val="bg1"/>
              </a:solidFill>
            </a:endParaRPr>
          </a:p>
        </p:txBody>
      </p:sp>
      <p:sp>
        <p:nvSpPr>
          <p:cNvPr id="16" name="Rectangle 15">
            <a:extLst>
              <a:ext uri="{FF2B5EF4-FFF2-40B4-BE49-F238E27FC236}">
                <a16:creationId xmlns:a16="http://schemas.microsoft.com/office/drawing/2014/main" id="{8D6A093F-D999-1912-D555-0E6707F04C5A}"/>
              </a:ext>
            </a:extLst>
          </p:cNvPr>
          <p:cNvSpPr/>
          <p:nvPr/>
        </p:nvSpPr>
        <p:spPr>
          <a:xfrm>
            <a:off x="363557" y="131100"/>
            <a:ext cx="11464886"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DEPLOYING A MODEL BASED ON ENGINEERING EFFORTS</a:t>
            </a:r>
          </a:p>
        </p:txBody>
      </p:sp>
      <p:graphicFrame>
        <p:nvGraphicFramePr>
          <p:cNvPr id="5" name="Table 4">
            <a:extLst>
              <a:ext uri="{FF2B5EF4-FFF2-40B4-BE49-F238E27FC236}">
                <a16:creationId xmlns:a16="http://schemas.microsoft.com/office/drawing/2014/main" id="{8D7C1D6A-6A8F-3813-596C-F499F351FBCD}"/>
              </a:ext>
            </a:extLst>
          </p:cNvPr>
          <p:cNvGraphicFramePr>
            <a:graphicFrameLocks noGrp="1"/>
          </p:cNvGraphicFramePr>
          <p:nvPr>
            <p:extLst>
              <p:ext uri="{D42A27DB-BD31-4B8C-83A1-F6EECF244321}">
                <p14:modId xmlns:p14="http://schemas.microsoft.com/office/powerpoint/2010/main" val="2472470222"/>
              </p:ext>
            </p:extLst>
          </p:nvPr>
        </p:nvGraphicFramePr>
        <p:xfrm>
          <a:off x="363557" y="782682"/>
          <a:ext cx="11464888" cy="2554430"/>
        </p:xfrm>
        <a:graphic>
          <a:graphicData uri="http://schemas.openxmlformats.org/drawingml/2006/table">
            <a:tbl>
              <a:tblPr/>
              <a:tblGrid>
                <a:gridCol w="2176443">
                  <a:extLst>
                    <a:ext uri="{9D8B030D-6E8A-4147-A177-3AD203B41FA5}">
                      <a16:colId xmlns:a16="http://schemas.microsoft.com/office/drawing/2014/main" val="3127999685"/>
                    </a:ext>
                  </a:extLst>
                </a:gridCol>
                <a:gridCol w="3556001">
                  <a:extLst>
                    <a:ext uri="{9D8B030D-6E8A-4147-A177-3AD203B41FA5}">
                      <a16:colId xmlns:a16="http://schemas.microsoft.com/office/drawing/2014/main" val="1215434120"/>
                    </a:ext>
                  </a:extLst>
                </a:gridCol>
                <a:gridCol w="2133599">
                  <a:extLst>
                    <a:ext uri="{9D8B030D-6E8A-4147-A177-3AD203B41FA5}">
                      <a16:colId xmlns:a16="http://schemas.microsoft.com/office/drawing/2014/main" val="1536145107"/>
                    </a:ext>
                  </a:extLst>
                </a:gridCol>
                <a:gridCol w="3598845">
                  <a:extLst>
                    <a:ext uri="{9D8B030D-6E8A-4147-A177-3AD203B41FA5}">
                      <a16:colId xmlns:a16="http://schemas.microsoft.com/office/drawing/2014/main" val="2476063689"/>
                    </a:ext>
                  </a:extLst>
                </a:gridCol>
              </a:tblGrid>
              <a:tr h="370988">
                <a:tc>
                  <a:txBody>
                    <a:bodyPr/>
                    <a:lstStyle/>
                    <a:p>
                      <a:pPr algn="ctr">
                        <a:buNone/>
                      </a:pPr>
                      <a:r>
                        <a:rPr lang="en-IN" sz="1200" b="1" dirty="0">
                          <a:solidFill>
                            <a:schemeClr val="tx1"/>
                          </a:solidFill>
                          <a:latin typeface="Segoe UI" panose="020B0502040204020203" pitchFamily="34" charset="0"/>
                          <a:cs typeface="Segoe UI" panose="020B0502040204020203" pitchFamily="34" charset="0"/>
                        </a:rPr>
                        <a:t>DEPLOYMENT TYPE</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IN" sz="1200" b="1" dirty="0">
                          <a:solidFill>
                            <a:schemeClr val="tx1"/>
                          </a:solidFill>
                          <a:latin typeface="Segoe UI" panose="020B0502040204020203" pitchFamily="34" charset="0"/>
                          <a:cs typeface="Segoe UI" panose="020B0502040204020203" pitchFamily="34" charset="0"/>
                        </a:rPr>
                        <a:t>DESCRIPTION</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IN" sz="1200" b="1" dirty="0">
                          <a:solidFill>
                            <a:schemeClr val="tx1"/>
                          </a:solidFill>
                          <a:latin typeface="Segoe UI" panose="020B0502040204020203" pitchFamily="34" charset="0"/>
                          <a:cs typeface="Segoe UI" panose="020B0502040204020203" pitchFamily="34" charset="0"/>
                        </a:rPr>
                        <a:t>ENGINEERING EFFORT</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a:buNone/>
                      </a:pPr>
                      <a:r>
                        <a:rPr lang="en-IN" sz="1200" b="1" dirty="0">
                          <a:solidFill>
                            <a:schemeClr val="tx1"/>
                          </a:solidFill>
                          <a:latin typeface="Segoe UI" panose="020B0502040204020203" pitchFamily="34" charset="0"/>
                          <a:cs typeface="Segoe UI" panose="020B0502040204020203" pitchFamily="34" charset="0"/>
                        </a:rPr>
                        <a:t>TYPICAL USE CASE / EXAMPLE</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64982741"/>
                  </a:ext>
                </a:extLst>
              </a:tr>
              <a:tr h="589376">
                <a:tc>
                  <a:txBody>
                    <a:bodyPr/>
                    <a:lstStyle/>
                    <a:p>
                      <a:pPr algn="ctr">
                        <a:buNone/>
                      </a:pPr>
                      <a:r>
                        <a:rPr lang="en-US" sz="1200" b="1" dirty="0">
                          <a:solidFill>
                            <a:schemeClr val="bg1"/>
                          </a:solidFill>
                          <a:latin typeface="Segoe UI" panose="020B0502040204020203" pitchFamily="34" charset="0"/>
                          <a:cs typeface="Segoe UI" panose="020B0502040204020203" pitchFamily="34" charset="0"/>
                        </a:rPr>
                        <a:t>Ad-Hoc Predictions via SQL</a:t>
                      </a:r>
                      <a:endParaRPr lang="en-US" sz="1200" dirty="0">
                        <a:solidFill>
                          <a:schemeClr val="bg1"/>
                        </a:solidFill>
                        <a:latin typeface="Segoe UI" panose="020B0502040204020203" pitchFamily="34" charset="0"/>
                        <a:cs typeface="Segoe UI" panose="020B0502040204020203" pitchFamily="34" charset="0"/>
                      </a:endParaRP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The model outputs (or scoring logic) are stored in a database, and predictions are pulled on-demand by analysts or dashboards using SQL queries. No live serving.</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b="1" dirty="0">
                          <a:solidFill>
                            <a:schemeClr val="bg1"/>
                          </a:solidFill>
                          <a:latin typeface="Segoe UI" panose="020B0502040204020203" pitchFamily="34" charset="0"/>
                          <a:cs typeface="Segoe UI" panose="020B0502040204020203" pitchFamily="34" charset="0"/>
                        </a:rPr>
                        <a:t>Low</a:t>
                      </a:r>
                      <a:r>
                        <a:rPr lang="en-US" sz="1200" dirty="0">
                          <a:solidFill>
                            <a:schemeClr val="bg1"/>
                          </a:solidFill>
                          <a:latin typeface="Segoe UI" panose="020B0502040204020203" pitchFamily="34" charset="0"/>
                          <a:cs typeface="Segoe UI" panose="020B0502040204020203" pitchFamily="34" charset="0"/>
                        </a:rPr>
                        <a:t> – model is run offline, and results are just queried.</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Marketing team pulls churn scores for a campaign; risk scoring via SQL before approvals.</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36217672"/>
                  </a:ext>
                </a:extLst>
              </a:tr>
              <a:tr h="589376">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Batch Predictions</a:t>
                      </a:r>
                      <a:endParaRPr lang="en-IN" sz="1200" dirty="0">
                        <a:solidFill>
                          <a:schemeClr val="bg1"/>
                        </a:solidFill>
                        <a:latin typeface="Segoe UI" panose="020B0502040204020203" pitchFamily="34" charset="0"/>
                        <a:cs typeface="Segoe UI" panose="020B0502040204020203" pitchFamily="34" charset="0"/>
                      </a:endParaRP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Model runs on a schedule (e.g., nightly or hourly) and writes predictions back to a data store or file. Downstream systems consume these precomputed scores.</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b="1">
                          <a:solidFill>
                            <a:schemeClr val="bg1"/>
                          </a:solidFill>
                          <a:latin typeface="Segoe UI" panose="020B0502040204020203" pitchFamily="34" charset="0"/>
                          <a:cs typeface="Segoe UI" panose="020B0502040204020203" pitchFamily="34" charset="0"/>
                        </a:rPr>
                        <a:t>Medium</a:t>
                      </a:r>
                      <a:r>
                        <a:rPr lang="en-US" sz="1200">
                          <a:solidFill>
                            <a:schemeClr val="bg1"/>
                          </a:solidFill>
                          <a:latin typeface="Segoe UI" panose="020B0502040204020203" pitchFamily="34" charset="0"/>
                          <a:cs typeface="Segoe UI" panose="020B0502040204020203" pitchFamily="34" charset="0"/>
                        </a:rPr>
                        <a:t> – need pipelines for scheduled scoring and storage.</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Credit risk scoring for all users once per day; ad audience segmentation updated nightly.</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84836580"/>
                  </a:ext>
                </a:extLst>
              </a:tr>
              <a:tr h="45685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Real-Time Predictions</a:t>
                      </a:r>
                      <a:endParaRPr lang="en-IN" sz="1200" dirty="0">
                        <a:solidFill>
                          <a:schemeClr val="bg1"/>
                        </a:solidFill>
                        <a:latin typeface="Segoe UI" panose="020B0502040204020203" pitchFamily="34" charset="0"/>
                        <a:cs typeface="Segoe UI" panose="020B0502040204020203" pitchFamily="34" charset="0"/>
                      </a:endParaRP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Model is deployed as an API / microservice to score each event or user request instantly. Predictions are returned within milliseconds.</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b="1">
                          <a:solidFill>
                            <a:schemeClr val="bg1"/>
                          </a:solidFill>
                          <a:latin typeface="Segoe UI" panose="020B0502040204020203" pitchFamily="34" charset="0"/>
                          <a:cs typeface="Segoe UI" panose="020B0502040204020203" pitchFamily="34" charset="0"/>
                        </a:rPr>
                        <a:t>High</a:t>
                      </a:r>
                      <a:r>
                        <a:rPr lang="en-US" sz="1200">
                          <a:solidFill>
                            <a:schemeClr val="bg1"/>
                          </a:solidFill>
                          <a:latin typeface="Segoe UI" panose="020B0502040204020203" pitchFamily="34" charset="0"/>
                          <a:cs typeface="Segoe UI" panose="020B0502040204020203" pitchFamily="34" charset="0"/>
                        </a:rPr>
                        <a:t> – need APIs, scalable infra, monitoring, low-latency serving.</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Fraud detection at checkout, </a:t>
                      </a:r>
                      <a:r>
                        <a:rPr lang="en-US" sz="1200" b="1" dirty="0">
                          <a:solidFill>
                            <a:schemeClr val="bg1"/>
                          </a:solidFill>
                          <a:latin typeface="Segoe UI" panose="020B0502040204020203" pitchFamily="34" charset="0"/>
                          <a:cs typeface="Segoe UI" panose="020B0502040204020203" pitchFamily="34" charset="0"/>
                        </a:rPr>
                        <a:t>Auto Car Pilot</a:t>
                      </a:r>
                      <a:r>
                        <a:rPr lang="en-US" sz="1200" dirty="0">
                          <a:solidFill>
                            <a:schemeClr val="bg1"/>
                          </a:solidFill>
                          <a:latin typeface="Segoe UI" panose="020B0502040204020203" pitchFamily="34" charset="0"/>
                          <a:cs typeface="Segoe UI" panose="020B0502040204020203" pitchFamily="34" charset="0"/>
                        </a:rPr>
                        <a:t> system making split-second decisions, real-time ad bidding.</a:t>
                      </a:r>
                    </a:p>
                  </a:txBody>
                  <a:tcPr marL="57254" marR="57254" marT="28627" marB="2862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50440559"/>
                  </a:ext>
                </a:extLst>
              </a:tr>
            </a:tbl>
          </a:graphicData>
        </a:graphic>
      </p:graphicFrame>
      <p:sp>
        <p:nvSpPr>
          <p:cNvPr id="7" name="Rectangle 6">
            <a:extLst>
              <a:ext uri="{FF2B5EF4-FFF2-40B4-BE49-F238E27FC236}">
                <a16:creationId xmlns:a16="http://schemas.microsoft.com/office/drawing/2014/main" id="{AE52910E-D78D-E9A5-9A23-957DA82AFDE8}"/>
              </a:ext>
            </a:extLst>
          </p:cNvPr>
          <p:cNvSpPr/>
          <p:nvPr/>
        </p:nvSpPr>
        <p:spPr>
          <a:xfrm>
            <a:off x="363557" y="3496803"/>
            <a:ext cx="11464886" cy="2859547"/>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MONITORING MODELS: </a:t>
            </a:r>
            <a:r>
              <a:rPr lang="en-US" sz="1200" dirty="0">
                <a:solidFill>
                  <a:schemeClr val="bg1"/>
                </a:solidFill>
                <a:latin typeface="Segoe UI" panose="020B0502040204020203" pitchFamily="34" charset="0"/>
                <a:cs typeface="Segoe UI" panose="020B0502040204020203" pitchFamily="34" charset="0"/>
              </a:rPr>
              <a:t>Performance needs to be sampled and tested on a continuous basis to avoid model staleness.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MODEL STALENESS: </a:t>
            </a:r>
            <a:r>
              <a:rPr lang="en-US" sz="1200" dirty="0">
                <a:solidFill>
                  <a:schemeClr val="bg1"/>
                </a:solidFill>
                <a:latin typeface="Segoe UI" panose="020B0502040204020203" pitchFamily="34" charset="0"/>
                <a:cs typeface="Segoe UI" panose="020B0502040204020203" pitchFamily="34" charset="0"/>
              </a:rPr>
              <a:t>The predictive power of an AI model decreasing over a time as trends or tastes changes.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PROACTIVE MONITORING: </a:t>
            </a:r>
            <a:r>
              <a:rPr lang="en-US" sz="1200" dirty="0">
                <a:solidFill>
                  <a:schemeClr val="bg1"/>
                </a:solidFill>
                <a:latin typeface="Segoe UI" panose="020B0502040204020203" pitchFamily="34" charset="0"/>
                <a:cs typeface="Segoe UI" panose="020B0502040204020203" pitchFamily="34" charset="0"/>
              </a:rPr>
              <a:t>Identifies general outlier patterns in the real world compared to the test or training patterns.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REACTIVE MONITORING: </a:t>
            </a:r>
            <a:r>
              <a:rPr lang="en-US" sz="1200" dirty="0">
                <a:solidFill>
                  <a:schemeClr val="bg1"/>
                </a:solidFill>
                <a:latin typeface="Segoe UI" panose="020B0502040204020203" pitchFamily="34" charset="0"/>
                <a:cs typeface="Segoe UI" panose="020B0502040204020203" pitchFamily="34" charset="0"/>
              </a:rPr>
              <a:t>Identifies bad model performance and the cause of it.</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FEEDBACK METRICS: </a:t>
            </a:r>
            <a:r>
              <a:rPr lang="en-US" sz="1200" dirty="0">
                <a:solidFill>
                  <a:schemeClr val="bg1"/>
                </a:solidFill>
                <a:latin typeface="Segoe UI" panose="020B0502040204020203" pitchFamily="34" charset="0"/>
                <a:cs typeface="Segoe UI" panose="020B0502040204020203" pitchFamily="34" charset="0"/>
              </a:rPr>
              <a:t>A feedback metric whether its Ad Recommendations algorithm in performing well or not.</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SHADOW DEPLOYMENT: </a:t>
            </a:r>
            <a:r>
              <a:rPr lang="en-US" sz="1200" dirty="0">
                <a:solidFill>
                  <a:schemeClr val="bg1"/>
                </a:solidFill>
                <a:latin typeface="Segoe UI" panose="020B0502040204020203" pitchFamily="34" charset="0"/>
                <a:cs typeface="Segoe UI" panose="020B0502040204020203" pitchFamily="34" charset="0"/>
              </a:rPr>
              <a:t>Shadow deployment is a software deployment strategy that allows testing new software versions or updates in a production-like environment without impacting live users. In this approach, a replica of the live system, called the shadow environment, is created. Real-time production traffic is mirrored to this environment, enabling the new version to process the same requests as the live system. However, the responses from the shadow environment are not returned to users, ensuring no disruption to the live system. This strategy is particularly useful for identifying issues, validating performance, and ensuring compatibility under real-world conditions before rolling out the new version to production.</a:t>
            </a:r>
          </a:p>
        </p:txBody>
      </p:sp>
    </p:spTree>
    <p:extLst>
      <p:ext uri="{BB962C8B-B14F-4D97-AF65-F5344CB8AC3E}">
        <p14:creationId xmlns:p14="http://schemas.microsoft.com/office/powerpoint/2010/main" val="382896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E9B01C3-AE80-CD4A-207E-F797F1CE4A1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6AE3F9-2D14-0ED4-689D-638840503FE4}"/>
              </a:ext>
            </a:extLst>
          </p:cNvPr>
          <p:cNvSpPr>
            <a:spLocks noGrp="1"/>
          </p:cNvSpPr>
          <p:nvPr>
            <p:ph type="sldNum" sz="quarter" idx="12"/>
          </p:nvPr>
        </p:nvSpPr>
        <p:spPr/>
        <p:txBody>
          <a:bodyPr/>
          <a:lstStyle/>
          <a:p>
            <a:fld id="{A63E5F1B-06E8-40D9-B2EF-6EBB58D817FE}" type="slidenum">
              <a:rPr lang="en-IN" smtClean="0"/>
              <a:t>55</a:t>
            </a:fld>
            <a:endParaRPr lang="en-IN"/>
          </a:p>
        </p:txBody>
      </p:sp>
      <p:sp>
        <p:nvSpPr>
          <p:cNvPr id="9" name="Slide Number Placeholder 1">
            <a:extLst>
              <a:ext uri="{FF2B5EF4-FFF2-40B4-BE49-F238E27FC236}">
                <a16:creationId xmlns:a16="http://schemas.microsoft.com/office/drawing/2014/main" id="{A92B4E25-0633-625A-CCA2-FFB83164D33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3E5F1B-06E8-40D9-B2EF-6EBB58D817FE}" type="slidenum">
              <a:rPr lang="en-IN" smtClean="0"/>
              <a:pPr/>
              <a:t>55</a:t>
            </a:fld>
            <a:endParaRPr lang="en-IN"/>
          </a:p>
        </p:txBody>
      </p:sp>
      <p:sp>
        <p:nvSpPr>
          <p:cNvPr id="16" name="Rectangle 15">
            <a:extLst>
              <a:ext uri="{FF2B5EF4-FFF2-40B4-BE49-F238E27FC236}">
                <a16:creationId xmlns:a16="http://schemas.microsoft.com/office/drawing/2014/main" id="{88A36613-E718-C880-6631-340D5781A79C}"/>
              </a:ext>
            </a:extLst>
          </p:cNvPr>
          <p:cNvSpPr/>
          <p:nvPr/>
        </p:nvSpPr>
        <p:spPr>
          <a:xfrm>
            <a:off x="264407" y="432658"/>
            <a:ext cx="4208442"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AI HEIRARCHY OF NEEDS</a:t>
            </a:r>
          </a:p>
        </p:txBody>
      </p:sp>
      <p:grpSp>
        <p:nvGrpSpPr>
          <p:cNvPr id="15" name="Group 14">
            <a:extLst>
              <a:ext uri="{FF2B5EF4-FFF2-40B4-BE49-F238E27FC236}">
                <a16:creationId xmlns:a16="http://schemas.microsoft.com/office/drawing/2014/main" id="{7E038156-F686-23A0-8E4C-8F6927E06120}"/>
              </a:ext>
            </a:extLst>
          </p:cNvPr>
          <p:cNvGrpSpPr/>
          <p:nvPr/>
        </p:nvGrpSpPr>
        <p:grpSpPr>
          <a:xfrm>
            <a:off x="654025" y="1157114"/>
            <a:ext cx="1373079" cy="5268228"/>
            <a:chOff x="1025756" y="957156"/>
            <a:chExt cx="2752827" cy="5268228"/>
          </a:xfrm>
          <a:solidFill>
            <a:schemeClr val="accent1">
              <a:lumMod val="20000"/>
              <a:lumOff val="80000"/>
            </a:schemeClr>
          </a:solidFill>
        </p:grpSpPr>
        <p:sp>
          <p:nvSpPr>
            <p:cNvPr id="10" name="Rectangle 9">
              <a:extLst>
                <a:ext uri="{FF2B5EF4-FFF2-40B4-BE49-F238E27FC236}">
                  <a16:creationId xmlns:a16="http://schemas.microsoft.com/office/drawing/2014/main" id="{96641C1E-CCC3-0E7D-A33E-0F1A4D160384}"/>
                </a:ext>
              </a:extLst>
            </p:cNvPr>
            <p:cNvSpPr/>
            <p:nvPr/>
          </p:nvSpPr>
          <p:spPr>
            <a:xfrm>
              <a:off x="1025756" y="957156"/>
              <a:ext cx="2752825" cy="943276"/>
            </a:xfrm>
            <a:prstGeom prst="rect">
              <a:avLst/>
            </a:prstGeom>
            <a:grp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Segoe UI" panose="020B0502040204020203" pitchFamily="34" charset="0"/>
                  <a:cs typeface="Segoe UI" panose="020B0502040204020203" pitchFamily="34" charset="0"/>
                </a:rPr>
                <a:t>AI</a:t>
              </a:r>
            </a:p>
          </p:txBody>
        </p:sp>
        <p:sp>
          <p:nvSpPr>
            <p:cNvPr id="11" name="Rectangle 10">
              <a:extLst>
                <a:ext uri="{FF2B5EF4-FFF2-40B4-BE49-F238E27FC236}">
                  <a16:creationId xmlns:a16="http://schemas.microsoft.com/office/drawing/2014/main" id="{6C20842A-3A1B-5645-C92E-E3C2A4302EA5}"/>
                </a:ext>
              </a:extLst>
            </p:cNvPr>
            <p:cNvSpPr/>
            <p:nvPr/>
          </p:nvSpPr>
          <p:spPr>
            <a:xfrm>
              <a:off x="1025756" y="5282108"/>
              <a:ext cx="2752825" cy="943276"/>
            </a:xfrm>
            <a:prstGeom prst="rect">
              <a:avLst/>
            </a:prstGeom>
            <a:grp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Collection</a:t>
              </a:r>
            </a:p>
          </p:txBody>
        </p:sp>
        <p:sp>
          <p:nvSpPr>
            <p:cNvPr id="12" name="Rectangle 11">
              <a:extLst>
                <a:ext uri="{FF2B5EF4-FFF2-40B4-BE49-F238E27FC236}">
                  <a16:creationId xmlns:a16="http://schemas.microsoft.com/office/drawing/2014/main" id="{F1557E85-FDE3-3C82-3D1F-51C73C36DF69}"/>
                </a:ext>
              </a:extLst>
            </p:cNvPr>
            <p:cNvSpPr/>
            <p:nvPr/>
          </p:nvSpPr>
          <p:spPr>
            <a:xfrm>
              <a:off x="1025756" y="4200870"/>
              <a:ext cx="2752825" cy="943276"/>
            </a:xfrm>
            <a:prstGeom prst="rect">
              <a:avLst/>
            </a:prstGeom>
            <a:grp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Infrastructure</a:t>
              </a:r>
            </a:p>
          </p:txBody>
        </p:sp>
        <p:sp>
          <p:nvSpPr>
            <p:cNvPr id="13" name="Rectangle 12">
              <a:extLst>
                <a:ext uri="{FF2B5EF4-FFF2-40B4-BE49-F238E27FC236}">
                  <a16:creationId xmlns:a16="http://schemas.microsoft.com/office/drawing/2014/main" id="{05B193DB-50AE-6A6D-8A86-94C3E391C318}"/>
                </a:ext>
              </a:extLst>
            </p:cNvPr>
            <p:cNvSpPr/>
            <p:nvPr/>
          </p:nvSpPr>
          <p:spPr>
            <a:xfrm>
              <a:off x="1025757" y="3119632"/>
              <a:ext cx="2752825" cy="943276"/>
            </a:xfrm>
            <a:prstGeom prst="rect">
              <a:avLst/>
            </a:prstGeom>
            <a:grp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Analysis</a:t>
              </a:r>
            </a:p>
          </p:txBody>
        </p:sp>
        <p:sp>
          <p:nvSpPr>
            <p:cNvPr id="14" name="Rectangle 13">
              <a:extLst>
                <a:ext uri="{FF2B5EF4-FFF2-40B4-BE49-F238E27FC236}">
                  <a16:creationId xmlns:a16="http://schemas.microsoft.com/office/drawing/2014/main" id="{22AECA30-07DA-7F63-ABF1-7A6D330F252D}"/>
                </a:ext>
              </a:extLst>
            </p:cNvPr>
            <p:cNvSpPr/>
            <p:nvPr/>
          </p:nvSpPr>
          <p:spPr>
            <a:xfrm>
              <a:off x="1025758" y="2038394"/>
              <a:ext cx="2752825" cy="943276"/>
            </a:xfrm>
            <a:prstGeom prst="rect">
              <a:avLst/>
            </a:prstGeom>
            <a:grp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dirty="0">
                  <a:solidFill>
                    <a:prstClr val="black"/>
                  </a:solidFill>
                  <a:latin typeface="Segoe UI" panose="020B0502040204020203" pitchFamily="34" charset="0"/>
                  <a:cs typeface="Segoe UI" panose="020B0502040204020203" pitchFamily="34" charset="0"/>
                </a:rPr>
                <a:t>Data Science</a:t>
              </a:r>
              <a:endParaRPr kumimoji="0" lang="en-IN"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17" name="Group 16">
            <a:extLst>
              <a:ext uri="{FF2B5EF4-FFF2-40B4-BE49-F238E27FC236}">
                <a16:creationId xmlns:a16="http://schemas.microsoft.com/office/drawing/2014/main" id="{5FE653D7-EE8F-9CCC-E365-983D68179407}"/>
              </a:ext>
            </a:extLst>
          </p:cNvPr>
          <p:cNvGrpSpPr/>
          <p:nvPr/>
        </p:nvGrpSpPr>
        <p:grpSpPr>
          <a:xfrm>
            <a:off x="2173888" y="1157114"/>
            <a:ext cx="2298962" cy="5268228"/>
            <a:chOff x="1025756" y="957156"/>
            <a:chExt cx="2752827" cy="5268228"/>
          </a:xfrm>
          <a:noFill/>
        </p:grpSpPr>
        <p:sp>
          <p:nvSpPr>
            <p:cNvPr id="18" name="Rectangle 17">
              <a:extLst>
                <a:ext uri="{FF2B5EF4-FFF2-40B4-BE49-F238E27FC236}">
                  <a16:creationId xmlns:a16="http://schemas.microsoft.com/office/drawing/2014/main" id="{8836BC4B-0DF7-26C7-7087-AEAF2F94367A}"/>
                </a:ext>
              </a:extLst>
            </p:cNvPr>
            <p:cNvSpPr/>
            <p:nvPr/>
          </p:nvSpPr>
          <p:spPr>
            <a:xfrm>
              <a:off x="1025756" y="957156"/>
              <a:ext cx="2752825" cy="943276"/>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Advanced AI Products</a:t>
              </a:r>
            </a:p>
          </p:txBody>
        </p:sp>
        <p:sp>
          <p:nvSpPr>
            <p:cNvPr id="19" name="Rectangle 18">
              <a:extLst>
                <a:ext uri="{FF2B5EF4-FFF2-40B4-BE49-F238E27FC236}">
                  <a16:creationId xmlns:a16="http://schemas.microsoft.com/office/drawing/2014/main" id="{95F927A1-8728-41B8-5CCC-2EB9035C0E0D}"/>
                </a:ext>
              </a:extLst>
            </p:cNvPr>
            <p:cNvSpPr/>
            <p:nvPr/>
          </p:nvSpPr>
          <p:spPr>
            <a:xfrm>
              <a:off x="1025756" y="5282108"/>
              <a:ext cx="2752825" cy="943276"/>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 large data is needed for developing AI products</a:t>
              </a:r>
            </a:p>
          </p:txBody>
        </p:sp>
        <p:sp>
          <p:nvSpPr>
            <p:cNvPr id="20" name="Rectangle 19">
              <a:extLst>
                <a:ext uri="{FF2B5EF4-FFF2-40B4-BE49-F238E27FC236}">
                  <a16:creationId xmlns:a16="http://schemas.microsoft.com/office/drawing/2014/main" id="{270D07FC-0D01-65BF-DC1E-4A501EF97105}"/>
                </a:ext>
              </a:extLst>
            </p:cNvPr>
            <p:cNvSpPr/>
            <p:nvPr/>
          </p:nvSpPr>
          <p:spPr>
            <a:xfrm>
              <a:off x="1025756" y="4200870"/>
              <a:ext cx="2752825" cy="943276"/>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Data Pipelines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ETL</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Data Story</a:t>
              </a:r>
            </a:p>
          </p:txBody>
        </p:sp>
        <p:sp>
          <p:nvSpPr>
            <p:cNvPr id="21" name="Rectangle 20">
              <a:extLst>
                <a:ext uri="{FF2B5EF4-FFF2-40B4-BE49-F238E27FC236}">
                  <a16:creationId xmlns:a16="http://schemas.microsoft.com/office/drawing/2014/main" id="{C9222D51-C5FB-1C17-B5B4-EDD0C978C642}"/>
                </a:ext>
              </a:extLst>
            </p:cNvPr>
            <p:cNvSpPr/>
            <p:nvPr/>
          </p:nvSpPr>
          <p:spPr>
            <a:xfrm>
              <a:off x="1025757" y="3119632"/>
              <a:ext cx="2752825" cy="943276"/>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200" dirty="0">
                  <a:solidFill>
                    <a:schemeClr val="bg1"/>
                  </a:solidFill>
                  <a:latin typeface="Segoe UI" panose="020B0502040204020203" pitchFamily="34" charset="0"/>
                  <a:cs typeface="Segoe UI" panose="020B0502040204020203" pitchFamily="34" charset="0"/>
                </a:rPr>
                <a:t>Customer Product Insights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200" dirty="0">
                  <a:solidFill>
                    <a:schemeClr val="bg1"/>
                  </a:solidFill>
                  <a:latin typeface="Segoe UI" panose="020B0502040204020203" pitchFamily="34" charset="0"/>
                  <a:cs typeface="Segoe UI" panose="020B0502040204020203" pitchFamily="34" charset="0"/>
                </a:rPr>
                <a:t>Cleaning &amp; Preparing data</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A/B testing and experimentation</a:t>
              </a:r>
            </a:p>
          </p:txBody>
        </p:sp>
        <p:sp>
          <p:nvSpPr>
            <p:cNvPr id="22" name="Rectangle 21">
              <a:extLst>
                <a:ext uri="{FF2B5EF4-FFF2-40B4-BE49-F238E27FC236}">
                  <a16:creationId xmlns:a16="http://schemas.microsoft.com/office/drawing/2014/main" id="{615AF592-BB8A-F56C-0273-756F7F5561DF}"/>
                </a:ext>
              </a:extLst>
            </p:cNvPr>
            <p:cNvSpPr/>
            <p:nvPr/>
          </p:nvSpPr>
          <p:spPr>
            <a:xfrm>
              <a:off x="1025758" y="2038394"/>
              <a:ext cx="2752825" cy="943276"/>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200" dirty="0">
                  <a:solidFill>
                    <a:schemeClr val="bg1"/>
                  </a:solidFill>
                  <a:latin typeface="Segoe UI" panose="020B0502040204020203" pitchFamily="34" charset="0"/>
                  <a:cs typeface="Segoe UI" panose="020B0502040204020203" pitchFamily="34" charset="0"/>
                </a:rPr>
                <a:t>Ability to craft models</a:t>
              </a:r>
              <a:endParaRPr kumimoji="0" lang="en-IN" sz="120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23" name="Arrow: Up 22">
            <a:extLst>
              <a:ext uri="{FF2B5EF4-FFF2-40B4-BE49-F238E27FC236}">
                <a16:creationId xmlns:a16="http://schemas.microsoft.com/office/drawing/2014/main" id="{2C0E3862-39C7-C1B8-858A-C32677C8A5A7}"/>
              </a:ext>
            </a:extLst>
          </p:cNvPr>
          <p:cNvSpPr/>
          <p:nvPr/>
        </p:nvSpPr>
        <p:spPr>
          <a:xfrm>
            <a:off x="264406" y="1157114"/>
            <a:ext cx="242835" cy="5268228"/>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B82E67AA-593E-243B-2804-71728A68ECFD}"/>
              </a:ext>
            </a:extLst>
          </p:cNvPr>
          <p:cNvSpPr/>
          <p:nvPr/>
        </p:nvSpPr>
        <p:spPr>
          <a:xfrm>
            <a:off x="4636267" y="432658"/>
            <a:ext cx="7291326"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AI COMPLEXITY BENEFIT MATRIX</a:t>
            </a:r>
          </a:p>
        </p:txBody>
      </p:sp>
      <p:sp>
        <p:nvSpPr>
          <p:cNvPr id="5" name="Rectangle 4">
            <a:extLst>
              <a:ext uri="{FF2B5EF4-FFF2-40B4-BE49-F238E27FC236}">
                <a16:creationId xmlns:a16="http://schemas.microsoft.com/office/drawing/2014/main" id="{A7297D34-3725-F9CA-CC88-9D2D094C3653}"/>
              </a:ext>
            </a:extLst>
          </p:cNvPr>
          <p:cNvSpPr/>
          <p:nvPr/>
        </p:nvSpPr>
        <p:spPr>
          <a:xfrm>
            <a:off x="4636267" y="1136862"/>
            <a:ext cx="7291326" cy="521948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17674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B6881C-751B-76A4-ED07-751AD639CF90}"/>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TYPES OF TRADITIONAL DATA ANALYSIS</a:t>
            </a:r>
          </a:p>
        </p:txBody>
      </p:sp>
      <p:sp>
        <p:nvSpPr>
          <p:cNvPr id="8" name="Slide Number Placeholder 7">
            <a:extLst>
              <a:ext uri="{FF2B5EF4-FFF2-40B4-BE49-F238E27FC236}">
                <a16:creationId xmlns:a16="http://schemas.microsoft.com/office/drawing/2014/main" id="{56E4443D-89F2-7662-B1B5-C1C24B2403A8}"/>
              </a:ext>
            </a:extLst>
          </p:cNvPr>
          <p:cNvSpPr>
            <a:spLocks noGrp="1"/>
          </p:cNvSpPr>
          <p:nvPr>
            <p:ph type="sldNum" sz="quarter" idx="12"/>
          </p:nvPr>
        </p:nvSpPr>
        <p:spPr/>
        <p:txBody>
          <a:bodyPr/>
          <a:lstStyle/>
          <a:p>
            <a:fld id="{A63E5F1B-06E8-40D9-B2EF-6EBB58D817FE}" type="slidenum">
              <a:rPr lang="en-IN" smtClean="0"/>
              <a:t>56</a:t>
            </a:fld>
            <a:endParaRPr lang="en-IN"/>
          </a:p>
        </p:txBody>
      </p:sp>
    </p:spTree>
    <p:extLst>
      <p:ext uri="{BB962C8B-B14F-4D97-AF65-F5344CB8AC3E}">
        <p14:creationId xmlns:p14="http://schemas.microsoft.com/office/powerpoint/2010/main" val="2305649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A56438-A976-705B-E38C-A29421BE7F5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23350EE-3602-BAFC-CE60-C66EA501897D}"/>
              </a:ext>
            </a:extLst>
          </p:cNvPr>
          <p:cNvSpPr/>
          <p:nvPr/>
        </p:nvSpPr>
        <p:spPr>
          <a:xfrm>
            <a:off x="132203" y="726983"/>
            <a:ext cx="4084197" cy="332782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dirty="0">
              <a:solidFill>
                <a:schemeClr val="bg1"/>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764E9373-3E74-F164-5471-49ECBDE365BC}"/>
              </a:ext>
            </a:extLst>
          </p:cNvPr>
          <p:cNvSpPr/>
          <p:nvPr/>
        </p:nvSpPr>
        <p:spPr>
          <a:xfrm>
            <a:off x="132203" y="109695"/>
            <a:ext cx="11957128"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TRADITIONAL METHODS OF DATA ANALYSIS – REGRESSION ANALYSIS</a:t>
            </a:r>
          </a:p>
        </p:txBody>
      </p:sp>
      <p:sp>
        <p:nvSpPr>
          <p:cNvPr id="8" name="Rectangle 7">
            <a:extLst>
              <a:ext uri="{FF2B5EF4-FFF2-40B4-BE49-F238E27FC236}">
                <a16:creationId xmlns:a16="http://schemas.microsoft.com/office/drawing/2014/main" id="{8267E97E-C622-2367-C947-1CBA8027C40C}"/>
              </a:ext>
            </a:extLst>
          </p:cNvPr>
          <p:cNvSpPr/>
          <p:nvPr/>
        </p:nvSpPr>
        <p:spPr>
          <a:xfrm>
            <a:off x="4309533" y="1438694"/>
            <a:ext cx="7750264" cy="2565549"/>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SIMPLE LINEAR REGRESSION</a:t>
            </a:r>
            <a:r>
              <a:rPr lang="en-US" sz="1000" dirty="0">
                <a:solidFill>
                  <a:schemeClr val="bg1"/>
                </a:solidFill>
                <a:latin typeface="Segoe UI" panose="020B0502040204020203" pitchFamily="34" charset="0"/>
                <a:cs typeface="Segoe UI" panose="020B0502040204020203" pitchFamily="34" charset="0"/>
              </a:rPr>
              <a:t> involves one dependent and one independent variable, forming a linear relationship. Its equation is y = ax + b, where a is the slope and b is the intercept. It is commonly used in weather forecasting and financial analysis.</a:t>
            </a:r>
          </a:p>
          <a:p>
            <a:pPr marL="171450" indent="-171450">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MULTIPLE LINEAR REGRESSION</a:t>
            </a:r>
            <a:r>
              <a:rPr lang="en-US" sz="1000" dirty="0">
                <a:solidFill>
                  <a:schemeClr val="bg1"/>
                </a:solidFill>
                <a:latin typeface="Segoe UI" panose="020B0502040204020203" pitchFamily="34" charset="0"/>
                <a:cs typeface="Segoe UI" panose="020B0502040204020203" pitchFamily="34" charset="0"/>
              </a:rPr>
              <a:t> extends simple regression by incorporating multiple independent variables. Its equation is y = a0x1 + a1x2 + ... + b. This method is used in fields like real estate and public healthcare.</a:t>
            </a:r>
          </a:p>
          <a:p>
            <a:pPr marL="171450" indent="-171450">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POLYNOMIAL REGRESSION</a:t>
            </a:r>
            <a:r>
              <a:rPr lang="en-US" sz="1000" dirty="0">
                <a:solidFill>
                  <a:schemeClr val="bg1"/>
                </a:solidFill>
                <a:latin typeface="Segoe UI" panose="020B0502040204020203" pitchFamily="34" charset="0"/>
                <a:cs typeface="Segoe UI" panose="020B0502040204020203" pitchFamily="34" charset="0"/>
              </a:rPr>
              <a:t> fits a non-linear relationship by introducing polynomial terms. For example, a second-degree polynomial regression has the form y = a0 + a1x + a2x^2. It is useful for flexible curve fitting in datasets.</a:t>
            </a:r>
          </a:p>
          <a:p>
            <a:pPr marL="171450" indent="-171450">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SUPPORT VECTOR REGRESSION (SVR):</a:t>
            </a:r>
            <a:r>
              <a:rPr lang="en-US" sz="1000" dirty="0">
                <a:solidFill>
                  <a:schemeClr val="bg1"/>
                </a:solidFill>
                <a:latin typeface="Segoe UI" panose="020B0502040204020203" pitchFamily="34" charset="0"/>
                <a:cs typeface="Segoe UI" panose="020B0502040204020203" pitchFamily="34" charset="0"/>
              </a:rPr>
              <a:t> Based on the support vector machine algorithm, it finds a hyperplane that minimizes the sum of the squared residuals between the predicted and actual values.</a:t>
            </a:r>
          </a:p>
          <a:p>
            <a:pPr marL="171450" indent="-171450">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DECISION TREE REGRESSION:</a:t>
            </a:r>
            <a:r>
              <a:rPr lang="en-US" sz="1000" dirty="0">
                <a:solidFill>
                  <a:schemeClr val="bg1"/>
                </a:solidFill>
                <a:latin typeface="Segoe UI" panose="020B0502040204020203" pitchFamily="34" charset="0"/>
                <a:cs typeface="Segoe UI" panose="020B0502040204020203" pitchFamily="34" charset="0"/>
              </a:rPr>
              <a:t> Builds a decision tree to predict the target value, where each node represents a decision, and each branch represents the outcome.</a:t>
            </a:r>
          </a:p>
          <a:p>
            <a:pPr marL="171450" indent="-171450">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RANDOM FOREST REGRESSION:</a:t>
            </a:r>
            <a:r>
              <a:rPr lang="en-US" sz="1000" dirty="0">
                <a:solidFill>
                  <a:schemeClr val="bg1"/>
                </a:solidFill>
                <a:latin typeface="Segoe UI" panose="020B0502040204020203" pitchFamily="34" charset="0"/>
                <a:cs typeface="Segoe UI" panose="020B0502040204020203" pitchFamily="34" charset="0"/>
              </a:rPr>
              <a:t> An ensemble method that combines multiple decision trees to predict the target value.</a:t>
            </a:r>
          </a:p>
        </p:txBody>
      </p:sp>
      <p:sp>
        <p:nvSpPr>
          <p:cNvPr id="9" name="Rectangle 8">
            <a:extLst>
              <a:ext uri="{FF2B5EF4-FFF2-40B4-BE49-F238E27FC236}">
                <a16:creationId xmlns:a16="http://schemas.microsoft.com/office/drawing/2014/main" id="{85D70332-DEC2-77E7-719B-45C9BCF23807}"/>
              </a:ext>
            </a:extLst>
          </p:cNvPr>
          <p:cNvSpPr/>
          <p:nvPr/>
        </p:nvSpPr>
        <p:spPr>
          <a:xfrm>
            <a:off x="220439" y="4054811"/>
            <a:ext cx="11868892" cy="23370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APPLICATIONS:</a:t>
            </a:r>
          </a:p>
          <a:p>
            <a:pPr algn="just"/>
            <a:r>
              <a:rPr lang="en-US" sz="1200" dirty="0">
                <a:solidFill>
                  <a:schemeClr val="bg1"/>
                </a:solidFill>
                <a:latin typeface="Segoe UI" panose="020B0502040204020203" pitchFamily="34" charset="0"/>
                <a:cs typeface="Segoe UI" panose="020B0502040204020203" pitchFamily="34" charset="0"/>
              </a:rPr>
              <a:t>Regression analysis is used in stock price prediction, product sales forecasting, real estate valuation, weather forecasting, crop yield prediction, and sports performance analysis. It helps businesses and researchers understand relationships and make data-driven decisions.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ADVANTAGES:</a:t>
            </a:r>
          </a:p>
          <a:p>
            <a:pPr algn="just"/>
            <a:r>
              <a:rPr lang="en-US" sz="1200" dirty="0">
                <a:solidFill>
                  <a:schemeClr val="bg1"/>
                </a:solidFill>
                <a:latin typeface="Segoe UI" panose="020B0502040204020203" pitchFamily="34" charset="0"/>
                <a:cs typeface="Segoe UI" panose="020B0502040204020203" pitchFamily="34" charset="0"/>
              </a:rPr>
              <a:t>Regression analysis provides insights into how variables are related, aids in forecasting, and identifies key predictors. It also helps assess the model's goodness of fit and diagnose potential issues.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LIMITATIONS: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It is sensitive to outliers and relies on assumptions like linearity and normality of residuals. Poor data quality can lead to unreliable results, and it struggles with highly complex relationships or multicollinearity among variables.</a:t>
            </a:r>
          </a:p>
          <a:p>
            <a:pPr marL="171450" indent="-171450" algn="just">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Regression analysis is a powerful tool for understanding and predicting data trends, but its effectiveness depends on the quality of data and adherence to its assumptions.</a:t>
            </a:r>
          </a:p>
        </p:txBody>
      </p:sp>
      <p:sp>
        <p:nvSpPr>
          <p:cNvPr id="2" name="Slide Number Placeholder 1">
            <a:extLst>
              <a:ext uri="{FF2B5EF4-FFF2-40B4-BE49-F238E27FC236}">
                <a16:creationId xmlns:a16="http://schemas.microsoft.com/office/drawing/2014/main" id="{8B6DC577-EC4B-E438-3901-EEBFC0E4C9F6}"/>
              </a:ext>
            </a:extLst>
          </p:cNvPr>
          <p:cNvSpPr>
            <a:spLocks noGrp="1"/>
          </p:cNvSpPr>
          <p:nvPr>
            <p:ph type="sldNum" sz="quarter" idx="12"/>
          </p:nvPr>
        </p:nvSpPr>
        <p:spPr/>
        <p:txBody>
          <a:bodyPr/>
          <a:lstStyle/>
          <a:p>
            <a:fld id="{A63E5F1B-06E8-40D9-B2EF-6EBB58D817FE}" type="slidenum">
              <a:rPr lang="en-IN" smtClean="0">
                <a:solidFill>
                  <a:schemeClr val="bg1"/>
                </a:solidFill>
              </a:rPr>
              <a:t>57</a:t>
            </a:fld>
            <a:endParaRPr lang="en-IN">
              <a:solidFill>
                <a:schemeClr val="bg1"/>
              </a:solidFill>
            </a:endParaRPr>
          </a:p>
        </p:txBody>
      </p:sp>
      <p:sp>
        <p:nvSpPr>
          <p:cNvPr id="4" name="Rectangle 3">
            <a:extLst>
              <a:ext uri="{FF2B5EF4-FFF2-40B4-BE49-F238E27FC236}">
                <a16:creationId xmlns:a16="http://schemas.microsoft.com/office/drawing/2014/main" id="{4072C29A-DF2B-97C1-11E9-CA74B81A9F75}"/>
              </a:ext>
            </a:extLst>
          </p:cNvPr>
          <p:cNvSpPr/>
          <p:nvPr/>
        </p:nvSpPr>
        <p:spPr>
          <a:xfrm>
            <a:off x="4216399" y="787400"/>
            <a:ext cx="7843397" cy="60072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b="1" dirty="0">
                <a:solidFill>
                  <a:schemeClr val="bg1"/>
                </a:solidFill>
                <a:latin typeface="Segoe UI" panose="020B0502040204020203" pitchFamily="34" charset="0"/>
                <a:cs typeface="Segoe UI" panose="020B0502040204020203" pitchFamily="34" charset="0"/>
              </a:rPr>
              <a:t>Regression is a statistical approach used to analyze the relationship between a dependent variable (target variable) and one or more independent variables (predictor variables). The primary goal is to determine the most suitable function that characterizes the connection between these variables, enabling predictions or drawing conclusions.</a:t>
            </a:r>
            <a:endParaRPr lang="en-US" sz="1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7676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9F8BE6-6B1E-9F04-BD17-D720BBD35D7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3B3A890-3270-3A37-95C0-AF68455A9A15}"/>
              </a:ext>
            </a:extLst>
          </p:cNvPr>
          <p:cNvSpPr/>
          <p:nvPr/>
        </p:nvSpPr>
        <p:spPr>
          <a:xfrm>
            <a:off x="132203" y="109695"/>
            <a:ext cx="11957128"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TRADITIONAL METHODS OF DATA ANALYSIS – CLUSTER ANALYSIS</a:t>
            </a:r>
          </a:p>
        </p:txBody>
      </p:sp>
      <p:sp>
        <p:nvSpPr>
          <p:cNvPr id="8" name="Rectangle 7">
            <a:extLst>
              <a:ext uri="{FF2B5EF4-FFF2-40B4-BE49-F238E27FC236}">
                <a16:creationId xmlns:a16="http://schemas.microsoft.com/office/drawing/2014/main" id="{62C3B080-252D-337C-5762-019D5909E060}"/>
              </a:ext>
            </a:extLst>
          </p:cNvPr>
          <p:cNvSpPr/>
          <p:nvPr/>
        </p:nvSpPr>
        <p:spPr>
          <a:xfrm>
            <a:off x="4309533" y="726984"/>
            <a:ext cx="7750264" cy="300773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b="1" dirty="0">
                <a:solidFill>
                  <a:schemeClr val="bg1"/>
                </a:solidFill>
                <a:latin typeface="Segoe UI" panose="020B0502040204020203" pitchFamily="34" charset="0"/>
                <a:cs typeface="Segoe UI" panose="020B0502040204020203" pitchFamily="34" charset="0"/>
              </a:rPr>
              <a:t>Cluster analysis, also known as clustering, is a method of data analysis that groups similar data points together. The primary goal is to divide a dataset into clusters such that the data points within each group are more similar to each other than to those in other groups. This process is often used for exploratory data analysis and can help identify patterns or relationships within the data that may not be immediately obvious.</a:t>
            </a:r>
          </a:p>
          <a:p>
            <a:pPr marL="171450" indent="-171450" algn="just">
              <a:buFont typeface="Wingdings" panose="05000000000000000000" pitchFamily="2" charset="2"/>
              <a:buChar char="§"/>
            </a:pPr>
            <a:endParaRPr lang="en-US" sz="1000" b="1"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PARTITIONING METHODS:</a:t>
            </a:r>
            <a:r>
              <a:rPr lang="en-US" sz="1000" dirty="0">
                <a:solidFill>
                  <a:schemeClr val="bg1"/>
                </a:solidFill>
                <a:latin typeface="Segoe UI" panose="020B0502040204020203" pitchFamily="34" charset="0"/>
                <a:cs typeface="Segoe UI" panose="020B0502040204020203" pitchFamily="34" charset="0"/>
              </a:rPr>
              <a:t> Divide data into predefined groups, such as K-means clustering.</a:t>
            </a:r>
          </a:p>
          <a:p>
            <a:pPr marL="171450" indent="-171450" algn="just">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HIERARCHICAL METHODS:</a:t>
            </a:r>
            <a:r>
              <a:rPr lang="en-US" sz="1000" dirty="0">
                <a:solidFill>
                  <a:schemeClr val="bg1"/>
                </a:solidFill>
                <a:latin typeface="Segoe UI" panose="020B0502040204020203" pitchFamily="34" charset="0"/>
                <a:cs typeface="Segoe UI" panose="020B0502040204020203" pitchFamily="34" charset="0"/>
              </a:rPr>
              <a:t> Build a tree-like structure of clusters, either merging smaller clusters (agglomerative) or splitting larger ones (divisive).</a:t>
            </a:r>
          </a:p>
          <a:p>
            <a:pPr marL="171450" indent="-171450" algn="just">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DENSITY-BASED METHODS:</a:t>
            </a:r>
            <a:r>
              <a:rPr lang="en-US" sz="1000" dirty="0">
                <a:solidFill>
                  <a:schemeClr val="bg1"/>
                </a:solidFill>
                <a:latin typeface="Segoe UI" panose="020B0502040204020203" pitchFamily="34" charset="0"/>
                <a:cs typeface="Segoe UI" panose="020B0502040204020203" pitchFamily="34" charset="0"/>
              </a:rPr>
              <a:t> Group densely packed data points while treating sparse regions as noise, useful for irregularly shaped clusters.</a:t>
            </a:r>
          </a:p>
          <a:p>
            <a:pPr marL="171450" indent="-171450" algn="just">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GRID-BASED METHODS:</a:t>
            </a:r>
            <a:r>
              <a:rPr lang="en-US" sz="1000" dirty="0">
                <a:solidFill>
                  <a:schemeClr val="bg1"/>
                </a:solidFill>
                <a:latin typeface="Segoe UI" panose="020B0502040204020203" pitchFamily="34" charset="0"/>
                <a:cs typeface="Segoe UI" panose="020B0502040204020203" pitchFamily="34" charset="0"/>
              </a:rPr>
              <a:t> Divide the data space into grids for faster clustering, often used in geographical or climate data analysis.</a:t>
            </a:r>
          </a:p>
          <a:p>
            <a:pPr marL="171450" indent="-171450" algn="just">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MODEL-BASED METHODS:</a:t>
            </a:r>
            <a:r>
              <a:rPr lang="en-US" sz="1000" dirty="0">
                <a:solidFill>
                  <a:schemeClr val="bg1"/>
                </a:solidFill>
                <a:latin typeface="Segoe UI" panose="020B0502040204020203" pitchFamily="34" charset="0"/>
                <a:cs typeface="Segoe UI" panose="020B0502040204020203" pitchFamily="34" charset="0"/>
              </a:rPr>
              <a:t> Assume data is generated from a mixture of distributions, such as Gaussian Mixture Models (GMM).</a:t>
            </a:r>
          </a:p>
          <a:p>
            <a:pPr marL="171450" indent="-171450" algn="just">
              <a:buFont typeface="Wingdings" panose="05000000000000000000" pitchFamily="2" charset="2"/>
              <a:buChar char="§"/>
            </a:pPr>
            <a:endParaRPr lang="en-US" sz="10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000" b="1" dirty="0">
                <a:solidFill>
                  <a:schemeClr val="bg1"/>
                </a:solidFill>
                <a:latin typeface="Segoe UI" panose="020B0502040204020203" pitchFamily="34" charset="0"/>
                <a:cs typeface="Segoe UI" panose="020B0502040204020203" pitchFamily="34" charset="0"/>
              </a:rPr>
              <a:t>CONSTRAINT-BASED METHODS:</a:t>
            </a:r>
            <a:r>
              <a:rPr lang="en-US" sz="1000" dirty="0">
                <a:solidFill>
                  <a:schemeClr val="bg1"/>
                </a:solidFill>
                <a:latin typeface="Segoe UI" panose="020B0502040204020203" pitchFamily="34" charset="0"/>
                <a:cs typeface="Segoe UI" panose="020B0502040204020203" pitchFamily="34" charset="0"/>
              </a:rPr>
              <a:t> Use user-defined constraints to guide the clustering process</a:t>
            </a:r>
          </a:p>
        </p:txBody>
      </p:sp>
      <p:sp>
        <p:nvSpPr>
          <p:cNvPr id="9" name="Rectangle 8">
            <a:extLst>
              <a:ext uri="{FF2B5EF4-FFF2-40B4-BE49-F238E27FC236}">
                <a16:creationId xmlns:a16="http://schemas.microsoft.com/office/drawing/2014/main" id="{750D2BC2-89EF-ED05-10F3-93D30C665635}"/>
              </a:ext>
            </a:extLst>
          </p:cNvPr>
          <p:cNvSpPr/>
          <p:nvPr/>
        </p:nvSpPr>
        <p:spPr>
          <a:xfrm>
            <a:off x="220439" y="3860116"/>
            <a:ext cx="6931132" cy="2531761"/>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egoe UI" panose="020B0502040204020203" pitchFamily="34" charset="0"/>
                <a:cs typeface="Segoe UI" panose="020B0502040204020203" pitchFamily="34" charset="0"/>
              </a:rPr>
              <a:t>APPLICATIONS OF CLUSTERING</a:t>
            </a:r>
          </a:p>
          <a:p>
            <a:endParaRPr lang="en-US" sz="1200" dirty="0">
              <a:solidFill>
                <a:schemeClr val="bg1"/>
              </a:solidFill>
              <a:latin typeface="Segoe UI" panose="020B0502040204020203" pitchFamily="34" charset="0"/>
              <a:cs typeface="Segoe UI" panose="020B0502040204020203" pitchFamily="34" charset="0"/>
            </a:endParaRPr>
          </a:p>
          <a:p>
            <a:pPr marL="171450" indent="-171450">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Market Segmentation:</a:t>
            </a:r>
            <a:r>
              <a:rPr lang="en-US" sz="1200" dirty="0">
                <a:solidFill>
                  <a:schemeClr val="bg1"/>
                </a:solidFill>
                <a:latin typeface="Segoe UI" panose="020B0502040204020203" pitchFamily="34" charset="0"/>
                <a:cs typeface="Segoe UI" panose="020B0502040204020203" pitchFamily="34" charset="0"/>
              </a:rPr>
              <a:t> Group customers based on purchasing behavior for targeted marketing.</a:t>
            </a:r>
          </a:p>
          <a:p>
            <a:pPr marL="171450" indent="-171450">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Image Segmentation: </a:t>
            </a:r>
            <a:r>
              <a:rPr lang="en-US" sz="1200" dirty="0">
                <a:solidFill>
                  <a:schemeClr val="bg1"/>
                </a:solidFill>
                <a:latin typeface="Segoe UI" panose="020B0502040204020203" pitchFamily="34" charset="0"/>
                <a:cs typeface="Segoe UI" panose="020B0502040204020203" pitchFamily="34" charset="0"/>
              </a:rPr>
              <a:t>Identify objects in images by grouping pixels.</a:t>
            </a:r>
          </a:p>
          <a:p>
            <a:pPr marL="171450" indent="-171450">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Biological Classification:</a:t>
            </a:r>
            <a:r>
              <a:rPr lang="en-US" sz="1200" dirty="0">
                <a:solidFill>
                  <a:schemeClr val="bg1"/>
                </a:solidFill>
                <a:latin typeface="Segoe UI" panose="020B0502040204020203" pitchFamily="34" charset="0"/>
                <a:cs typeface="Segoe UI" panose="020B0502040204020203" pitchFamily="34" charset="0"/>
              </a:rPr>
              <a:t> Group genes with similar behaviors for disease research.</a:t>
            </a:r>
          </a:p>
          <a:p>
            <a:pPr marL="171450" indent="-171450">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Document Classification: </a:t>
            </a:r>
            <a:r>
              <a:rPr lang="en-US" sz="1200" dirty="0">
                <a:solidFill>
                  <a:schemeClr val="bg1"/>
                </a:solidFill>
                <a:latin typeface="Segoe UI" panose="020B0502040204020203" pitchFamily="34" charset="0"/>
                <a:cs typeface="Segoe UI" panose="020B0502040204020203" pitchFamily="34" charset="0"/>
              </a:rPr>
              <a:t>Categorize web pages for better search engine results.</a:t>
            </a:r>
          </a:p>
          <a:p>
            <a:pPr marL="171450" indent="-171450">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Anomaly Detection: </a:t>
            </a:r>
            <a:r>
              <a:rPr lang="en-US" sz="1200" dirty="0">
                <a:solidFill>
                  <a:schemeClr val="bg1"/>
                </a:solidFill>
                <a:latin typeface="Segoe UI" panose="020B0502040204020203" pitchFamily="34" charset="0"/>
                <a:cs typeface="Segoe UI" panose="020B0502040204020203" pitchFamily="34" charset="0"/>
              </a:rPr>
              <a:t>Identify outliers or unusual patterns, such as fraud detection</a:t>
            </a:r>
          </a:p>
        </p:txBody>
      </p:sp>
      <p:sp>
        <p:nvSpPr>
          <p:cNvPr id="6" name="Rectangle 5">
            <a:extLst>
              <a:ext uri="{FF2B5EF4-FFF2-40B4-BE49-F238E27FC236}">
                <a16:creationId xmlns:a16="http://schemas.microsoft.com/office/drawing/2014/main" id="{C392B43E-37EF-4B90-4F5E-3C6712EC4CC6}"/>
              </a:ext>
            </a:extLst>
          </p:cNvPr>
          <p:cNvSpPr/>
          <p:nvPr/>
        </p:nvSpPr>
        <p:spPr>
          <a:xfrm>
            <a:off x="132203" y="726982"/>
            <a:ext cx="4177330" cy="313313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dirty="0">
              <a:solidFill>
                <a:schemeClr val="bg1"/>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212437B-35DA-B687-7A0C-8BFE5DCBCEAB}"/>
              </a:ext>
            </a:extLst>
          </p:cNvPr>
          <p:cNvSpPr/>
          <p:nvPr/>
        </p:nvSpPr>
        <p:spPr>
          <a:xfrm>
            <a:off x="7151571" y="3860115"/>
            <a:ext cx="4908226" cy="2531761"/>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egoe UI" panose="020B0502040204020203" pitchFamily="34" charset="0"/>
                <a:cs typeface="Segoe UI" panose="020B0502040204020203" pitchFamily="34" charset="0"/>
              </a:rPr>
              <a:t>CHALLENGES IN CLUSTERING</a:t>
            </a:r>
          </a:p>
          <a:p>
            <a:endParaRPr lang="en-US" sz="1200" b="1" dirty="0">
              <a:solidFill>
                <a:schemeClr val="bg1"/>
              </a:solidFill>
              <a:latin typeface="Segoe UI" panose="020B0502040204020203" pitchFamily="34" charset="0"/>
              <a:cs typeface="Segoe UI" panose="020B0502040204020203" pitchFamily="34" charset="0"/>
            </a:endParaRPr>
          </a:p>
          <a:p>
            <a:pPr marL="171450" indent="-171450">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Determining the optimal number of clusters can be difficult.</a:t>
            </a:r>
          </a:p>
          <a:p>
            <a:pPr marL="171450" indent="-171450">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Some algorithms, like hierarchical clustering, struggle with scalability for large datasets.</a:t>
            </a:r>
          </a:p>
          <a:p>
            <a:pPr marL="171450" indent="-171450">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Many methods assume clusters are evenly shaped, which may not align with real-world data.</a:t>
            </a:r>
          </a:p>
          <a:p>
            <a:pPr marL="171450" indent="-171450">
              <a:lnSpc>
                <a:spcPct val="15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Sensitivity to noise and outliers can affect clustering accuracy</a:t>
            </a:r>
          </a:p>
        </p:txBody>
      </p:sp>
      <p:sp>
        <p:nvSpPr>
          <p:cNvPr id="3" name="Slide Number Placeholder 2">
            <a:extLst>
              <a:ext uri="{FF2B5EF4-FFF2-40B4-BE49-F238E27FC236}">
                <a16:creationId xmlns:a16="http://schemas.microsoft.com/office/drawing/2014/main" id="{1527BD70-B98F-9A72-6936-8240BAFFFB55}"/>
              </a:ext>
            </a:extLst>
          </p:cNvPr>
          <p:cNvSpPr>
            <a:spLocks noGrp="1"/>
          </p:cNvSpPr>
          <p:nvPr>
            <p:ph type="sldNum" sz="quarter" idx="12"/>
          </p:nvPr>
        </p:nvSpPr>
        <p:spPr/>
        <p:txBody>
          <a:bodyPr/>
          <a:lstStyle/>
          <a:p>
            <a:fld id="{A63E5F1B-06E8-40D9-B2EF-6EBB58D817FE}" type="slidenum">
              <a:rPr lang="en-IN" smtClean="0">
                <a:solidFill>
                  <a:schemeClr val="bg1"/>
                </a:solidFill>
              </a:rPr>
              <a:t>58</a:t>
            </a:fld>
            <a:endParaRPr lang="en-IN">
              <a:solidFill>
                <a:schemeClr val="bg1"/>
              </a:solidFill>
            </a:endParaRPr>
          </a:p>
        </p:txBody>
      </p:sp>
    </p:spTree>
    <p:extLst>
      <p:ext uri="{BB962C8B-B14F-4D97-AF65-F5344CB8AC3E}">
        <p14:creationId xmlns:p14="http://schemas.microsoft.com/office/powerpoint/2010/main" val="2638062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9613F7-F0A7-F246-B86E-32125756AB7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1496149-9E66-4CAD-9CC4-C83B01C87ADD}"/>
              </a:ext>
            </a:extLst>
          </p:cNvPr>
          <p:cNvSpPr/>
          <p:nvPr/>
        </p:nvSpPr>
        <p:spPr>
          <a:xfrm>
            <a:off x="132203" y="109695"/>
            <a:ext cx="11957128" cy="49189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TRADITIONAL METHODS OF DATA ANALYSIS – FACTOR ANALYSIS</a:t>
            </a:r>
          </a:p>
        </p:txBody>
      </p:sp>
      <p:sp>
        <p:nvSpPr>
          <p:cNvPr id="8" name="Rectangle 7">
            <a:extLst>
              <a:ext uri="{FF2B5EF4-FFF2-40B4-BE49-F238E27FC236}">
                <a16:creationId xmlns:a16="http://schemas.microsoft.com/office/drawing/2014/main" id="{CE74B471-55E9-C988-4991-8B34208D4F0B}"/>
              </a:ext>
            </a:extLst>
          </p:cNvPr>
          <p:cNvSpPr/>
          <p:nvPr/>
        </p:nvSpPr>
        <p:spPr>
          <a:xfrm>
            <a:off x="4386533" y="726984"/>
            <a:ext cx="2520000" cy="415302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EXPLORATORY FACTOR ANALYSIS (EFA):</a:t>
            </a:r>
          </a:p>
          <a:p>
            <a:endParaRPr lang="en-US" sz="1200" b="1"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It is used when researchers don’t have preconceived ideas about the underlying structure of the data. It’s like exploring uncharted territory, letting the data reveal its own patterns and relationships.</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Key characteristics of EFA include:</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No predetermined structure or hypothesis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Data-driven approach that reveals underlying patterns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Helps identify how many factors exist in the data</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Useful in the early stages of research or instrument development</a:t>
            </a:r>
          </a:p>
        </p:txBody>
      </p:sp>
      <p:sp>
        <p:nvSpPr>
          <p:cNvPr id="7" name="Rectangle 6">
            <a:extLst>
              <a:ext uri="{FF2B5EF4-FFF2-40B4-BE49-F238E27FC236}">
                <a16:creationId xmlns:a16="http://schemas.microsoft.com/office/drawing/2014/main" id="{D91FBF99-E140-FB8D-F72E-635D6026EAE4}"/>
              </a:ext>
            </a:extLst>
          </p:cNvPr>
          <p:cNvSpPr/>
          <p:nvPr/>
        </p:nvSpPr>
        <p:spPr>
          <a:xfrm>
            <a:off x="363210" y="1287515"/>
            <a:ext cx="3804530" cy="303195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dirty="0">
              <a:solidFill>
                <a:schemeClr val="bg1"/>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D5C4BBA8-3F2E-39A8-95D6-A849916D8934}"/>
              </a:ext>
            </a:extLst>
          </p:cNvPr>
          <p:cNvSpPr/>
          <p:nvPr/>
        </p:nvSpPr>
        <p:spPr>
          <a:xfrm>
            <a:off x="6983533" y="726983"/>
            <a:ext cx="2520000" cy="415302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CONFIRMATORY FACTOR ANALYSIS (CFA):</a:t>
            </a:r>
          </a:p>
          <a:p>
            <a:endParaRPr lang="en-US" sz="1200" b="1"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Unlike EFA, confirmatory factor analysis starts with a hypothesis about how variables relate to underlying factors. Researchers use CFA to test and validate existing theories or models.</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Key characteristics of CFA include:</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Tests a predetermined factor structure</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Evaluates how well the data fits the theoretical model</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Provides statistical measures of model fit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Often used after EFA to confirm and refine findings</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7AF32DBE-CAD2-BA89-AB2E-58DD29712D94}"/>
              </a:ext>
            </a:extLst>
          </p:cNvPr>
          <p:cNvSpPr/>
          <p:nvPr/>
        </p:nvSpPr>
        <p:spPr>
          <a:xfrm>
            <a:off x="9580533" y="726982"/>
            <a:ext cx="2520000" cy="415302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PRINCIPAL COMPONENT ANALYSIS (PCA):</a:t>
            </a:r>
          </a:p>
          <a:p>
            <a:r>
              <a:rPr lang="en-US" sz="1200" dirty="0">
                <a:solidFill>
                  <a:schemeClr val="bg1"/>
                </a:solidFill>
                <a:latin typeface="Segoe UI" panose="020B0502040204020203" pitchFamily="34" charset="0"/>
                <a:cs typeface="Segoe UI" panose="020B0502040204020203" pitchFamily="34" charset="0"/>
              </a:rPr>
              <a:t>Principal Component Analysis is sometimes classified as a type of factor analysis, though statistically it’s slightly different. It emphasizes variance to identify patterns in the data and is beneficial when variables have high correlations.</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Key characteristics of PCA include:</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Focuses on explaining the maximum amount of variance</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Creates components that are completely uncorrelated with each other</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Often used for data reduction and simplification</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Particularly useful with highly correlated variables</a:t>
            </a:r>
          </a:p>
        </p:txBody>
      </p:sp>
      <p:sp>
        <p:nvSpPr>
          <p:cNvPr id="5" name="Rectangle 4">
            <a:extLst>
              <a:ext uri="{FF2B5EF4-FFF2-40B4-BE49-F238E27FC236}">
                <a16:creationId xmlns:a16="http://schemas.microsoft.com/office/drawing/2014/main" id="{376AAAD6-0AA5-7D9D-7B2A-3BA2322C70CF}"/>
              </a:ext>
            </a:extLst>
          </p:cNvPr>
          <p:cNvSpPr/>
          <p:nvPr/>
        </p:nvSpPr>
        <p:spPr>
          <a:xfrm>
            <a:off x="132203" y="5005402"/>
            <a:ext cx="11927594" cy="1428449"/>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Factorial analysis is invaluable when dealing with multiple variables that may interact and influence each other. It is particularly useful in the following scenarios:</a:t>
            </a:r>
          </a:p>
          <a:p>
            <a:endParaRPr lang="en-US" sz="1200" dirty="0">
              <a:solidFill>
                <a:schemeClr val="bg1"/>
              </a:solidFill>
              <a:latin typeface="Segoe UI" panose="020B0502040204020203" pitchFamily="34" charset="0"/>
              <a:cs typeface="Segoe UI" panose="020B0502040204020203" pitchFamily="34" charset="0"/>
            </a:endParaRPr>
          </a:p>
          <a:p>
            <a:pPr marL="171450" indent="-171450">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Market Research: </a:t>
            </a:r>
            <a:r>
              <a:rPr lang="en-US" sz="1200" dirty="0">
                <a:solidFill>
                  <a:schemeClr val="bg1"/>
                </a:solidFill>
                <a:latin typeface="Segoe UI" panose="020B0502040204020203" pitchFamily="34" charset="0"/>
                <a:cs typeface="Segoe UI" panose="020B0502040204020203" pitchFamily="34" charset="0"/>
              </a:rPr>
              <a:t>Understanding customer preferences and behaviors by analyzing multiple factors influencing purchasing decisions.</a:t>
            </a:r>
          </a:p>
          <a:p>
            <a:pPr marL="171450" indent="-171450">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Psychological Studies:</a:t>
            </a:r>
            <a:r>
              <a:rPr lang="en-US" sz="1200" dirty="0">
                <a:solidFill>
                  <a:schemeClr val="bg1"/>
                </a:solidFill>
                <a:latin typeface="Segoe UI" panose="020B0502040204020203" pitchFamily="34" charset="0"/>
                <a:cs typeface="Segoe UI" panose="020B0502040204020203" pitchFamily="34" charset="0"/>
              </a:rPr>
              <a:t> Exploring various factors affecting human behavior and emotions, providing insights into psychological patterns.</a:t>
            </a:r>
          </a:p>
          <a:p>
            <a:pPr marL="171450" indent="-171450">
              <a:lnSpc>
                <a:spcPct val="15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Product Planning and Development: </a:t>
            </a:r>
            <a:r>
              <a:rPr lang="en-US" sz="1200" dirty="0">
                <a:solidFill>
                  <a:schemeClr val="bg1"/>
                </a:solidFill>
                <a:latin typeface="Segoe UI" panose="020B0502040204020203" pitchFamily="34" charset="0"/>
                <a:cs typeface="Segoe UI" panose="020B0502040204020203" pitchFamily="34" charset="0"/>
              </a:rPr>
              <a:t>Evaluating the impact of multiple variables on product features and customer satisfaction, guiding product enhancement strategies.</a:t>
            </a:r>
          </a:p>
        </p:txBody>
      </p:sp>
      <p:sp>
        <p:nvSpPr>
          <p:cNvPr id="2" name="Slide Number Placeholder 1">
            <a:extLst>
              <a:ext uri="{FF2B5EF4-FFF2-40B4-BE49-F238E27FC236}">
                <a16:creationId xmlns:a16="http://schemas.microsoft.com/office/drawing/2014/main" id="{87FD9A66-4FA1-6F9F-A093-2975C6164DF1}"/>
              </a:ext>
            </a:extLst>
          </p:cNvPr>
          <p:cNvSpPr>
            <a:spLocks noGrp="1"/>
          </p:cNvSpPr>
          <p:nvPr>
            <p:ph type="sldNum" sz="quarter" idx="12"/>
          </p:nvPr>
        </p:nvSpPr>
        <p:spPr/>
        <p:txBody>
          <a:bodyPr/>
          <a:lstStyle/>
          <a:p>
            <a:fld id="{A63E5F1B-06E8-40D9-B2EF-6EBB58D817FE}" type="slidenum">
              <a:rPr lang="en-IN" smtClean="0">
                <a:solidFill>
                  <a:schemeClr val="bg1"/>
                </a:solidFill>
              </a:rPr>
              <a:t>59</a:t>
            </a:fld>
            <a:endParaRPr lang="en-IN">
              <a:solidFill>
                <a:schemeClr val="bg1"/>
              </a:solidFill>
            </a:endParaRPr>
          </a:p>
        </p:txBody>
      </p:sp>
    </p:spTree>
    <p:extLst>
      <p:ext uri="{BB962C8B-B14F-4D97-AF65-F5344CB8AC3E}">
        <p14:creationId xmlns:p14="http://schemas.microsoft.com/office/powerpoint/2010/main" val="3762037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DD5314F-71E0-4F3C-1720-BB651BECD2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EEA0B-70B0-999A-40C9-86B6F17C800D}"/>
              </a:ext>
            </a:extLst>
          </p:cNvPr>
          <p:cNvSpPr>
            <a:spLocks noGrp="1"/>
          </p:cNvSpPr>
          <p:nvPr>
            <p:ph type="sldNum" sz="quarter" idx="12"/>
          </p:nvPr>
        </p:nvSpPr>
        <p:spPr/>
        <p:txBody>
          <a:bodyPr/>
          <a:lstStyle/>
          <a:p>
            <a:fld id="{A63E5F1B-06E8-40D9-B2EF-6EBB58D817FE}" type="slidenum">
              <a:rPr lang="en-IN" smtClean="0">
                <a:solidFill>
                  <a:schemeClr val="bg1"/>
                </a:solidFill>
              </a:rPr>
              <a:t>6</a:t>
            </a:fld>
            <a:endParaRPr lang="en-IN">
              <a:solidFill>
                <a:schemeClr val="bg1"/>
              </a:solidFill>
            </a:endParaRPr>
          </a:p>
        </p:txBody>
      </p:sp>
      <p:sp>
        <p:nvSpPr>
          <p:cNvPr id="5" name="Rectangle 4">
            <a:extLst>
              <a:ext uri="{FF2B5EF4-FFF2-40B4-BE49-F238E27FC236}">
                <a16:creationId xmlns:a16="http://schemas.microsoft.com/office/drawing/2014/main" id="{770D012E-FADA-A98E-CF18-0375BD0C8388}"/>
              </a:ext>
            </a:extLst>
          </p:cNvPr>
          <p:cNvSpPr/>
          <p:nvPr/>
        </p:nvSpPr>
        <p:spPr>
          <a:xfrm>
            <a:off x="268078" y="364485"/>
            <a:ext cx="5827922" cy="6057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Your CEO asks you to define the long-term vision for a product, but the market is rapidly changing. How would you approach this?</a:t>
            </a:r>
          </a:p>
          <a:p>
            <a:pPr algn="just"/>
            <a:r>
              <a:rPr lang="en-US" sz="1200" dirty="0">
                <a:solidFill>
                  <a:schemeClr val="bg1"/>
                </a:solidFill>
                <a:latin typeface="Segoe UI" panose="020B0502040204020203" pitchFamily="34" charset="0"/>
                <a:cs typeface="Segoe UI" panose="020B0502040204020203" pitchFamily="34" charset="0"/>
              </a:rPr>
              <a:t>I would start by analyzing market trends, customer needs, and competitor strategies. I would then define a flexible product vision focused on solving core user problems rather than locking into rigid features. I would present a high-level vision supported by short-term adaptable roadmaps to accommodate market shifts.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company wants to enter a new market where it has no prior experience. How would you define the product strategy?</a:t>
            </a:r>
          </a:p>
          <a:p>
            <a:pPr algn="just"/>
            <a:r>
              <a:rPr lang="en-US" sz="1200" dirty="0">
                <a:solidFill>
                  <a:schemeClr val="bg1"/>
                </a:solidFill>
                <a:latin typeface="Segoe UI" panose="020B0502040204020203" pitchFamily="34" charset="0"/>
                <a:cs typeface="Segoe UI" panose="020B0502040204020203" pitchFamily="34" charset="0"/>
              </a:rPr>
              <a:t>I would conduct market research, competitor benchmarking, and customer discovery interviews. I would identify gaps in the market and evaluate whether our strengths align with customer pain points. I would propose a phased strategy—starting with an MVP to test demand—before scaling with full investment.</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 competitor just launched a new feature that your customers are asking for. How would you handle this?</a:t>
            </a:r>
          </a:p>
          <a:p>
            <a:pPr algn="just"/>
            <a:r>
              <a:rPr lang="en-US" sz="1200" dirty="0">
                <a:solidFill>
                  <a:schemeClr val="bg1"/>
                </a:solidFill>
                <a:latin typeface="Segoe UI" panose="020B0502040204020203" pitchFamily="34" charset="0"/>
                <a:cs typeface="Segoe UI" panose="020B0502040204020203" pitchFamily="34" charset="0"/>
              </a:rPr>
              <a:t>I would assess whether the feature aligns with our product vision and user needs. If it is critical, I would prioritize it in the roadmap with a clear differentiation angle. If not, I would communicate transparently with customers and focus on areas where our product provides greater value.</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Leadership wants aggressive growth targets, but user research shows limited adoption potential. How would you respond?</a:t>
            </a:r>
          </a:p>
          <a:p>
            <a:pPr algn="just"/>
            <a:r>
              <a:rPr lang="en-US" sz="1200" dirty="0">
                <a:solidFill>
                  <a:schemeClr val="bg1"/>
                </a:solidFill>
                <a:latin typeface="Segoe UI" panose="020B0502040204020203" pitchFamily="34" charset="0"/>
                <a:cs typeface="Segoe UI" panose="020B0502040204020203" pitchFamily="34" charset="0"/>
              </a:rPr>
              <a:t>I would present data from user research and adoption studies to highlight realistic growth potential. I would propose alternative strategies like targeting adjacent markets, improving retention, or diversifying monetization. My approach would balance ambition with data-driven feasibility.</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 are asked to define KPIs for a new product. What would you do?</a:t>
            </a:r>
          </a:p>
          <a:p>
            <a:pPr algn="just"/>
            <a:r>
              <a:rPr lang="en-US" sz="1200" dirty="0">
                <a:solidFill>
                  <a:schemeClr val="bg1"/>
                </a:solidFill>
                <a:latin typeface="Segoe UI" panose="020B0502040204020203" pitchFamily="34" charset="0"/>
                <a:cs typeface="Segoe UI" panose="020B0502040204020203" pitchFamily="34" charset="0"/>
              </a:rPr>
              <a:t>I would align KPIs with the product’s stage and goals. For an early-stage product, I would track adoption, activation, and engagement. For a mature product, I would measure retention, revenue growth, and customer satisfaction. I would ensure KPIs are specific, measurable, and linked to business outcomes.</a:t>
            </a:r>
          </a:p>
        </p:txBody>
      </p:sp>
      <p:sp>
        <p:nvSpPr>
          <p:cNvPr id="2" name="Rectangle 1">
            <a:extLst>
              <a:ext uri="{FF2B5EF4-FFF2-40B4-BE49-F238E27FC236}">
                <a16:creationId xmlns:a16="http://schemas.microsoft.com/office/drawing/2014/main" id="{56B38702-7206-7421-ECE9-9E002E60240C}"/>
              </a:ext>
            </a:extLst>
          </p:cNvPr>
          <p:cNvSpPr/>
          <p:nvPr/>
        </p:nvSpPr>
        <p:spPr>
          <a:xfrm>
            <a:off x="6096000" y="364484"/>
            <a:ext cx="5827922" cy="6057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Your product vision is unclear to stakeholders. How would you create alignment?</a:t>
            </a:r>
          </a:p>
          <a:p>
            <a:pPr algn="just"/>
            <a:r>
              <a:rPr lang="en-US" sz="1200" dirty="0">
                <a:solidFill>
                  <a:schemeClr val="bg1"/>
                </a:solidFill>
                <a:latin typeface="Segoe UI" panose="020B0502040204020203" pitchFamily="34" charset="0"/>
                <a:cs typeface="Segoe UI" panose="020B0502040204020203" pitchFamily="34" charset="0"/>
              </a:rPr>
              <a:t>I would hold collaborative workshops to co-create vision statements, share customer insights, and use storytelling to articulate the “why” behind the product. I would reinforce alignment by documenting the vision and embedding it in roadmaps, Objectives &amp; Key Results (OKRs), and team communication.</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product is doing well in one segment but struggling in another. How would you adjust strategy?</a:t>
            </a:r>
          </a:p>
          <a:p>
            <a:pPr algn="just"/>
            <a:r>
              <a:rPr lang="en-US" sz="1200" dirty="0">
                <a:solidFill>
                  <a:schemeClr val="bg1"/>
                </a:solidFill>
                <a:latin typeface="Segoe UI" panose="020B0502040204020203" pitchFamily="34" charset="0"/>
                <a:cs typeface="Segoe UI" panose="020B0502040204020203" pitchFamily="34" charset="0"/>
              </a:rPr>
              <a:t>I would analyze performance by customer segment and identify differences in needs, pricing sensitivity, and behavior. I would double down on the successful segment while re-evaluating positioning or feature sets for the weaker segment. If necessary, I would deprioritize the struggling segment to focus resources.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 stakeholder wants to expand the product into multiple directions at once. How would you decide where to focus?</a:t>
            </a:r>
          </a:p>
          <a:p>
            <a:pPr algn="just"/>
            <a:r>
              <a:rPr lang="en-US" sz="1200" dirty="0">
                <a:solidFill>
                  <a:schemeClr val="bg1"/>
                </a:solidFill>
                <a:latin typeface="Segoe UI" panose="020B0502040204020203" pitchFamily="34" charset="0"/>
                <a:cs typeface="Segoe UI" panose="020B0502040204020203" pitchFamily="34" charset="0"/>
              </a:rPr>
              <a:t>I would evaluate each opportunity based on potential market size, customer demand, alignment with strategy, and resource availability. I would use frameworks like RICE or weighted scoring to prioritize. I would recommend focusing on fewer, high-impact initiatives rather than spreading too thin.</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You’re asked to create a product vision that balances short-term revenue with long-term growth. How would you handle this?</a:t>
            </a:r>
          </a:p>
          <a:p>
            <a:pPr algn="just"/>
            <a:r>
              <a:rPr lang="en-US" sz="1200" dirty="0">
                <a:solidFill>
                  <a:schemeClr val="bg1"/>
                </a:solidFill>
                <a:latin typeface="Segoe UI" panose="020B0502040204020203" pitchFamily="34" charset="0"/>
                <a:cs typeface="Segoe UI" panose="020B0502040204020203" pitchFamily="34" charset="0"/>
              </a:rPr>
              <a:t>I would build a two-track roadmap—short-term features that drive immediate revenue and long-term investments that ensure sustainable growth. I would communicate the importance of balancing both to stakeholders &amp; align resources.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leadership team disagrees on the direction of the product. How would you build consensus?</a:t>
            </a:r>
          </a:p>
          <a:p>
            <a:pPr algn="just"/>
            <a:r>
              <a:rPr lang="en-US" sz="1200" dirty="0">
                <a:solidFill>
                  <a:schemeClr val="bg1"/>
                </a:solidFill>
                <a:latin typeface="Segoe UI" panose="020B0502040204020203" pitchFamily="34" charset="0"/>
                <a:cs typeface="Segoe UI" panose="020B0502040204020203" pitchFamily="34" charset="0"/>
              </a:rPr>
              <a:t>I would gather data on customer needs, market opportunities, and financial impact. I would present multiple scenarios with pros and cons, then facilitate structured discussions to align leadership on a unified direction. Where consensus is not possible, I would escalate with a clear recommendation backed by evidence.</a:t>
            </a:r>
          </a:p>
        </p:txBody>
      </p:sp>
      <p:sp>
        <p:nvSpPr>
          <p:cNvPr id="3" name="Rectangle 2">
            <a:extLst>
              <a:ext uri="{FF2B5EF4-FFF2-40B4-BE49-F238E27FC236}">
                <a16:creationId xmlns:a16="http://schemas.microsoft.com/office/drawing/2014/main" id="{470812CC-1D79-5114-E293-49776CB7A31A}"/>
              </a:ext>
            </a:extLst>
          </p:cNvPr>
          <p:cNvSpPr/>
          <p:nvPr/>
        </p:nvSpPr>
        <p:spPr>
          <a:xfrm>
            <a:off x="4419600" y="0"/>
            <a:ext cx="3352800"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PRODUCT VISION AND STRATEGY </a:t>
            </a:r>
          </a:p>
        </p:txBody>
      </p:sp>
    </p:spTree>
    <p:extLst>
      <p:ext uri="{BB962C8B-B14F-4D97-AF65-F5344CB8AC3E}">
        <p14:creationId xmlns:p14="http://schemas.microsoft.com/office/powerpoint/2010/main" val="3038411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0E2F20-474D-7889-9FDD-1A820DABE55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C588397-7029-DE34-F494-4E0D75328558}"/>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PROBABILITY</a:t>
            </a:r>
          </a:p>
        </p:txBody>
      </p:sp>
      <p:sp>
        <p:nvSpPr>
          <p:cNvPr id="2" name="Slide Number Placeholder 1">
            <a:extLst>
              <a:ext uri="{FF2B5EF4-FFF2-40B4-BE49-F238E27FC236}">
                <a16:creationId xmlns:a16="http://schemas.microsoft.com/office/drawing/2014/main" id="{43368FB7-B405-BEEC-6E15-DD41D1FAA12D}"/>
              </a:ext>
            </a:extLst>
          </p:cNvPr>
          <p:cNvSpPr>
            <a:spLocks noGrp="1"/>
          </p:cNvSpPr>
          <p:nvPr>
            <p:ph type="sldNum" sz="quarter" idx="12"/>
          </p:nvPr>
        </p:nvSpPr>
        <p:spPr/>
        <p:txBody>
          <a:bodyPr/>
          <a:lstStyle/>
          <a:p>
            <a:fld id="{A63E5F1B-06E8-40D9-B2EF-6EBB58D817FE}" type="slidenum">
              <a:rPr lang="en-IN" smtClean="0"/>
              <a:t>60</a:t>
            </a:fld>
            <a:endParaRPr lang="en-IN"/>
          </a:p>
        </p:txBody>
      </p:sp>
    </p:spTree>
    <p:extLst>
      <p:ext uri="{BB962C8B-B14F-4D97-AF65-F5344CB8AC3E}">
        <p14:creationId xmlns:p14="http://schemas.microsoft.com/office/powerpoint/2010/main" val="3742860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0AB1F0-E241-E271-5B34-00CF802CCB4C}"/>
              </a:ext>
            </a:extLst>
          </p:cNvPr>
          <p:cNvSpPr/>
          <p:nvPr/>
        </p:nvSpPr>
        <p:spPr>
          <a:xfrm>
            <a:off x="287397" y="300379"/>
            <a:ext cx="11617205" cy="62572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dirty="0">
                <a:solidFill>
                  <a:schemeClr val="bg1"/>
                </a:solidFill>
                <a:latin typeface="Segoe UI" panose="020B0502040204020203" pitchFamily="34" charset="0"/>
                <a:cs typeface="Segoe UI" panose="020B0502040204020203" pitchFamily="34" charset="0"/>
              </a:rPr>
              <a:t>WHAT IS PROBABILITY?</a:t>
            </a:r>
          </a:p>
          <a:p>
            <a:endParaRPr lang="en-IN" sz="1200" b="1"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Chance of something happening, which is the likelihood of an event occurring</a:t>
            </a:r>
          </a:p>
          <a:p>
            <a:endParaRPr lang="en-IN" sz="1200"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A = Event	p(A) = Probability	p(A) = Preferred (Favourable) / All (Sample space)</a:t>
            </a:r>
          </a:p>
          <a:p>
            <a:endParaRPr lang="en-IN"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p>
          <a:p>
            <a:endParaRPr lang="en-IN" sz="1200" b="1"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EXPERIMENTAL PROBABILITIES:</a:t>
            </a:r>
          </a:p>
          <a:p>
            <a:endParaRPr lang="en-IN" sz="1200" b="1"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P(A) = Successful Trails / All Trails</a:t>
            </a:r>
          </a:p>
          <a:p>
            <a:endParaRPr lang="en-IN"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E(A) – The outcome we expect to occur when we run an experiment</a:t>
            </a:r>
          </a:p>
          <a:p>
            <a:endParaRPr lang="en-IN"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p>
          <a:p>
            <a:endParaRPr lang="en-IN" sz="1200" b="1"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COMBINATORICS:</a:t>
            </a:r>
          </a:p>
          <a:p>
            <a:endParaRPr lang="en-IN" sz="12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Permutations</a:t>
            </a:r>
          </a:p>
          <a:p>
            <a:pPr marL="171450" indent="-171450">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Variations		No. of favourable outcomes (OR) No. of all elements in a sample space</a:t>
            </a:r>
          </a:p>
          <a:p>
            <a:pPr marL="171450" indent="-171450">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Combinations</a:t>
            </a:r>
          </a:p>
          <a:p>
            <a:pPr marL="171450" indent="-171450">
              <a:buFont typeface="Wingdings" panose="05000000000000000000" pitchFamily="2" charset="2"/>
              <a:buChar char="§"/>
            </a:pPr>
            <a:endParaRPr lang="en-IN" sz="1200"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	`Formula: Combinations = Variations / Permutations</a:t>
            </a:r>
          </a:p>
          <a:p>
            <a:endParaRPr lang="en-IN" sz="1200" b="1"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endParaRPr lang="en-IN" sz="1200" b="1" dirty="0">
              <a:solidFill>
                <a:schemeClr val="bg1"/>
              </a:solidFill>
              <a:latin typeface="Segoe UI" panose="020B0502040204020203" pitchFamily="34" charset="0"/>
              <a:cs typeface="Segoe UI" panose="020B0502040204020203" pitchFamily="34" charset="0"/>
            </a:endParaRPr>
          </a:p>
          <a:p>
            <a:endParaRPr lang="en-IN" sz="1200" b="1"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BAYER’S RULE:</a:t>
            </a:r>
          </a:p>
          <a:p>
            <a:endParaRPr lang="en-IN" sz="1200" b="1"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Bayer’s rule allows us to find a relationship between the different conditional probabilities of two events.</a:t>
            </a:r>
          </a:p>
          <a:p>
            <a:endParaRPr lang="en-IN" sz="1200"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P(A|B) = p(A∩B)/p(B) </a:t>
            </a:r>
            <a:r>
              <a:rPr lang="en-IN"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 Conditional Probability Formula</a:t>
            </a:r>
          </a:p>
          <a:p>
            <a:endParaRPr lang="en-IN" sz="1200" b="1"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a:p>
            <a:r>
              <a:rPr lang="en-IN" sz="1200" b="1" dirty="0">
                <a:solidFill>
                  <a:schemeClr val="bg1"/>
                </a:solidFill>
                <a:latin typeface="Segoe UI" panose="020B0502040204020203" pitchFamily="34" charset="0"/>
                <a:cs typeface="Segoe UI" panose="020B0502040204020203" pitchFamily="34" charset="0"/>
              </a:rPr>
              <a:t>P(B∩A) = p(B|A)/p(A) </a:t>
            </a:r>
            <a:r>
              <a:rPr lang="en-IN"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 Multiplication Rule Formula</a:t>
            </a:r>
            <a:endParaRPr lang="en-IN" sz="1200" b="1" dirty="0">
              <a:solidFill>
                <a:schemeClr val="bg1"/>
              </a:solidFill>
              <a:latin typeface="Segoe UI" panose="020B0502040204020203" pitchFamily="34" charset="0"/>
              <a:cs typeface="Segoe UI" panose="020B0502040204020203" pitchFamily="34" charset="0"/>
            </a:endParaRPr>
          </a:p>
        </p:txBody>
      </p:sp>
      <p:sp>
        <p:nvSpPr>
          <p:cNvPr id="7" name="Right Brace 6">
            <a:extLst>
              <a:ext uri="{FF2B5EF4-FFF2-40B4-BE49-F238E27FC236}">
                <a16:creationId xmlns:a16="http://schemas.microsoft.com/office/drawing/2014/main" id="{8D337F87-40A0-124C-1957-C299D7058B1D}"/>
              </a:ext>
            </a:extLst>
          </p:cNvPr>
          <p:cNvSpPr/>
          <p:nvPr/>
        </p:nvSpPr>
        <p:spPr>
          <a:xfrm>
            <a:off x="1798320" y="3736441"/>
            <a:ext cx="279277" cy="499534"/>
          </a:xfrm>
          <a:prstGeom prst="righ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solidFill>
                <a:schemeClr val="bg1"/>
              </a:solidFill>
            </a:endParaRPr>
          </a:p>
        </p:txBody>
      </p:sp>
      <p:sp>
        <p:nvSpPr>
          <p:cNvPr id="8" name="Slide Number Placeholder 7">
            <a:extLst>
              <a:ext uri="{FF2B5EF4-FFF2-40B4-BE49-F238E27FC236}">
                <a16:creationId xmlns:a16="http://schemas.microsoft.com/office/drawing/2014/main" id="{25ABB23D-F514-3EB9-BAB6-93A4A3F35B2F}"/>
              </a:ext>
            </a:extLst>
          </p:cNvPr>
          <p:cNvSpPr>
            <a:spLocks noGrp="1"/>
          </p:cNvSpPr>
          <p:nvPr>
            <p:ph type="sldNum" sz="quarter" idx="12"/>
          </p:nvPr>
        </p:nvSpPr>
        <p:spPr/>
        <p:txBody>
          <a:bodyPr/>
          <a:lstStyle/>
          <a:p>
            <a:fld id="{A63E5F1B-06E8-40D9-B2EF-6EBB58D817FE}" type="slidenum">
              <a:rPr lang="en-IN" smtClean="0">
                <a:solidFill>
                  <a:schemeClr val="bg1"/>
                </a:solidFill>
              </a:rPr>
              <a:t>61</a:t>
            </a:fld>
            <a:endParaRPr lang="en-IN">
              <a:solidFill>
                <a:schemeClr val="bg1"/>
              </a:solidFill>
            </a:endParaRPr>
          </a:p>
        </p:txBody>
      </p:sp>
    </p:spTree>
    <p:extLst>
      <p:ext uri="{BB962C8B-B14F-4D97-AF65-F5344CB8AC3E}">
        <p14:creationId xmlns:p14="http://schemas.microsoft.com/office/powerpoint/2010/main" val="2146238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9D5D0A4-9942-E3B3-7620-3B78FB9B1A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3A80653-067C-34B1-AE75-07BED469C023}"/>
              </a:ext>
            </a:extLst>
          </p:cNvPr>
          <p:cNvSpPr/>
          <p:nvPr/>
        </p:nvSpPr>
        <p:spPr>
          <a:xfrm>
            <a:off x="287397" y="300379"/>
            <a:ext cx="11617205" cy="62572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dirty="0">
                <a:solidFill>
                  <a:schemeClr val="bg1"/>
                </a:solidFill>
                <a:latin typeface="Segoe UI" panose="020B0502040204020203" pitchFamily="34" charset="0"/>
                <a:cs typeface="Segoe UI" panose="020B0502040204020203" pitchFamily="34" charset="0"/>
              </a:rPr>
              <a:t>TYPES OF DISTRIBUTIONS</a:t>
            </a:r>
          </a:p>
          <a:p>
            <a:endParaRPr lang="en-IN" sz="1200" b="1" dirty="0">
              <a:solidFill>
                <a:schemeClr val="bg1"/>
              </a:solidFill>
              <a:latin typeface="Segoe UI" panose="020B0502040204020203" pitchFamily="34" charset="0"/>
              <a:cs typeface="Segoe UI" panose="020B0502040204020203" pitchFamily="34" charset="0"/>
            </a:endParaRPr>
          </a:p>
          <a:p>
            <a:pPr marL="228600" indent="-228600">
              <a:buAutoNum type="alphaUcPeriod"/>
            </a:pPr>
            <a:r>
              <a:rPr lang="en-IN" sz="1200" b="1" dirty="0">
                <a:solidFill>
                  <a:schemeClr val="bg1"/>
                </a:solidFill>
                <a:latin typeface="Segoe UI" panose="020B0502040204020203" pitchFamily="34" charset="0"/>
                <a:cs typeface="Segoe UI" panose="020B0502040204020203" pitchFamily="34" charset="0"/>
              </a:rPr>
              <a:t>DISCRETE DISTRIBUTIONS</a:t>
            </a:r>
          </a:p>
          <a:p>
            <a:pPr marL="228600" indent="-228600">
              <a:buAutoNum type="alphaUcPeriod"/>
            </a:pPr>
            <a:endParaRPr lang="en-IN" sz="1200" b="1"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All outcomes are equally likely, which is equiprobable.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Events with only two possible outcomes (True or False).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Bernoulli Distribution:</a:t>
            </a:r>
            <a:r>
              <a:rPr kumimoji="0" lang="en-IN" sz="12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Any event with two outcomes can be transformed into a Bernoulli event.</a:t>
            </a:r>
          </a:p>
          <a:p>
            <a:endParaRPr lang="en-IN" sz="1200" b="1"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endParaRPr lang="en-IN" sz="1200" b="1" dirty="0">
              <a:solidFill>
                <a:schemeClr val="bg1"/>
              </a:solidFill>
              <a:latin typeface="Segoe UI" panose="020B0502040204020203" pitchFamily="34" charset="0"/>
              <a:cs typeface="Segoe UI" panose="020B0502040204020203" pitchFamily="34" charset="0"/>
            </a:endParaRPr>
          </a:p>
          <a:p>
            <a:endParaRPr lang="en-IN" sz="1200" b="1"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B.  BINOMIAL DISTRIBUTION</a:t>
            </a:r>
          </a:p>
          <a:p>
            <a:endParaRPr lang="en-IN" sz="1200" b="1"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Carrying out a similar experiment several times in a row.</a:t>
            </a:r>
          </a:p>
          <a:p>
            <a:endParaRPr lang="en-IN" sz="12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Two outcomes per interactions</a:t>
            </a:r>
          </a:p>
          <a:p>
            <a:pPr marL="171450" indent="-171450">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Many iterations</a:t>
            </a:r>
          </a:p>
          <a:p>
            <a:pPr marL="171450" indent="-171450">
              <a:buFont typeface="Wingdings" panose="05000000000000000000" pitchFamily="2" charset="2"/>
              <a:buChar char="§"/>
            </a:pPr>
            <a:endParaRPr lang="en-IN"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p>
          <a:p>
            <a:endParaRPr lang="en-IN" sz="1200" dirty="0">
              <a:solidFill>
                <a:schemeClr val="bg1"/>
              </a:solidFill>
              <a:latin typeface="Segoe UI" panose="020B0502040204020203" pitchFamily="34" charset="0"/>
              <a:cs typeface="Segoe UI" panose="020B0502040204020203" pitchFamily="34" charset="0"/>
            </a:endParaRPr>
          </a:p>
          <a:p>
            <a:pPr marL="228600" indent="-228600">
              <a:buAutoNum type="alphaUcPeriod" startAt="3"/>
            </a:pPr>
            <a:r>
              <a:rPr lang="en-IN" sz="1200" b="1" dirty="0">
                <a:solidFill>
                  <a:schemeClr val="bg1"/>
                </a:solidFill>
                <a:latin typeface="Segoe UI" panose="020B0502040204020203" pitchFamily="34" charset="0"/>
                <a:cs typeface="Segoe UI" panose="020B0502040204020203" pitchFamily="34" charset="0"/>
              </a:rPr>
              <a:t>POISON DISTRIBUTION</a:t>
            </a:r>
          </a:p>
          <a:p>
            <a:endParaRPr lang="en-IN"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Test how unusual an event frequently is given for interval</a:t>
            </a:r>
          </a:p>
          <a:p>
            <a:endParaRPr lang="en-IN"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p>
          <a:p>
            <a:endParaRPr lang="en-IN" sz="1200" b="1"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D.  CHI-SQUARED:</a:t>
            </a:r>
          </a:p>
          <a:p>
            <a:endParaRPr lang="en-IN" sz="1200" dirty="0">
              <a:solidFill>
                <a:schemeClr val="bg1"/>
              </a:solidFill>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Asymmetric</a:t>
            </a:r>
          </a:p>
          <a:p>
            <a:pPr marL="171450" indent="-171450">
              <a:buFont typeface="Wingdings" panose="05000000000000000000" pitchFamily="2" charset="2"/>
              <a:buChar char="§"/>
            </a:pPr>
            <a:r>
              <a:rPr lang="en-IN" sz="1200" dirty="0">
                <a:solidFill>
                  <a:schemeClr val="bg1"/>
                </a:solidFill>
                <a:latin typeface="Segoe UI" panose="020B0502040204020203" pitchFamily="34" charset="0"/>
                <a:cs typeface="Segoe UI" panose="020B0502040204020203" pitchFamily="34" charset="0"/>
              </a:rPr>
              <a:t>Only consists of non-negative values</a:t>
            </a:r>
          </a:p>
          <a:p>
            <a:pPr marL="171450" indent="-171450">
              <a:buFont typeface="Wingdings" panose="05000000000000000000" pitchFamily="2" charset="2"/>
              <a:buChar char="§"/>
            </a:pPr>
            <a:endParaRPr lang="en-IN" sz="1200" dirty="0">
              <a:solidFill>
                <a:schemeClr val="bg1"/>
              </a:solidFill>
              <a:latin typeface="Segoe UI" panose="020B0502040204020203" pitchFamily="34" charset="0"/>
              <a:cs typeface="Segoe UI" panose="020B0502040204020203" pitchFamily="34" charset="0"/>
            </a:endParaRPr>
          </a:p>
          <a:p>
            <a:r>
              <a:rPr lang="en-IN" sz="1200" b="1" dirty="0">
                <a:solidFill>
                  <a:schemeClr val="bg1"/>
                </a:solidFill>
                <a:latin typeface="Segoe UI" panose="020B0502040204020203" pitchFamily="34" charset="0"/>
                <a:cs typeface="Segoe UI" panose="020B0502040204020203" pitchFamily="34" charset="0"/>
              </a:rPr>
              <a:t>Uses: </a:t>
            </a:r>
            <a:r>
              <a:rPr lang="en-IN" sz="1200" dirty="0">
                <a:solidFill>
                  <a:schemeClr val="bg1"/>
                </a:solidFill>
                <a:latin typeface="Segoe UI" panose="020B0502040204020203" pitchFamily="34" charset="0"/>
                <a:cs typeface="Segoe UI" panose="020B0502040204020203" pitchFamily="34" charset="0"/>
              </a:rPr>
              <a:t>It is used in Hypothesis testing to help with the goodness of fit.</a:t>
            </a:r>
          </a:p>
        </p:txBody>
      </p:sp>
      <p:sp>
        <p:nvSpPr>
          <p:cNvPr id="2" name="Slide Number Placeholder 1">
            <a:extLst>
              <a:ext uri="{FF2B5EF4-FFF2-40B4-BE49-F238E27FC236}">
                <a16:creationId xmlns:a16="http://schemas.microsoft.com/office/drawing/2014/main" id="{2CDA64B0-16B5-8E43-9B9F-497378D45B3E}"/>
              </a:ext>
            </a:extLst>
          </p:cNvPr>
          <p:cNvSpPr>
            <a:spLocks noGrp="1"/>
          </p:cNvSpPr>
          <p:nvPr>
            <p:ph type="sldNum" sz="quarter" idx="12"/>
          </p:nvPr>
        </p:nvSpPr>
        <p:spPr/>
        <p:txBody>
          <a:bodyPr/>
          <a:lstStyle/>
          <a:p>
            <a:fld id="{A63E5F1B-06E8-40D9-B2EF-6EBB58D817FE}" type="slidenum">
              <a:rPr lang="en-IN" smtClean="0">
                <a:solidFill>
                  <a:schemeClr val="bg1"/>
                </a:solidFill>
              </a:rPr>
              <a:t>62</a:t>
            </a:fld>
            <a:endParaRPr lang="en-IN">
              <a:solidFill>
                <a:schemeClr val="bg1"/>
              </a:solidFill>
            </a:endParaRPr>
          </a:p>
        </p:txBody>
      </p:sp>
    </p:spTree>
    <p:extLst>
      <p:ext uri="{BB962C8B-B14F-4D97-AF65-F5344CB8AC3E}">
        <p14:creationId xmlns:p14="http://schemas.microsoft.com/office/powerpoint/2010/main" val="4245942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25CFD54-27C8-ECF3-F6C5-E99B5CC7A7A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430DD2C-3855-3A2A-E92F-86669BFE36A8}"/>
              </a:ext>
            </a:extLst>
          </p:cNvPr>
          <p:cNvSpPr/>
          <p:nvPr/>
        </p:nvSpPr>
        <p:spPr>
          <a:xfrm>
            <a:off x="287397" y="300379"/>
            <a:ext cx="11617205" cy="14513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dirty="0">
                <a:solidFill>
                  <a:schemeClr val="bg1"/>
                </a:solidFill>
                <a:latin typeface="Segoe UI" panose="020B0502040204020203" pitchFamily="34" charset="0"/>
                <a:cs typeface="Segoe UI" panose="020B0502040204020203" pitchFamily="34" charset="0"/>
              </a:rPr>
              <a:t>E.  BERNOULLI DISTRIBUTION</a:t>
            </a:r>
          </a:p>
          <a:p>
            <a:pPr marL="228600" indent="-228600">
              <a:buAutoNum type="alphaUcPeriod"/>
            </a:pPr>
            <a:endParaRPr lang="en-IN" sz="1200" b="1"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Option pricing:</a:t>
            </a:r>
            <a:r>
              <a:rPr kumimoji="0" lang="en-IN" sz="12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An agreement between two parties for the price of a stock or item at a future point in time.</a:t>
            </a:r>
          </a:p>
          <a:p>
            <a:pPr marR="0" lvl="0" algn="l" defTabSz="914400" rtl="0" eaLnBrk="1" fontAlgn="auto" latinLnBrk="0" hangingPunct="1">
              <a:lnSpc>
                <a:spcPct val="100000"/>
              </a:lnSpc>
              <a:spcBef>
                <a:spcPts val="0"/>
              </a:spcBef>
              <a:spcAft>
                <a:spcPts val="0"/>
              </a:spcAft>
              <a:buClrTx/>
              <a:buSzTx/>
              <a:tabLst/>
              <a:defRPr/>
            </a:pPr>
            <a:endParaRPr lang="en-IN" sz="1200" b="1"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endParaRPr lang="en-IN" sz="1200" b="1" dirty="0">
              <a:solidFill>
                <a:schemeClr val="bg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A5FDF8E4-06B9-FFA1-EB40-2285E52796D1}"/>
              </a:ext>
            </a:extLst>
          </p:cNvPr>
          <p:cNvSpPr>
            <a:spLocks noGrp="1"/>
          </p:cNvSpPr>
          <p:nvPr>
            <p:ph type="sldNum" sz="quarter" idx="12"/>
          </p:nvPr>
        </p:nvSpPr>
        <p:spPr/>
        <p:txBody>
          <a:bodyPr/>
          <a:lstStyle/>
          <a:p>
            <a:fld id="{A63E5F1B-06E8-40D9-B2EF-6EBB58D817FE}" type="slidenum">
              <a:rPr lang="en-IN" smtClean="0">
                <a:solidFill>
                  <a:schemeClr val="bg1"/>
                </a:solidFill>
              </a:rPr>
              <a:t>63</a:t>
            </a:fld>
            <a:endParaRPr lang="en-IN">
              <a:solidFill>
                <a:schemeClr val="bg1"/>
              </a:solidFill>
            </a:endParaRPr>
          </a:p>
        </p:txBody>
      </p:sp>
    </p:spTree>
    <p:extLst>
      <p:ext uri="{BB962C8B-B14F-4D97-AF65-F5344CB8AC3E}">
        <p14:creationId xmlns:p14="http://schemas.microsoft.com/office/powerpoint/2010/main" val="144910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2BF5AAC-6DA0-DA78-88BF-C376A1BCECC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4C2C4D4-BC39-DE42-39DA-C4E836407904}"/>
              </a:ext>
            </a:extLst>
          </p:cNvPr>
          <p:cNvSpPr/>
          <p:nvPr/>
        </p:nvSpPr>
        <p:spPr>
          <a:xfrm>
            <a:off x="6466899" y="1557330"/>
            <a:ext cx="5294481" cy="1980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pPr>
            <a:endParaRPr lang="en-IN" sz="1200" dirty="0">
              <a:solidFill>
                <a:schemeClr val="bg1"/>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E3B5D8A-C65B-18E7-BE0F-736A51BC385B}"/>
              </a:ext>
            </a:extLst>
          </p:cNvPr>
          <p:cNvSpPr/>
          <p:nvPr/>
        </p:nvSpPr>
        <p:spPr>
          <a:xfrm>
            <a:off x="287396" y="300380"/>
            <a:ext cx="11617205" cy="3423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pPr>
            <a:r>
              <a:rPr lang="en-IN" sz="1200" b="1" dirty="0">
                <a:solidFill>
                  <a:schemeClr val="bg1"/>
                </a:solidFill>
                <a:latin typeface="Segoe UI" panose="020B0502040204020203" pitchFamily="34" charset="0"/>
                <a:cs typeface="Segoe UI" panose="020B0502040204020203" pitchFamily="34" charset="0"/>
              </a:rPr>
              <a:t>MEASURE OF CENTRAL TENDENCY</a:t>
            </a:r>
          </a:p>
          <a:p>
            <a:pPr>
              <a:lnSpc>
                <a:spcPct val="200000"/>
              </a:lnSpc>
            </a:pPr>
            <a:r>
              <a:rPr lang="en-IN" sz="1200" b="1" dirty="0">
                <a:solidFill>
                  <a:schemeClr val="bg1"/>
                </a:solidFill>
                <a:latin typeface="Segoe UI" panose="020B0502040204020203" pitchFamily="34" charset="0"/>
                <a:cs typeface="Segoe UI" panose="020B0502040204020203" pitchFamily="34" charset="0"/>
              </a:rPr>
              <a:t>Mean: </a:t>
            </a:r>
            <a:r>
              <a:rPr lang="en-IN" sz="1200" dirty="0">
                <a:solidFill>
                  <a:schemeClr val="bg1"/>
                </a:solidFill>
                <a:latin typeface="Segoe UI" panose="020B0502040204020203" pitchFamily="34" charset="0"/>
                <a:cs typeface="Segoe UI" panose="020B0502040204020203" pitchFamily="34" charset="0"/>
              </a:rPr>
              <a:t>Simple Average. Denoted by </a:t>
            </a:r>
            <a:r>
              <a:rPr lang="el-GR" sz="1200" b="1" dirty="0">
                <a:solidFill>
                  <a:schemeClr val="bg1"/>
                </a:solidFill>
                <a:latin typeface="Segoe UI" panose="020B0502040204020203" pitchFamily="34" charset="0"/>
                <a:cs typeface="Segoe UI" panose="020B0502040204020203" pitchFamily="34" charset="0"/>
              </a:rPr>
              <a:t>μ</a:t>
            </a:r>
            <a:endParaRPr lang="en-IN" sz="1200" b="1" dirty="0">
              <a:solidFill>
                <a:schemeClr val="bg1"/>
              </a:solidFill>
              <a:latin typeface="Segoe UI" panose="020B0502040204020203" pitchFamily="34" charset="0"/>
              <a:cs typeface="Segoe UI" panose="020B0502040204020203" pitchFamily="34" charset="0"/>
            </a:endParaRPr>
          </a:p>
          <a:p>
            <a:pPr>
              <a:lnSpc>
                <a:spcPct val="200000"/>
              </a:lnSpc>
            </a:pPr>
            <a:r>
              <a:rPr lang="en-IN" sz="1200" b="1" dirty="0">
                <a:solidFill>
                  <a:schemeClr val="bg1"/>
                </a:solidFill>
                <a:latin typeface="Segoe UI" panose="020B0502040204020203" pitchFamily="34" charset="0"/>
                <a:cs typeface="Segoe UI" panose="020B0502040204020203" pitchFamily="34" charset="0"/>
              </a:rPr>
              <a:t>Median: </a:t>
            </a:r>
            <a:r>
              <a:rPr lang="en-IN" sz="1200" dirty="0">
                <a:solidFill>
                  <a:schemeClr val="bg1"/>
                </a:solidFill>
                <a:latin typeface="Segoe UI" panose="020B0502040204020203" pitchFamily="34" charset="0"/>
                <a:cs typeface="Segoe UI" panose="020B0502040204020203" pitchFamily="34" charset="0"/>
              </a:rPr>
              <a:t>Middle value if the values are in the odd range; if its even, the median is </a:t>
            </a:r>
            <a:r>
              <a:rPr lang="en-IN" sz="1200" b="1" dirty="0">
                <a:solidFill>
                  <a:schemeClr val="bg1"/>
                </a:solidFill>
                <a:latin typeface="Segoe UI" panose="020B0502040204020203" pitchFamily="34" charset="0"/>
                <a:cs typeface="Segoe UI" panose="020B0502040204020203" pitchFamily="34" charset="0"/>
              </a:rPr>
              <a:t>(n+1/2)</a:t>
            </a:r>
          </a:p>
          <a:p>
            <a:pPr>
              <a:lnSpc>
                <a:spcPct val="200000"/>
              </a:lnSpc>
            </a:pPr>
            <a:r>
              <a:rPr lang="en-IN" sz="1200" b="1" dirty="0">
                <a:solidFill>
                  <a:schemeClr val="bg1"/>
                </a:solidFill>
                <a:latin typeface="Segoe UI" panose="020B0502040204020203" pitchFamily="34" charset="0"/>
                <a:cs typeface="Segoe UI" panose="020B0502040204020203" pitchFamily="34" charset="0"/>
              </a:rPr>
              <a:t>Mode: </a:t>
            </a:r>
            <a:r>
              <a:rPr lang="en-IN" sz="1200" dirty="0">
                <a:solidFill>
                  <a:schemeClr val="bg1"/>
                </a:solidFill>
                <a:latin typeface="Segoe UI" panose="020B0502040204020203" pitchFamily="34" charset="0"/>
                <a:cs typeface="Segoe UI" panose="020B0502040204020203" pitchFamily="34" charset="0"/>
              </a:rPr>
              <a:t>Highest frequency term, and mode is noy sensitive to the outliers</a:t>
            </a:r>
          </a:p>
          <a:p>
            <a:pPr>
              <a:lnSpc>
                <a:spcPct val="200000"/>
              </a:lnSpc>
            </a:pPr>
            <a:r>
              <a:rPr lang="en-IN" sz="1200" b="1" dirty="0">
                <a:solidFill>
                  <a:schemeClr val="bg1"/>
                </a:solidFill>
                <a:latin typeface="Segoe UI" panose="020B0502040204020203" pitchFamily="34" charset="0"/>
                <a:cs typeface="Segoe UI" panose="020B0502040204020203" pitchFamily="34" charset="0"/>
              </a:rPr>
              <a:t>Skewness: </a:t>
            </a:r>
            <a:r>
              <a:rPr lang="en-IN" sz="1200" dirty="0">
                <a:solidFill>
                  <a:schemeClr val="bg1"/>
                </a:solidFill>
                <a:latin typeface="Segoe UI" panose="020B0502040204020203" pitchFamily="34" charset="0"/>
                <a:cs typeface="Segoe UI" panose="020B0502040204020203" pitchFamily="34" charset="0"/>
              </a:rPr>
              <a:t>Indicates whether the data is concentrated on one side</a:t>
            </a: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Positive Skew:</a:t>
            </a:r>
            <a:r>
              <a:rPr lang="en-IN" sz="1200" dirty="0">
                <a:solidFill>
                  <a:schemeClr val="bg1"/>
                </a:solidFill>
                <a:latin typeface="Segoe UI" panose="020B0502040204020203" pitchFamily="34" charset="0"/>
                <a:cs typeface="Segoe UI" panose="020B0502040204020203" pitchFamily="34" charset="0"/>
              </a:rPr>
              <a:t> Where the Mean is greater than Median</a:t>
            </a: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Zero Skew: </a:t>
            </a:r>
            <a:r>
              <a:rPr lang="en-IN" sz="1200" dirty="0">
                <a:solidFill>
                  <a:schemeClr val="bg1"/>
                </a:solidFill>
                <a:latin typeface="Segoe UI" panose="020B0502040204020203" pitchFamily="34" charset="0"/>
                <a:cs typeface="Segoe UI" panose="020B0502040204020203" pitchFamily="34" charset="0"/>
              </a:rPr>
              <a:t>Where the Mean = Median = Mode</a:t>
            </a: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Negative Skew:</a:t>
            </a:r>
            <a:r>
              <a:rPr lang="en-IN" sz="1200" dirty="0">
                <a:solidFill>
                  <a:schemeClr val="bg1"/>
                </a:solidFill>
                <a:latin typeface="Segoe UI" panose="020B0502040204020203" pitchFamily="34" charset="0"/>
                <a:cs typeface="Segoe UI" panose="020B0502040204020203" pitchFamily="34" charset="0"/>
              </a:rPr>
              <a:t> Mean is lesser than Median</a:t>
            </a:r>
          </a:p>
          <a:p>
            <a:pPr>
              <a:lnSpc>
                <a:spcPct val="200000"/>
              </a:lnSpc>
            </a:pPr>
            <a:r>
              <a:rPr lang="en-IN" sz="1200" dirty="0">
                <a:solidFill>
                  <a:schemeClr val="bg1"/>
                </a:solidFill>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429F16E4-DD82-1557-54EB-CA48E46B7BD4}"/>
              </a:ext>
            </a:extLst>
          </p:cNvPr>
          <p:cNvSpPr/>
          <p:nvPr/>
        </p:nvSpPr>
        <p:spPr>
          <a:xfrm>
            <a:off x="6466899" y="1462633"/>
            <a:ext cx="5294481" cy="19801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pPr>
            <a:endParaRPr lang="en-IN" sz="1200" dirty="0">
              <a:solidFill>
                <a:schemeClr val="bg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BC6D09E3-EDB9-395C-E419-96215C3A4263}"/>
              </a:ext>
            </a:extLst>
          </p:cNvPr>
          <p:cNvSpPr>
            <a:spLocks noGrp="1"/>
          </p:cNvSpPr>
          <p:nvPr>
            <p:ph type="sldNum" sz="quarter" idx="12"/>
          </p:nvPr>
        </p:nvSpPr>
        <p:spPr/>
        <p:txBody>
          <a:bodyPr/>
          <a:lstStyle/>
          <a:p>
            <a:fld id="{A63E5F1B-06E8-40D9-B2EF-6EBB58D817FE}" type="slidenum">
              <a:rPr lang="en-IN" smtClean="0">
                <a:solidFill>
                  <a:schemeClr val="bg1"/>
                </a:solidFill>
              </a:rPr>
              <a:t>64</a:t>
            </a:fld>
            <a:endParaRPr lang="en-IN">
              <a:solidFill>
                <a:schemeClr val="bg1"/>
              </a:solidFill>
            </a:endParaRPr>
          </a:p>
        </p:txBody>
      </p:sp>
      <p:sp>
        <p:nvSpPr>
          <p:cNvPr id="7" name="Rectangle 6">
            <a:extLst>
              <a:ext uri="{FF2B5EF4-FFF2-40B4-BE49-F238E27FC236}">
                <a16:creationId xmlns:a16="http://schemas.microsoft.com/office/drawing/2014/main" id="{4D45060F-4D48-E959-ED79-A8C1EE338E98}"/>
              </a:ext>
            </a:extLst>
          </p:cNvPr>
          <p:cNvSpPr/>
          <p:nvPr/>
        </p:nvSpPr>
        <p:spPr>
          <a:xfrm>
            <a:off x="287395" y="3632200"/>
            <a:ext cx="11617205" cy="28347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CENTRAL LIMIT THEOREM: </a:t>
            </a:r>
            <a:r>
              <a:rPr lang="en-IN" sz="1200" dirty="0">
                <a:solidFill>
                  <a:schemeClr val="bg1"/>
                </a:solidFill>
                <a:latin typeface="Segoe UI" panose="020B0502040204020203" pitchFamily="34" charset="0"/>
                <a:cs typeface="Segoe UI" panose="020B0502040204020203" pitchFamily="34" charset="0"/>
              </a:rPr>
              <a:t>The distribution of sample mean of a large number of independent and identically distributed random variables will approximate a normal distribution, regardless of original distribution of the values.</a:t>
            </a:r>
          </a:p>
          <a:p>
            <a:pPr marL="171450" indent="-171450" algn="just">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STANDARD ERROR: </a:t>
            </a:r>
            <a:r>
              <a:rPr lang="en-IN" sz="1200" dirty="0">
                <a:solidFill>
                  <a:schemeClr val="bg1"/>
                </a:solidFill>
                <a:latin typeface="Segoe UI" panose="020B0502040204020203" pitchFamily="34" charset="0"/>
                <a:cs typeface="Segoe UI" panose="020B0502040204020203" pitchFamily="34" charset="0"/>
              </a:rPr>
              <a:t>Standard error is used in most statistical tests. Because of it shows how well you approximated the true mean. Standard error decreases, when sample size increases.</a:t>
            </a:r>
          </a:p>
          <a:p>
            <a:pPr marL="171450" indent="-171450" algn="just">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ESTIMATES: </a:t>
            </a:r>
            <a:r>
              <a:rPr lang="en-IN" sz="1200" dirty="0">
                <a:solidFill>
                  <a:schemeClr val="bg1"/>
                </a:solidFill>
                <a:latin typeface="Segoe UI" panose="020B0502040204020203" pitchFamily="34" charset="0"/>
                <a:cs typeface="Segoe UI" panose="020B0502040204020203" pitchFamily="34" charset="0"/>
              </a:rPr>
              <a:t>Specific values are called estimates.</a:t>
            </a:r>
          </a:p>
          <a:p>
            <a:pPr marL="171450" indent="-171450" algn="just">
              <a:lnSpc>
                <a:spcPct val="20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ESTIMATOR: </a:t>
            </a:r>
            <a:r>
              <a:rPr lang="en-US" sz="1200" dirty="0">
                <a:solidFill>
                  <a:schemeClr val="bg1"/>
                </a:solidFill>
                <a:latin typeface="Segoe UI" panose="020B0502040204020203" pitchFamily="34" charset="0"/>
                <a:cs typeface="Segoe UI" panose="020B0502040204020203" pitchFamily="34" charset="0"/>
              </a:rPr>
              <a:t>An estimator is a statistical method or formula that provides a way to calculate an estimate of a population parameter based on sample data. For example, the sample mean is an estimator for the population mean.</a:t>
            </a:r>
          </a:p>
          <a:p>
            <a:pPr algn="just">
              <a:lnSpc>
                <a:spcPct val="200000"/>
              </a:lnSpc>
            </a:pPr>
            <a:r>
              <a:rPr lang="en-IN" sz="12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546554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F55C81-F1EE-5B9D-2673-3E90F969120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BE1C9C2-CC34-273B-AA82-BC091A0D997E}"/>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TYPES OF CHARTS</a:t>
            </a:r>
          </a:p>
        </p:txBody>
      </p:sp>
      <p:sp>
        <p:nvSpPr>
          <p:cNvPr id="2" name="Slide Number Placeholder 1">
            <a:extLst>
              <a:ext uri="{FF2B5EF4-FFF2-40B4-BE49-F238E27FC236}">
                <a16:creationId xmlns:a16="http://schemas.microsoft.com/office/drawing/2014/main" id="{DB4716A1-BD67-5736-3427-5FF0801612E3}"/>
              </a:ext>
            </a:extLst>
          </p:cNvPr>
          <p:cNvSpPr>
            <a:spLocks noGrp="1"/>
          </p:cNvSpPr>
          <p:nvPr>
            <p:ph type="sldNum" sz="quarter" idx="12"/>
          </p:nvPr>
        </p:nvSpPr>
        <p:spPr/>
        <p:txBody>
          <a:bodyPr/>
          <a:lstStyle/>
          <a:p>
            <a:fld id="{A63E5F1B-06E8-40D9-B2EF-6EBB58D817FE}" type="slidenum">
              <a:rPr lang="en-IN" smtClean="0"/>
              <a:t>65</a:t>
            </a:fld>
            <a:endParaRPr lang="en-IN"/>
          </a:p>
        </p:txBody>
      </p:sp>
    </p:spTree>
    <p:extLst>
      <p:ext uri="{BB962C8B-B14F-4D97-AF65-F5344CB8AC3E}">
        <p14:creationId xmlns:p14="http://schemas.microsoft.com/office/powerpoint/2010/main" val="28304892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446068-6C58-C0FC-1A65-642F4761AB5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3C15E1-2EB2-4267-AE68-02F86F882810}"/>
              </a:ext>
            </a:extLst>
          </p:cNvPr>
          <p:cNvSpPr/>
          <p:nvPr/>
        </p:nvSpPr>
        <p:spPr>
          <a:xfrm>
            <a:off x="287397" y="300379"/>
            <a:ext cx="11617205" cy="605597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dirty="0">
              <a:solidFill>
                <a:schemeClr val="tx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5B8CAE27-84AD-2435-A589-0EBD11FED99F}"/>
              </a:ext>
            </a:extLst>
          </p:cNvPr>
          <p:cNvSpPr>
            <a:spLocks noGrp="1"/>
          </p:cNvSpPr>
          <p:nvPr>
            <p:ph type="sldNum" sz="quarter" idx="12"/>
          </p:nvPr>
        </p:nvSpPr>
        <p:spPr/>
        <p:txBody>
          <a:bodyPr/>
          <a:lstStyle/>
          <a:p>
            <a:fld id="{A63E5F1B-06E8-40D9-B2EF-6EBB58D817FE}" type="slidenum">
              <a:rPr lang="en-IN" smtClean="0"/>
              <a:t>66</a:t>
            </a:fld>
            <a:endParaRPr lang="en-IN"/>
          </a:p>
        </p:txBody>
      </p:sp>
    </p:spTree>
    <p:extLst>
      <p:ext uri="{BB962C8B-B14F-4D97-AF65-F5344CB8AC3E}">
        <p14:creationId xmlns:p14="http://schemas.microsoft.com/office/powerpoint/2010/main" val="3175735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880902-FE0F-B28C-DCE1-38EF80E5AB1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926406-18D1-1D3A-13A2-D96213B93719}"/>
              </a:ext>
            </a:extLst>
          </p:cNvPr>
          <p:cNvSpPr/>
          <p:nvPr/>
        </p:nvSpPr>
        <p:spPr>
          <a:xfrm>
            <a:off x="287397" y="300379"/>
            <a:ext cx="11617205" cy="5108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dirty="0">
                <a:solidFill>
                  <a:schemeClr val="bg1"/>
                </a:solidFill>
                <a:latin typeface="Segoe UI" panose="020B0502040204020203" pitchFamily="34" charset="0"/>
                <a:cs typeface="Segoe UI" panose="020B0502040204020203" pitchFamily="34" charset="0"/>
              </a:rPr>
              <a:t>TYPES OF CHARTS</a:t>
            </a:r>
          </a:p>
          <a:p>
            <a:endParaRPr lang="en-IN" sz="1200" b="1" dirty="0">
              <a:solidFill>
                <a:schemeClr val="bg1"/>
              </a:solidFill>
              <a:latin typeface="Segoe UI" panose="020B0502040204020203" pitchFamily="34" charset="0"/>
              <a:cs typeface="Segoe UI" panose="020B0502040204020203" pitchFamily="34" charset="0"/>
            </a:endParaRP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Pie Chart:</a:t>
            </a:r>
            <a:r>
              <a:rPr lang="en-IN" sz="1200" dirty="0">
                <a:solidFill>
                  <a:schemeClr val="bg1"/>
                </a:solidFill>
                <a:latin typeface="Segoe UI" panose="020B0502040204020203" pitchFamily="34" charset="0"/>
                <a:cs typeface="Segoe UI" panose="020B0502040204020203" pitchFamily="34" charset="0"/>
              </a:rPr>
              <a:t> Relative frequency is the percentage of total frequency of each category.</a:t>
            </a: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Bar Chart/Column Chart:</a:t>
            </a:r>
            <a:r>
              <a:rPr lang="en-IN" sz="1200" dirty="0">
                <a:solidFill>
                  <a:schemeClr val="bg1"/>
                </a:solidFill>
                <a:latin typeface="Segoe UI" panose="020B0502040204020203" pitchFamily="34" charset="0"/>
                <a:cs typeface="Segoe UI" panose="020B0502040204020203" pitchFamily="34" charset="0"/>
              </a:rPr>
              <a:t> Vertical axis shows the frequency and each bar represents the category (Horizontal).</a:t>
            </a: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Pareto Diagram: </a:t>
            </a:r>
            <a:r>
              <a:rPr lang="en-IN" sz="1200" dirty="0">
                <a:solidFill>
                  <a:schemeClr val="bg1"/>
                </a:solidFill>
                <a:latin typeface="Segoe UI" panose="020B0502040204020203" pitchFamily="34" charset="0"/>
                <a:cs typeface="Segoe UI" panose="020B0502040204020203" pitchFamily="34" charset="0"/>
              </a:rPr>
              <a:t>It’s a subset pf a bar chart and it has a curve on the same graph showing the cumulative frequency.</a:t>
            </a:r>
          </a:p>
          <a:p>
            <a:pPr>
              <a:lnSpc>
                <a:spcPct val="200000"/>
              </a:lnSpc>
            </a:pPr>
            <a:r>
              <a:rPr lang="en-IN" sz="1200" b="1" dirty="0">
                <a:solidFill>
                  <a:schemeClr val="bg1"/>
                </a:solidFill>
                <a:latin typeface="Segoe UI" panose="020B0502040204020203" pitchFamily="34" charset="0"/>
                <a:cs typeface="Segoe UI" panose="020B0502040204020203" pitchFamily="34" charset="0"/>
              </a:rPr>
              <a:t>		Pareto principal: </a:t>
            </a:r>
            <a:r>
              <a:rPr lang="en-IN" sz="1200" dirty="0">
                <a:solidFill>
                  <a:schemeClr val="bg1"/>
                </a:solidFill>
                <a:latin typeface="Segoe UI" panose="020B0502040204020203" pitchFamily="34" charset="0"/>
                <a:cs typeface="Segoe UI" panose="020B0502040204020203" pitchFamily="34" charset="0"/>
              </a:rPr>
              <a:t>80% of the effect comes from 20% of cause</a:t>
            </a:r>
          </a:p>
          <a:p>
            <a:pPr>
              <a:lnSpc>
                <a:spcPct val="200000"/>
              </a:lnSpc>
            </a:pPr>
            <a:endParaRPr lang="en-IN" sz="1200" dirty="0">
              <a:solidFill>
                <a:schemeClr val="bg1"/>
              </a:solidFill>
              <a:latin typeface="Segoe UI" panose="020B0502040204020203" pitchFamily="34" charset="0"/>
              <a:cs typeface="Segoe UI" panose="020B0502040204020203" pitchFamily="34" charset="0"/>
            </a:endParaRP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The Histogram:</a:t>
            </a:r>
            <a:r>
              <a:rPr lang="en-IN" sz="1200" dirty="0">
                <a:solidFill>
                  <a:schemeClr val="bg1"/>
                </a:solidFill>
                <a:latin typeface="Segoe UI" panose="020B0502040204020203" pitchFamily="34" charset="0"/>
                <a:cs typeface="Segoe UI" panose="020B0502040204020203" pitchFamily="34" charset="0"/>
              </a:rPr>
              <a:t> It helps to visualize the frequency distribution and frequency occurrence per each distribution.</a:t>
            </a: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Cross Tables:</a:t>
            </a:r>
            <a:r>
              <a:rPr lang="en-IN" sz="1200" dirty="0">
                <a:solidFill>
                  <a:schemeClr val="bg1"/>
                </a:solidFill>
                <a:latin typeface="Segoe UI" panose="020B0502040204020203" pitchFamily="34" charset="0"/>
                <a:cs typeface="Segoe UI" panose="020B0502040204020203" pitchFamily="34" charset="0"/>
              </a:rPr>
              <a:t> A method to quantitatively analyze the relationship between multiple variable.</a:t>
            </a: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Side-by-side bar chart:</a:t>
            </a:r>
            <a:r>
              <a:rPr lang="en-IN" sz="1200" dirty="0">
                <a:solidFill>
                  <a:schemeClr val="bg1"/>
                </a:solidFill>
                <a:latin typeface="Segoe UI" panose="020B0502040204020203" pitchFamily="34" charset="0"/>
                <a:cs typeface="Segoe UI" panose="020B0502040204020203" pitchFamily="34" charset="0"/>
              </a:rPr>
              <a:t> It is a variation of the bar chart to visualize the relationship between multiple variables.</a:t>
            </a: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Scatter Plots: </a:t>
            </a:r>
            <a:r>
              <a:rPr lang="en-IN" sz="1200" dirty="0">
                <a:solidFill>
                  <a:schemeClr val="bg1"/>
                </a:solidFill>
                <a:latin typeface="Segoe UI" panose="020B0502040204020203" pitchFamily="34" charset="0"/>
                <a:cs typeface="Segoe UI" panose="020B0502040204020203" pitchFamily="34" charset="0"/>
              </a:rPr>
              <a:t>The graphs that represent the relationship between 2 variables in a data-set.</a:t>
            </a:r>
          </a:p>
          <a:p>
            <a:pPr marL="171450" indent="-171450">
              <a:lnSpc>
                <a:spcPct val="200000"/>
              </a:lnSpc>
              <a:buFont typeface="Wingdings" panose="05000000000000000000" pitchFamily="2" charset="2"/>
              <a:buChar char="§"/>
            </a:pPr>
            <a:r>
              <a:rPr lang="en-IN" sz="1200" b="1" dirty="0">
                <a:solidFill>
                  <a:schemeClr val="bg1"/>
                </a:solidFill>
                <a:latin typeface="Segoe UI" panose="020B0502040204020203" pitchFamily="34" charset="0"/>
                <a:cs typeface="Segoe UI" panose="020B0502040204020203" pitchFamily="34" charset="0"/>
              </a:rPr>
              <a:t>Heat Maps: </a:t>
            </a:r>
            <a:r>
              <a:rPr lang="en-US" sz="1200" dirty="0">
                <a:solidFill>
                  <a:schemeClr val="bg1"/>
                </a:solidFill>
                <a:latin typeface="Segoe UI" panose="020B0502040204020203" pitchFamily="34" charset="0"/>
                <a:cs typeface="Segoe UI" panose="020B0502040204020203" pitchFamily="34" charset="0"/>
              </a:rPr>
              <a:t>A heatmap is a graphical representation of data where values are depicted by color to display complex information in a way you can quickly comprehend. Product and website heatmaps visualize the most popular (hot) and unpopular (cold) elements of your content using colors on a scale from red to blue.</a:t>
            </a:r>
            <a:endParaRPr lang="en-IN" sz="1200" dirty="0">
              <a:solidFill>
                <a:schemeClr val="bg1"/>
              </a:solidFill>
              <a:latin typeface="Segoe UI" panose="020B0502040204020203" pitchFamily="34" charset="0"/>
              <a:cs typeface="Segoe UI" panose="020B0502040204020203" pitchFamily="34" charset="0"/>
            </a:endParaRPr>
          </a:p>
          <a:p>
            <a:endParaRPr lang="en-IN"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p>
        </p:txBody>
      </p:sp>
      <p:sp>
        <p:nvSpPr>
          <p:cNvPr id="2" name="Slide Number Placeholder 1">
            <a:extLst>
              <a:ext uri="{FF2B5EF4-FFF2-40B4-BE49-F238E27FC236}">
                <a16:creationId xmlns:a16="http://schemas.microsoft.com/office/drawing/2014/main" id="{03186D8C-043E-5C67-97B2-47A26B9A2B56}"/>
              </a:ext>
            </a:extLst>
          </p:cNvPr>
          <p:cNvSpPr>
            <a:spLocks noGrp="1"/>
          </p:cNvSpPr>
          <p:nvPr>
            <p:ph type="sldNum" sz="quarter" idx="12"/>
          </p:nvPr>
        </p:nvSpPr>
        <p:spPr/>
        <p:txBody>
          <a:bodyPr/>
          <a:lstStyle/>
          <a:p>
            <a:fld id="{A63E5F1B-06E8-40D9-B2EF-6EBB58D817FE}" type="slidenum">
              <a:rPr lang="en-IN" smtClean="0">
                <a:solidFill>
                  <a:schemeClr val="bg1"/>
                </a:solidFill>
              </a:rPr>
              <a:t>67</a:t>
            </a:fld>
            <a:endParaRPr lang="en-IN">
              <a:solidFill>
                <a:schemeClr val="bg1"/>
              </a:solidFill>
            </a:endParaRPr>
          </a:p>
        </p:txBody>
      </p:sp>
    </p:spTree>
    <p:extLst>
      <p:ext uri="{BB962C8B-B14F-4D97-AF65-F5344CB8AC3E}">
        <p14:creationId xmlns:p14="http://schemas.microsoft.com/office/powerpoint/2010/main" val="17022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C2436F-45DD-FDC7-3573-F47EB50458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6CAF96-9A15-723C-2E16-A24F710FC4A9}"/>
              </a:ext>
            </a:extLst>
          </p:cNvPr>
          <p:cNvSpPr>
            <a:spLocks noGrp="1"/>
          </p:cNvSpPr>
          <p:nvPr>
            <p:ph type="sldNum" sz="quarter" idx="12"/>
          </p:nvPr>
        </p:nvSpPr>
        <p:spPr/>
        <p:txBody>
          <a:bodyPr/>
          <a:lstStyle/>
          <a:p>
            <a:fld id="{A63E5F1B-06E8-40D9-B2EF-6EBB58D817FE}" type="slidenum">
              <a:rPr lang="en-IN" smtClean="0">
                <a:solidFill>
                  <a:schemeClr val="bg1"/>
                </a:solidFill>
              </a:rPr>
              <a:t>68</a:t>
            </a:fld>
            <a:endParaRPr lang="en-IN">
              <a:solidFill>
                <a:schemeClr val="bg1"/>
              </a:solidFill>
            </a:endParaRPr>
          </a:p>
        </p:txBody>
      </p:sp>
      <p:graphicFrame>
        <p:nvGraphicFramePr>
          <p:cNvPr id="5" name="Table 4">
            <a:extLst>
              <a:ext uri="{FF2B5EF4-FFF2-40B4-BE49-F238E27FC236}">
                <a16:creationId xmlns:a16="http://schemas.microsoft.com/office/drawing/2014/main" id="{7E7EAE4F-16BB-09BF-30C9-09B1FE7D08B4}"/>
              </a:ext>
            </a:extLst>
          </p:cNvPr>
          <p:cNvGraphicFramePr>
            <a:graphicFrameLocks noGrp="1"/>
          </p:cNvGraphicFramePr>
          <p:nvPr>
            <p:extLst>
              <p:ext uri="{D42A27DB-BD31-4B8C-83A1-F6EECF244321}">
                <p14:modId xmlns:p14="http://schemas.microsoft.com/office/powerpoint/2010/main" val="3721290788"/>
              </p:ext>
            </p:extLst>
          </p:nvPr>
        </p:nvGraphicFramePr>
        <p:xfrm>
          <a:off x="383754" y="826266"/>
          <a:ext cx="11424492" cy="5386222"/>
        </p:xfrm>
        <a:graphic>
          <a:graphicData uri="http://schemas.openxmlformats.org/drawingml/2006/table">
            <a:tbl>
              <a:tblPr/>
              <a:tblGrid>
                <a:gridCol w="3808164">
                  <a:extLst>
                    <a:ext uri="{9D8B030D-6E8A-4147-A177-3AD203B41FA5}">
                      <a16:colId xmlns:a16="http://schemas.microsoft.com/office/drawing/2014/main" val="4036359079"/>
                    </a:ext>
                  </a:extLst>
                </a:gridCol>
                <a:gridCol w="3808164">
                  <a:extLst>
                    <a:ext uri="{9D8B030D-6E8A-4147-A177-3AD203B41FA5}">
                      <a16:colId xmlns:a16="http://schemas.microsoft.com/office/drawing/2014/main" val="2988249452"/>
                    </a:ext>
                  </a:extLst>
                </a:gridCol>
                <a:gridCol w="3808164">
                  <a:extLst>
                    <a:ext uri="{9D8B030D-6E8A-4147-A177-3AD203B41FA5}">
                      <a16:colId xmlns:a16="http://schemas.microsoft.com/office/drawing/2014/main" val="3089495480"/>
                    </a:ext>
                  </a:extLst>
                </a:gridCol>
              </a:tblGrid>
              <a:tr h="5288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CHART NAME</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US" sz="1200" b="1" dirty="0">
                          <a:solidFill>
                            <a:schemeClr val="bg1"/>
                          </a:solidFill>
                          <a:effectLst/>
                          <a:latin typeface="Segoe UI" panose="020B0502040204020203" pitchFamily="34" charset="0"/>
                          <a:cs typeface="Segoe UI" panose="020B0502040204020203" pitchFamily="34" charset="0"/>
                        </a:rPr>
                        <a:t>TYPICAL POWER BI USE CASE</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850307487"/>
                  </a:ext>
                </a:extLst>
              </a:tr>
              <a:tr h="405255">
                <a:tc>
                  <a:txBody>
                    <a:bodyPr/>
                    <a:lstStyle/>
                    <a:p>
                      <a:pPr lvl="1" algn="l" fontAlgn="base" latinLnBrk="0">
                        <a:buNone/>
                      </a:pPr>
                      <a:r>
                        <a:rPr lang="en-IN" sz="1200" dirty="0" err="1">
                          <a:solidFill>
                            <a:schemeClr val="bg1"/>
                          </a:solidFill>
                          <a:effectLst/>
                          <a:latin typeface="Segoe UI" panose="020B0502040204020203" pitchFamily="34" charset="0"/>
                          <a:cs typeface="Segoe UI" panose="020B0502040204020203" pitchFamily="34" charset="0"/>
                        </a:rPr>
                        <a:t>Clustereda</a:t>
                      </a:r>
                      <a:r>
                        <a:rPr lang="en-IN" sz="1200" dirty="0">
                          <a:solidFill>
                            <a:schemeClr val="bg1"/>
                          </a:solidFill>
                          <a:effectLst/>
                          <a:latin typeface="Segoe UI" panose="020B0502040204020203" pitchFamily="34" charset="0"/>
                          <a:cs typeface="Segoe UI" panose="020B0502040204020203" pitchFamily="34" charset="0"/>
                        </a:rPr>
                        <a:t> Bar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Horizontal bars to compare discrete categories.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Performance by region, team, product.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6241809"/>
                  </a:ext>
                </a:extLst>
              </a:tr>
              <a:tr h="405255">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Clustered Column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Vertical bars for quickly comparing data categories.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Financial performance, survey responses.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57876709"/>
                  </a:ext>
                </a:extLst>
              </a:tr>
              <a:tr h="405255">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Dot Plot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Plots dots for categorical frequency/distribution.</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Distribution or frequency across groups.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30129647"/>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Bullet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Shows performance against targets and thresholds.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KPI tracking, performance benchmarks.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63007527"/>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Stacked Bar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Compares breakdowns stacked horizontally.</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Sales by region and segment.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06497999"/>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Stacked Column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Stacks values vertically for part-to-whole comparisons.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Budget breakdown, category totals.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4258977"/>
                  </a:ext>
                </a:extLst>
              </a:tr>
              <a:tr h="405255">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100% Stacked Bar/Column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Proportional breakdown (all same length, percent focus).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Percent market share, proportion analysis.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6197916"/>
                  </a:ext>
                </a:extLst>
              </a:tr>
              <a:tr h="605059">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Mekko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Variable segment chart for complex category visualization.</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Market share across multiple dimensions.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91732712"/>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Gauge</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Shows current value vs. target in a semicircular meter.</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KPI, progress tracking.</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2447027"/>
                  </a:ext>
                </a:extLst>
              </a:tr>
              <a:tr h="605059">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Radar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Compares multiple variables, displaying performance profiles.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err="1">
                          <a:solidFill>
                            <a:schemeClr val="bg1"/>
                          </a:solidFill>
                          <a:effectLst/>
                          <a:latin typeface="Segoe UI" panose="020B0502040204020203" pitchFamily="34" charset="0"/>
                          <a:cs typeface="Segoe UI" panose="020B0502040204020203" pitchFamily="34" charset="0"/>
                        </a:rPr>
                        <a:t>Multimetric</a:t>
                      </a:r>
                      <a:r>
                        <a:rPr lang="en-IN" sz="1200" dirty="0">
                          <a:solidFill>
                            <a:schemeClr val="bg1"/>
                          </a:solidFill>
                          <a:effectLst/>
                          <a:latin typeface="Segoe UI" panose="020B0502040204020203" pitchFamily="34" charset="0"/>
                          <a:cs typeface="Segoe UI" panose="020B0502040204020203" pitchFamily="34" charset="0"/>
                        </a:rPr>
                        <a:t> performance comparison.</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16831841"/>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Word Cloud</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Text visualization displaying frequency of words.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High-frequency keywords, survey results.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40029193"/>
                  </a:ext>
                </a:extLst>
              </a:tr>
            </a:tbl>
          </a:graphicData>
        </a:graphic>
      </p:graphicFrame>
      <p:sp>
        <p:nvSpPr>
          <p:cNvPr id="2" name="Rectangle 1">
            <a:extLst>
              <a:ext uri="{FF2B5EF4-FFF2-40B4-BE49-F238E27FC236}">
                <a16:creationId xmlns:a16="http://schemas.microsoft.com/office/drawing/2014/main" id="{50896EC3-2C42-92C6-7E96-C3C16207B870}"/>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CHARTS											(1/4)</a:t>
            </a:r>
          </a:p>
        </p:txBody>
      </p:sp>
    </p:spTree>
    <p:extLst>
      <p:ext uri="{BB962C8B-B14F-4D97-AF65-F5344CB8AC3E}">
        <p14:creationId xmlns:p14="http://schemas.microsoft.com/office/powerpoint/2010/main" val="24243114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570859-7FC6-C00F-A9D4-702124500972}"/>
              </a:ext>
            </a:extLst>
          </p:cNvPr>
          <p:cNvSpPr>
            <a:spLocks noGrp="1"/>
          </p:cNvSpPr>
          <p:nvPr>
            <p:ph type="sldNum" sz="quarter" idx="12"/>
          </p:nvPr>
        </p:nvSpPr>
        <p:spPr/>
        <p:txBody>
          <a:bodyPr/>
          <a:lstStyle/>
          <a:p>
            <a:fld id="{A63E5F1B-06E8-40D9-B2EF-6EBB58D817FE}" type="slidenum">
              <a:rPr lang="en-IN" smtClean="0">
                <a:solidFill>
                  <a:schemeClr val="bg1"/>
                </a:solidFill>
              </a:rPr>
              <a:t>69</a:t>
            </a:fld>
            <a:endParaRPr lang="en-IN">
              <a:solidFill>
                <a:schemeClr val="bg1"/>
              </a:solidFill>
            </a:endParaRPr>
          </a:p>
        </p:txBody>
      </p:sp>
      <p:graphicFrame>
        <p:nvGraphicFramePr>
          <p:cNvPr id="5" name="Table 4">
            <a:extLst>
              <a:ext uri="{FF2B5EF4-FFF2-40B4-BE49-F238E27FC236}">
                <a16:creationId xmlns:a16="http://schemas.microsoft.com/office/drawing/2014/main" id="{4723EB2E-A3B8-C3A9-7CE1-F6E7C77A2854}"/>
              </a:ext>
            </a:extLst>
          </p:cNvPr>
          <p:cNvGraphicFramePr>
            <a:graphicFrameLocks noGrp="1"/>
          </p:cNvGraphicFramePr>
          <p:nvPr>
            <p:extLst>
              <p:ext uri="{D42A27DB-BD31-4B8C-83A1-F6EECF244321}">
                <p14:modId xmlns:p14="http://schemas.microsoft.com/office/powerpoint/2010/main" val="1147718951"/>
              </p:ext>
            </p:extLst>
          </p:nvPr>
        </p:nvGraphicFramePr>
        <p:xfrm>
          <a:off x="383754" y="835791"/>
          <a:ext cx="11424492" cy="5186418"/>
        </p:xfrm>
        <a:graphic>
          <a:graphicData uri="http://schemas.openxmlformats.org/drawingml/2006/table">
            <a:tbl>
              <a:tblPr/>
              <a:tblGrid>
                <a:gridCol w="3808164">
                  <a:extLst>
                    <a:ext uri="{9D8B030D-6E8A-4147-A177-3AD203B41FA5}">
                      <a16:colId xmlns:a16="http://schemas.microsoft.com/office/drawing/2014/main" val="4036359079"/>
                    </a:ext>
                  </a:extLst>
                </a:gridCol>
                <a:gridCol w="3808164">
                  <a:extLst>
                    <a:ext uri="{9D8B030D-6E8A-4147-A177-3AD203B41FA5}">
                      <a16:colId xmlns:a16="http://schemas.microsoft.com/office/drawing/2014/main" val="2988249452"/>
                    </a:ext>
                  </a:extLst>
                </a:gridCol>
                <a:gridCol w="3808164">
                  <a:extLst>
                    <a:ext uri="{9D8B030D-6E8A-4147-A177-3AD203B41FA5}">
                      <a16:colId xmlns:a16="http://schemas.microsoft.com/office/drawing/2014/main" val="3089495480"/>
                    </a:ext>
                  </a:extLst>
                </a:gridCol>
              </a:tblGrid>
              <a:tr h="5288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CHART NAME</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US" sz="1200" b="1" dirty="0">
                          <a:solidFill>
                            <a:schemeClr val="bg1"/>
                          </a:solidFill>
                          <a:effectLst/>
                          <a:latin typeface="Segoe UI" panose="020B0502040204020203" pitchFamily="34" charset="0"/>
                          <a:cs typeface="Segoe UI" panose="020B0502040204020203" pitchFamily="34" charset="0"/>
                        </a:rPr>
                        <a:t>TYPICAL POWER BI USE CASE</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850307487"/>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Infographic Designer</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Custom visual representations for storytelling.</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Marketing presentations, executive summaries.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6112656"/>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Line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Time series trend or continuous data measure.</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Sales growth, website traffic.</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38464684"/>
                  </a:ext>
                </a:extLst>
              </a:tr>
              <a:tr h="405255">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Candlestick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Shows open, close, high, low values over time (finance).</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Stock/fund analysis, price movement.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0972787"/>
                  </a:ext>
                </a:extLst>
              </a:tr>
              <a:tr h="405255">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Stacked Area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Emphasizes cumulative totals with area shading.</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Revenue by category over time.</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17436344"/>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Area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Highlights change and differences between series.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Website visits, usage statistics.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60216831"/>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Stream Graph</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Evolution of multiple data streams (stacked flows).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Traffic sources, resource allocation.</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85047287"/>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Sparkline</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Miniature line chart in tables/cards for trend context.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Inline performance trend in dashboards.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61671398"/>
                  </a:ext>
                </a:extLst>
              </a:tr>
              <a:tr h="605059">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Card with States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Shows value with trend indications and conditional formatting.</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KPIs with status indicators.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97292258"/>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KPI</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Key performance indicator—main value with trend.</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Instant metric check (revenue, costs).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40079672"/>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Line &amp; Clustered Column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Combines line and column for dual-axis analysis.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Revenue and growth rate together.</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5429098"/>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Waterfall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Shows sequential changes &amp; cumulative effects.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Profit/loss steps, variance analysis.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39686945"/>
                  </a:ext>
                </a:extLst>
              </a:tr>
            </a:tbl>
          </a:graphicData>
        </a:graphic>
      </p:graphicFrame>
      <p:sp>
        <p:nvSpPr>
          <p:cNvPr id="6" name="Rectangle 5">
            <a:extLst>
              <a:ext uri="{FF2B5EF4-FFF2-40B4-BE49-F238E27FC236}">
                <a16:creationId xmlns:a16="http://schemas.microsoft.com/office/drawing/2014/main" id="{10A22F80-D93F-B9EA-7455-3D881073754A}"/>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CHARTS											(2/4)</a:t>
            </a:r>
          </a:p>
        </p:txBody>
      </p:sp>
    </p:spTree>
    <p:extLst>
      <p:ext uri="{BB962C8B-B14F-4D97-AF65-F5344CB8AC3E}">
        <p14:creationId xmlns:p14="http://schemas.microsoft.com/office/powerpoint/2010/main" val="259333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E85F785-D6BF-6F01-6747-91B55CEA9C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797A5A-68F8-0A91-2DD7-564FE7D95644}"/>
              </a:ext>
            </a:extLst>
          </p:cNvPr>
          <p:cNvSpPr>
            <a:spLocks noGrp="1"/>
          </p:cNvSpPr>
          <p:nvPr>
            <p:ph type="sldNum" sz="quarter" idx="12"/>
          </p:nvPr>
        </p:nvSpPr>
        <p:spPr/>
        <p:txBody>
          <a:bodyPr/>
          <a:lstStyle/>
          <a:p>
            <a:fld id="{A63E5F1B-06E8-40D9-B2EF-6EBB58D817FE}" type="slidenum">
              <a:rPr lang="en-IN" smtClean="0">
                <a:solidFill>
                  <a:schemeClr val="bg1"/>
                </a:solidFill>
              </a:rPr>
              <a:t>7</a:t>
            </a:fld>
            <a:endParaRPr lang="en-IN">
              <a:solidFill>
                <a:schemeClr val="bg1"/>
              </a:solidFill>
            </a:endParaRPr>
          </a:p>
        </p:txBody>
      </p:sp>
      <p:sp>
        <p:nvSpPr>
          <p:cNvPr id="5" name="Rectangle 4">
            <a:extLst>
              <a:ext uri="{FF2B5EF4-FFF2-40B4-BE49-F238E27FC236}">
                <a16:creationId xmlns:a16="http://schemas.microsoft.com/office/drawing/2014/main" id="{723BD26B-193F-E79F-5B9E-108B4D6752D2}"/>
              </a:ext>
            </a:extLst>
          </p:cNvPr>
          <p:cNvSpPr/>
          <p:nvPr/>
        </p:nvSpPr>
        <p:spPr>
          <a:xfrm>
            <a:off x="268078" y="364485"/>
            <a:ext cx="5827922" cy="6057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You have more feature requests than your team can handle. How would you prioritize?</a:t>
            </a:r>
          </a:p>
          <a:p>
            <a:pPr algn="just"/>
            <a:r>
              <a:rPr lang="en-US" sz="1200" dirty="0">
                <a:solidFill>
                  <a:schemeClr val="bg1"/>
                </a:solidFill>
                <a:latin typeface="Segoe UI" panose="020B0502040204020203" pitchFamily="34" charset="0"/>
                <a:cs typeface="Segoe UI" panose="020B0502040204020203" pitchFamily="34" charset="0"/>
              </a:rPr>
              <a:t>I would gather input from stakeholders and customers, then use frameworks like RICE (Reach, Impact, Confidence, Effort) or </a:t>
            </a:r>
            <a:r>
              <a:rPr lang="en-US" sz="1200" dirty="0" err="1">
                <a:solidFill>
                  <a:schemeClr val="bg1"/>
                </a:solidFill>
                <a:latin typeface="Segoe UI" panose="020B0502040204020203" pitchFamily="34" charset="0"/>
                <a:cs typeface="Segoe UI" panose="020B0502040204020203" pitchFamily="34" charset="0"/>
              </a:rPr>
              <a:t>MoSCoW</a:t>
            </a:r>
            <a:r>
              <a:rPr lang="en-US" sz="1200" dirty="0">
                <a:solidFill>
                  <a:schemeClr val="bg1"/>
                </a:solidFill>
                <a:latin typeface="Segoe UI" panose="020B0502040204020203" pitchFamily="34" charset="0"/>
                <a:cs typeface="Segoe UI" panose="020B0502040204020203" pitchFamily="34" charset="0"/>
              </a:rPr>
              <a:t> (Must-have, Should-have, Could-have, Won’t-have). I would prioritize features that align with strategy, deliver the highest value, and fit within available resources.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Sales is pushing for a feature that doesn’t align with the roadmap. What would you do?</a:t>
            </a:r>
          </a:p>
          <a:p>
            <a:pPr algn="just"/>
            <a:r>
              <a:rPr lang="en-US" sz="1200" dirty="0">
                <a:solidFill>
                  <a:schemeClr val="bg1"/>
                </a:solidFill>
                <a:latin typeface="Segoe UI" panose="020B0502040204020203" pitchFamily="34" charset="0"/>
                <a:cs typeface="Segoe UI" panose="020B0502040204020203" pitchFamily="34" charset="0"/>
              </a:rPr>
              <a:t>I would listen to their case and evaluate if the feature adds value for a critical customer segment. If not aligned, I would explain the roadmap priorities and offer alternatives. If the feature is critical, I would adjust priorities transparently and communicate trade-offs.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roadmap is criticized for being too vague. How would you make it more effective?</a:t>
            </a:r>
          </a:p>
          <a:p>
            <a:pPr algn="just"/>
            <a:r>
              <a:rPr lang="en-US" sz="1200" dirty="0">
                <a:solidFill>
                  <a:schemeClr val="bg1"/>
                </a:solidFill>
                <a:latin typeface="Segoe UI" panose="020B0502040204020203" pitchFamily="34" charset="0"/>
                <a:cs typeface="Segoe UI" panose="020B0502040204020203" pitchFamily="34" charset="0"/>
              </a:rPr>
              <a:t>I would break down high-level themes into clear initiatives with timelines, owners, and success metrics. I would also communicate the roadmap visually using tools like Gantt charts or Kanban boards, showing both short-term deliverables and long-term goals.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engineering team says your roadmap is too ambitious. How would you respond?</a:t>
            </a:r>
          </a:p>
          <a:p>
            <a:pPr algn="just"/>
            <a:r>
              <a:rPr lang="en-US" sz="1200" dirty="0">
                <a:solidFill>
                  <a:schemeClr val="bg1"/>
                </a:solidFill>
                <a:latin typeface="Segoe UI" panose="020B0502040204020203" pitchFamily="34" charset="0"/>
                <a:cs typeface="Segoe UI" panose="020B0502040204020203" pitchFamily="34" charset="0"/>
              </a:rPr>
              <a:t>I would collaborate with engineering to estimate effort, resource needs &amp; adjust priorities based on feasibility, negotiate scope, if necessary, &amp; communicate realistic timelines to stakeholders. The goal is to balance ambition with execution capacity.</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 critical customer threatens to leave unless their requested feature is prioritized. What would you do?</a:t>
            </a:r>
          </a:p>
          <a:p>
            <a:pPr algn="just"/>
            <a:r>
              <a:rPr lang="en-US" sz="1200" dirty="0">
                <a:solidFill>
                  <a:schemeClr val="bg1"/>
                </a:solidFill>
                <a:latin typeface="Segoe UI" panose="020B0502040204020203" pitchFamily="34" charset="0"/>
                <a:cs typeface="Segoe UI" panose="020B0502040204020203" pitchFamily="34" charset="0"/>
              </a:rPr>
              <a:t>I would assess the revenue and strategic importance of the customer against the broader roadmap. If the feature is justified, I would prioritize it while managing expectations with other stakeholders. If not, I would explore alternative solutions to retain the customer.</a:t>
            </a:r>
          </a:p>
        </p:txBody>
      </p:sp>
      <p:sp>
        <p:nvSpPr>
          <p:cNvPr id="2" name="Rectangle 1">
            <a:extLst>
              <a:ext uri="{FF2B5EF4-FFF2-40B4-BE49-F238E27FC236}">
                <a16:creationId xmlns:a16="http://schemas.microsoft.com/office/drawing/2014/main" id="{5878C173-6F9F-5ECC-022F-A15DD73D1110}"/>
              </a:ext>
            </a:extLst>
          </p:cNvPr>
          <p:cNvSpPr/>
          <p:nvPr/>
        </p:nvSpPr>
        <p:spPr>
          <a:xfrm>
            <a:off x="6096000" y="364484"/>
            <a:ext cx="5827922" cy="6057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Your roadmap needs to be restructured due to budget cuts. How would you approach it?</a:t>
            </a:r>
          </a:p>
          <a:p>
            <a:pPr algn="just"/>
            <a:r>
              <a:rPr lang="en-US" sz="1200" dirty="0">
                <a:solidFill>
                  <a:schemeClr val="bg1"/>
                </a:solidFill>
                <a:latin typeface="Segoe UI" panose="020B0502040204020203" pitchFamily="34" charset="0"/>
                <a:cs typeface="Segoe UI" panose="020B0502040204020203" pitchFamily="34" charset="0"/>
              </a:rPr>
              <a:t>I would revisit the roadmap, identify must-have initiatives tied to revenue or compliance, and cut lower-priority projects. I would communicate the rationale clearly to stakeholders and ensure that the reduced roadmap still aligns with long-term goals.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Different stakeholders have conflicting priorities for the roadmap. How would you resolve this?</a:t>
            </a:r>
          </a:p>
          <a:p>
            <a:pPr algn="just"/>
            <a:r>
              <a:rPr lang="en-US" sz="1200" dirty="0">
                <a:solidFill>
                  <a:schemeClr val="bg1"/>
                </a:solidFill>
                <a:latin typeface="Segoe UI" panose="020B0502040204020203" pitchFamily="34" charset="0"/>
                <a:cs typeface="Segoe UI" panose="020B0502040204020203" pitchFamily="34" charset="0"/>
              </a:rPr>
              <a:t>I would organize a prioritization workshop, using objective scoring frameworks. I would bring data on market demand, ROI, and user research to guide decisions. If consensus cannot be reached, I would escalate with a recommendation to leadership.</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roadmap is disrupted by an unexpected competitor launch. How would you adapt?</a:t>
            </a:r>
          </a:p>
          <a:p>
            <a:pPr algn="just"/>
            <a:r>
              <a:rPr lang="en-US" sz="1200" dirty="0">
                <a:solidFill>
                  <a:schemeClr val="bg1"/>
                </a:solidFill>
                <a:latin typeface="Segoe UI" panose="020B0502040204020203" pitchFamily="34" charset="0"/>
                <a:cs typeface="Segoe UI" panose="020B0502040204020203" pitchFamily="34" charset="0"/>
              </a:rPr>
              <a:t>I would quickly analyze the competitor’s offering, gather customer feedback, and assess if the new threat requires an immediate response. If necessary, I would reprioritize the roadmap to include competitive features or improvements, while maintaining focus on differentiation.</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 are asked to share the roadmap with customers. How would you manage expectations?</a:t>
            </a:r>
          </a:p>
          <a:p>
            <a:pPr algn="just"/>
            <a:r>
              <a:rPr lang="en-US" sz="1200" dirty="0">
                <a:solidFill>
                  <a:schemeClr val="bg1"/>
                </a:solidFill>
                <a:latin typeface="Segoe UI" panose="020B0502040204020203" pitchFamily="34" charset="0"/>
                <a:cs typeface="Segoe UI" panose="020B0502040204020203" pitchFamily="34" charset="0"/>
              </a:rPr>
              <a:t>I would create an external version of the roadmap with high-level themes and value-driven initiatives, avoiding specific dates. I would highlight the vision and direction without overpromising features or timelines.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roadmap looks strong on features but lacks a long-term strategy. How would you fix it?</a:t>
            </a:r>
          </a:p>
          <a:p>
            <a:pPr algn="just"/>
            <a:r>
              <a:rPr lang="en-US" sz="1200" dirty="0">
                <a:solidFill>
                  <a:schemeClr val="bg1"/>
                </a:solidFill>
                <a:latin typeface="Segoe UI" panose="020B0502040204020203" pitchFamily="34" charset="0"/>
                <a:cs typeface="Segoe UI" panose="020B0502040204020203" pitchFamily="34" charset="0"/>
              </a:rPr>
              <a:t>I would align roadmap to broader company goals, ensuring it includes strategic initiatives like scalability, infrastructure improvements, or new market exploration. I would add a mix of short-term deliverables and long-term bets that support the product vision.</a:t>
            </a:r>
          </a:p>
        </p:txBody>
      </p:sp>
      <p:sp>
        <p:nvSpPr>
          <p:cNvPr id="3" name="Rectangle 2">
            <a:extLst>
              <a:ext uri="{FF2B5EF4-FFF2-40B4-BE49-F238E27FC236}">
                <a16:creationId xmlns:a16="http://schemas.microsoft.com/office/drawing/2014/main" id="{042BED31-C7C0-C1EF-8954-6FCC3FDC53E5}"/>
              </a:ext>
            </a:extLst>
          </p:cNvPr>
          <p:cNvSpPr/>
          <p:nvPr/>
        </p:nvSpPr>
        <p:spPr>
          <a:xfrm>
            <a:off x="4419600" y="0"/>
            <a:ext cx="3352800"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PRIORITIZATION AND ROADMAPPING</a:t>
            </a:r>
          </a:p>
        </p:txBody>
      </p:sp>
    </p:spTree>
    <p:extLst>
      <p:ext uri="{BB962C8B-B14F-4D97-AF65-F5344CB8AC3E}">
        <p14:creationId xmlns:p14="http://schemas.microsoft.com/office/powerpoint/2010/main" val="3405125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2E679E-C8C0-002C-A044-A57905930F5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4DD291-5207-1FE3-475E-F4381B6A9B9B}"/>
              </a:ext>
            </a:extLst>
          </p:cNvPr>
          <p:cNvSpPr>
            <a:spLocks noGrp="1"/>
          </p:cNvSpPr>
          <p:nvPr>
            <p:ph type="sldNum" sz="quarter" idx="12"/>
          </p:nvPr>
        </p:nvSpPr>
        <p:spPr/>
        <p:txBody>
          <a:bodyPr/>
          <a:lstStyle/>
          <a:p>
            <a:fld id="{A63E5F1B-06E8-40D9-B2EF-6EBB58D817FE}" type="slidenum">
              <a:rPr lang="en-IN" smtClean="0">
                <a:solidFill>
                  <a:schemeClr val="bg1"/>
                </a:solidFill>
              </a:rPr>
              <a:t>70</a:t>
            </a:fld>
            <a:endParaRPr lang="en-IN">
              <a:solidFill>
                <a:schemeClr val="bg1"/>
              </a:solidFill>
            </a:endParaRPr>
          </a:p>
        </p:txBody>
      </p:sp>
      <p:graphicFrame>
        <p:nvGraphicFramePr>
          <p:cNvPr id="5" name="Table 4">
            <a:extLst>
              <a:ext uri="{FF2B5EF4-FFF2-40B4-BE49-F238E27FC236}">
                <a16:creationId xmlns:a16="http://schemas.microsoft.com/office/drawing/2014/main" id="{0D608B76-A382-49E9-928D-6DDBC0BA790E}"/>
              </a:ext>
            </a:extLst>
          </p:cNvPr>
          <p:cNvGraphicFramePr>
            <a:graphicFrameLocks noGrp="1"/>
          </p:cNvGraphicFramePr>
          <p:nvPr>
            <p:extLst>
              <p:ext uri="{D42A27DB-BD31-4B8C-83A1-F6EECF244321}">
                <p14:modId xmlns:p14="http://schemas.microsoft.com/office/powerpoint/2010/main" val="1882098952"/>
              </p:ext>
            </p:extLst>
          </p:nvPr>
        </p:nvGraphicFramePr>
        <p:xfrm>
          <a:off x="383754" y="835791"/>
          <a:ext cx="11424492" cy="5186418"/>
        </p:xfrm>
        <a:graphic>
          <a:graphicData uri="http://schemas.openxmlformats.org/drawingml/2006/table">
            <a:tbl>
              <a:tblPr/>
              <a:tblGrid>
                <a:gridCol w="3808164">
                  <a:extLst>
                    <a:ext uri="{9D8B030D-6E8A-4147-A177-3AD203B41FA5}">
                      <a16:colId xmlns:a16="http://schemas.microsoft.com/office/drawing/2014/main" val="4036359079"/>
                    </a:ext>
                  </a:extLst>
                </a:gridCol>
                <a:gridCol w="3808164">
                  <a:extLst>
                    <a:ext uri="{9D8B030D-6E8A-4147-A177-3AD203B41FA5}">
                      <a16:colId xmlns:a16="http://schemas.microsoft.com/office/drawing/2014/main" val="2988249452"/>
                    </a:ext>
                  </a:extLst>
                </a:gridCol>
                <a:gridCol w="3808164">
                  <a:extLst>
                    <a:ext uri="{9D8B030D-6E8A-4147-A177-3AD203B41FA5}">
                      <a16:colId xmlns:a16="http://schemas.microsoft.com/office/drawing/2014/main" val="3089495480"/>
                    </a:ext>
                  </a:extLst>
                </a:gridCol>
              </a:tblGrid>
              <a:tr h="5288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CHART NAME</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US" sz="1200" b="1" dirty="0">
                          <a:solidFill>
                            <a:schemeClr val="bg1"/>
                          </a:solidFill>
                          <a:effectLst/>
                          <a:latin typeface="Segoe UI" panose="020B0502040204020203" pitchFamily="34" charset="0"/>
                          <a:cs typeface="Segoe UI" panose="020B0502040204020203" pitchFamily="34" charset="0"/>
                        </a:rPr>
                        <a:t>TYPICAL POWER BI USE CASE</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850307487"/>
                  </a:ext>
                </a:extLst>
              </a:tr>
              <a:tr h="605059">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Gantt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Project timeline chart showing tasks and milestones.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Project management, schedule tracking.</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3591679"/>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Calendar Visualization</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Chronological date-based data patterns.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Attendance, daily sales, event tracking.</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87974686"/>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Pie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Proportional division of a whole.</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Product share, portfolio allocation.</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94783799"/>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Donut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Pie chart variant with center cut-out.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Emphasizing parts of a whole.</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81368097"/>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Treemap</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Part-to-whole with nested rectangles by category.</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Spend by department, content analysis.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33814028"/>
                  </a:ext>
                </a:extLst>
              </a:tr>
              <a:tr h="405255">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Sunburst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Hierarchical part-to-whole, shown in concentric rings.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Multi-level category breakdown.</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9433871"/>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Aster Plot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Radial part-to-whole chart with variable arm length.</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Complex composition visualizations.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8617047"/>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Pyramid 3D</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Hierarchical visual for populations or funnels.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Sales funnel stages, age demographics.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29441929"/>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Funnel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Stage-based flow reducing as it progresses.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Sales pipeline, conversion rates.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19058003"/>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Horizontal Funnel</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Funnel chart laid out horizontally.</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Alternative stage‐flow layouts.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59185073"/>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Sankey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Flow relationships between categories.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Supply chain, user journey mapping.</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37684232"/>
                  </a:ext>
                </a:extLst>
              </a:tr>
            </a:tbl>
          </a:graphicData>
        </a:graphic>
      </p:graphicFrame>
      <p:sp>
        <p:nvSpPr>
          <p:cNvPr id="2" name="Rectangle 1">
            <a:extLst>
              <a:ext uri="{FF2B5EF4-FFF2-40B4-BE49-F238E27FC236}">
                <a16:creationId xmlns:a16="http://schemas.microsoft.com/office/drawing/2014/main" id="{957F5BAA-4771-2F0B-620D-29A3588B8354}"/>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CHARTS											(3/4)</a:t>
            </a:r>
          </a:p>
        </p:txBody>
      </p:sp>
    </p:spTree>
    <p:extLst>
      <p:ext uri="{BB962C8B-B14F-4D97-AF65-F5344CB8AC3E}">
        <p14:creationId xmlns:p14="http://schemas.microsoft.com/office/powerpoint/2010/main" val="2024241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A01D30-133E-6697-9EB9-6126F5602B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B1765-00A0-1E87-6123-DE13F0907602}"/>
              </a:ext>
            </a:extLst>
          </p:cNvPr>
          <p:cNvSpPr>
            <a:spLocks noGrp="1"/>
          </p:cNvSpPr>
          <p:nvPr>
            <p:ph type="sldNum" sz="quarter" idx="12"/>
          </p:nvPr>
        </p:nvSpPr>
        <p:spPr/>
        <p:txBody>
          <a:bodyPr/>
          <a:lstStyle/>
          <a:p>
            <a:fld id="{A63E5F1B-06E8-40D9-B2EF-6EBB58D817FE}" type="slidenum">
              <a:rPr lang="en-IN" smtClean="0">
                <a:solidFill>
                  <a:schemeClr val="bg1"/>
                </a:solidFill>
              </a:rPr>
              <a:t>71</a:t>
            </a:fld>
            <a:endParaRPr lang="en-IN">
              <a:solidFill>
                <a:schemeClr val="bg1"/>
              </a:solidFill>
            </a:endParaRPr>
          </a:p>
        </p:txBody>
      </p:sp>
      <p:graphicFrame>
        <p:nvGraphicFramePr>
          <p:cNvPr id="5" name="Table 4">
            <a:extLst>
              <a:ext uri="{FF2B5EF4-FFF2-40B4-BE49-F238E27FC236}">
                <a16:creationId xmlns:a16="http://schemas.microsoft.com/office/drawing/2014/main" id="{3F64B3ED-4EE8-7C83-049C-3F2FA0B758EA}"/>
              </a:ext>
            </a:extLst>
          </p:cNvPr>
          <p:cNvGraphicFramePr>
            <a:graphicFrameLocks noGrp="1"/>
          </p:cNvGraphicFramePr>
          <p:nvPr>
            <p:extLst>
              <p:ext uri="{D42A27DB-BD31-4B8C-83A1-F6EECF244321}">
                <p14:modId xmlns:p14="http://schemas.microsoft.com/office/powerpoint/2010/main" val="2207272543"/>
              </p:ext>
            </p:extLst>
          </p:nvPr>
        </p:nvGraphicFramePr>
        <p:xfrm>
          <a:off x="308472" y="915614"/>
          <a:ext cx="11424492" cy="4176104"/>
        </p:xfrm>
        <a:graphic>
          <a:graphicData uri="http://schemas.openxmlformats.org/drawingml/2006/table">
            <a:tbl>
              <a:tblPr/>
              <a:tblGrid>
                <a:gridCol w="3808164">
                  <a:extLst>
                    <a:ext uri="{9D8B030D-6E8A-4147-A177-3AD203B41FA5}">
                      <a16:colId xmlns:a16="http://schemas.microsoft.com/office/drawing/2014/main" val="4036359079"/>
                    </a:ext>
                  </a:extLst>
                </a:gridCol>
                <a:gridCol w="3808164">
                  <a:extLst>
                    <a:ext uri="{9D8B030D-6E8A-4147-A177-3AD203B41FA5}">
                      <a16:colId xmlns:a16="http://schemas.microsoft.com/office/drawing/2014/main" val="2988249452"/>
                    </a:ext>
                  </a:extLst>
                </a:gridCol>
                <a:gridCol w="3808164">
                  <a:extLst>
                    <a:ext uri="{9D8B030D-6E8A-4147-A177-3AD203B41FA5}">
                      <a16:colId xmlns:a16="http://schemas.microsoft.com/office/drawing/2014/main" val="3089495480"/>
                    </a:ext>
                  </a:extLst>
                </a:gridCol>
              </a:tblGrid>
              <a:tr h="528809">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CHART NAME</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IN" sz="1200" b="1" dirty="0">
                          <a:solidFill>
                            <a:schemeClr val="bg1"/>
                          </a:solidFill>
                          <a:effectLst/>
                          <a:latin typeface="Segoe UI" panose="020B0502040204020203" pitchFamily="34" charset="0"/>
                          <a:cs typeface="Segoe UI" panose="020B0502040204020203" pitchFamily="34" charset="0"/>
                        </a:rPr>
                        <a:t>DESCRIPTION</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latinLnBrk="0">
                        <a:buNone/>
                      </a:pPr>
                      <a:r>
                        <a:rPr lang="en-US" sz="1200" b="1" dirty="0">
                          <a:solidFill>
                            <a:schemeClr val="bg1"/>
                          </a:solidFill>
                          <a:effectLst/>
                          <a:latin typeface="Segoe UI" panose="020B0502040204020203" pitchFamily="34" charset="0"/>
                          <a:cs typeface="Segoe UI" panose="020B0502040204020203" pitchFamily="34" charset="0"/>
                        </a:rPr>
                        <a:t>TYPICAL POWER BI USE CASE</a:t>
                      </a:r>
                    </a:p>
                  </a:txBody>
                  <a:tcPr marL="2871" marR="2871" marT="2871" marB="287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850307487"/>
                  </a:ext>
                </a:extLst>
              </a:tr>
              <a:tr h="405255">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Chord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Inter-category relationship via arcs.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Network flows, relationship mapping.</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6803787"/>
                  </a:ext>
                </a:extLst>
              </a:tr>
              <a:tr h="405255">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Bowtie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Diverging/converging processes.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Process crossroad analytics.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47993481"/>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Network Navigator</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Network relationships and dependencies.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dirty="0">
                          <a:solidFill>
                            <a:schemeClr val="bg1"/>
                          </a:solidFill>
                          <a:effectLst/>
                          <a:latin typeface="Segoe UI" panose="020B0502040204020203" pitchFamily="34" charset="0"/>
                          <a:cs typeface="Segoe UI" panose="020B0502040204020203" pitchFamily="34" charset="0"/>
                        </a:rPr>
                        <a:t>Social network analysis, organizational links.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29209323"/>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Force-Directed Graph</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Node-link chart showing dynamic relationships.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System/component interdependencies.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20104055"/>
                  </a:ext>
                </a:extLst>
              </a:tr>
              <a:tr h="405255">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Map/Filled Map/Shape Map</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Geospatial visualization for regions and territories.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Regional sales/demographics mapping.</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77429679"/>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Histogram</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Distribution of values in buckets.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Exam scores, age distribution.</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48833302"/>
                  </a:ext>
                </a:extLst>
              </a:tr>
              <a:tr h="405255">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Scatter Chart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Shows relationships between two quantitative variables.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Correlation analysis, outlier detection.</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61614729"/>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Card</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Displays a single value as a visual metric.</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Key metrics, single KPIs.</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6723914"/>
                  </a:ext>
                </a:extLst>
              </a:tr>
              <a:tr h="405255">
                <a:tc>
                  <a:txBody>
                    <a:bodyPr/>
                    <a:lstStyle/>
                    <a:p>
                      <a:pPr lvl="1" algn="l" fontAlgn="base" latinLnBrk="0">
                        <a:buNone/>
                      </a:pPr>
                      <a:r>
                        <a:rPr lang="en-IN" sz="1200">
                          <a:solidFill>
                            <a:schemeClr val="bg1"/>
                          </a:solidFill>
                          <a:effectLst/>
                          <a:latin typeface="Segoe UI" panose="020B0502040204020203" pitchFamily="34" charset="0"/>
                          <a:cs typeface="Segoe UI" panose="020B0502040204020203" pitchFamily="34" charset="0"/>
                        </a:rPr>
                        <a:t>Multi-row Card</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US" sz="1200">
                          <a:solidFill>
                            <a:schemeClr val="bg1"/>
                          </a:solidFill>
                          <a:effectLst/>
                          <a:latin typeface="Segoe UI" panose="020B0502040204020203" pitchFamily="34" charset="0"/>
                          <a:cs typeface="Segoe UI" panose="020B0502040204020203" pitchFamily="34" charset="0"/>
                        </a:rPr>
                        <a:t>Multiple single values displayed together.</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1" algn="l" fontAlgn="base" latinLnBrk="0">
                        <a:buNone/>
                      </a:pPr>
                      <a:r>
                        <a:rPr lang="en-IN" sz="1200" dirty="0">
                          <a:solidFill>
                            <a:schemeClr val="bg1"/>
                          </a:solidFill>
                          <a:effectLst/>
                          <a:latin typeface="Segoe UI" panose="020B0502040204020203" pitchFamily="34" charset="0"/>
                          <a:cs typeface="Segoe UI" panose="020B0502040204020203" pitchFamily="34" charset="0"/>
                        </a:rPr>
                        <a:t>Multiple KPIs in compact format.</a:t>
                      </a:r>
                    </a:p>
                  </a:txBody>
                  <a:tcPr marL="2871" marR="2871" marT="2584" marB="258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52353742"/>
                  </a:ext>
                </a:extLst>
              </a:tr>
            </a:tbl>
          </a:graphicData>
        </a:graphic>
      </p:graphicFrame>
      <p:sp>
        <p:nvSpPr>
          <p:cNvPr id="2" name="Rectangle 1">
            <a:extLst>
              <a:ext uri="{FF2B5EF4-FFF2-40B4-BE49-F238E27FC236}">
                <a16:creationId xmlns:a16="http://schemas.microsoft.com/office/drawing/2014/main" id="{FE3034DD-1F21-3ADE-DC9F-E764AD158B98}"/>
              </a:ext>
            </a:extLst>
          </p:cNvPr>
          <p:cNvSpPr/>
          <p:nvPr/>
        </p:nvSpPr>
        <p:spPr>
          <a:xfrm>
            <a:off x="308472" y="221381"/>
            <a:ext cx="11578728" cy="4908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bg1"/>
                </a:solidFill>
                <a:latin typeface="Segoe UI" panose="020B0502040204020203" pitchFamily="34" charset="0"/>
                <a:cs typeface="Segoe UI" panose="020B0502040204020203" pitchFamily="34" charset="0"/>
              </a:rPr>
              <a:t>CHARTS											(4/4)</a:t>
            </a:r>
          </a:p>
        </p:txBody>
      </p:sp>
    </p:spTree>
    <p:extLst>
      <p:ext uri="{BB962C8B-B14F-4D97-AF65-F5344CB8AC3E}">
        <p14:creationId xmlns:p14="http://schemas.microsoft.com/office/powerpoint/2010/main" val="470414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E787E8-0835-8779-14AF-BF5BB72A3E8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8562704-ACB8-3CF4-7355-B1764B91638A}"/>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HYPOTHESIS TESTING</a:t>
            </a:r>
          </a:p>
        </p:txBody>
      </p:sp>
      <p:sp>
        <p:nvSpPr>
          <p:cNvPr id="2" name="Slide Number Placeholder 1">
            <a:extLst>
              <a:ext uri="{FF2B5EF4-FFF2-40B4-BE49-F238E27FC236}">
                <a16:creationId xmlns:a16="http://schemas.microsoft.com/office/drawing/2014/main" id="{4CBC1C6A-3D3D-1449-679F-B2FE861530DC}"/>
              </a:ext>
            </a:extLst>
          </p:cNvPr>
          <p:cNvSpPr>
            <a:spLocks noGrp="1"/>
          </p:cNvSpPr>
          <p:nvPr>
            <p:ph type="sldNum" sz="quarter" idx="12"/>
          </p:nvPr>
        </p:nvSpPr>
        <p:spPr/>
        <p:txBody>
          <a:bodyPr/>
          <a:lstStyle/>
          <a:p>
            <a:fld id="{A63E5F1B-06E8-40D9-B2EF-6EBB58D817FE}" type="slidenum">
              <a:rPr lang="en-IN" smtClean="0"/>
              <a:t>72</a:t>
            </a:fld>
            <a:endParaRPr lang="en-IN"/>
          </a:p>
        </p:txBody>
      </p:sp>
    </p:spTree>
    <p:extLst>
      <p:ext uri="{BB962C8B-B14F-4D97-AF65-F5344CB8AC3E}">
        <p14:creationId xmlns:p14="http://schemas.microsoft.com/office/powerpoint/2010/main" val="2927695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AF16F6-4D45-0529-2E30-559F0181FCE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596BA63-BB98-EDED-B32F-E263E6668CD4}"/>
              </a:ext>
            </a:extLst>
          </p:cNvPr>
          <p:cNvSpPr/>
          <p:nvPr/>
        </p:nvSpPr>
        <p:spPr>
          <a:xfrm>
            <a:off x="323161" y="319087"/>
            <a:ext cx="11545678" cy="621982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000" b="1" dirty="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34CAEA32-205D-9ED9-746B-F46B58AA99CF}"/>
              </a:ext>
            </a:extLst>
          </p:cNvPr>
          <p:cNvSpPr>
            <a:spLocks noGrp="1"/>
          </p:cNvSpPr>
          <p:nvPr>
            <p:ph type="sldNum" sz="quarter" idx="12"/>
          </p:nvPr>
        </p:nvSpPr>
        <p:spPr/>
        <p:txBody>
          <a:bodyPr/>
          <a:lstStyle/>
          <a:p>
            <a:fld id="{A63E5F1B-06E8-40D9-B2EF-6EBB58D817FE}" type="slidenum">
              <a:rPr lang="en-IN" smtClean="0"/>
              <a:t>73</a:t>
            </a:fld>
            <a:endParaRPr lang="en-IN"/>
          </a:p>
        </p:txBody>
      </p:sp>
    </p:spTree>
    <p:extLst>
      <p:ext uri="{BB962C8B-B14F-4D97-AF65-F5344CB8AC3E}">
        <p14:creationId xmlns:p14="http://schemas.microsoft.com/office/powerpoint/2010/main" val="34765785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5FBE534-4AB4-5E43-7CB8-05A08103634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EF178E8-0D5F-D147-3604-FDEF06C6D6D1}"/>
              </a:ext>
            </a:extLst>
          </p:cNvPr>
          <p:cNvSpPr/>
          <p:nvPr/>
        </p:nvSpPr>
        <p:spPr>
          <a:xfrm>
            <a:off x="323161" y="319087"/>
            <a:ext cx="11545678" cy="621982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000" b="1" dirty="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58CF6228-7233-6141-0578-DD64FC407D52}"/>
              </a:ext>
            </a:extLst>
          </p:cNvPr>
          <p:cNvSpPr>
            <a:spLocks noGrp="1"/>
          </p:cNvSpPr>
          <p:nvPr>
            <p:ph type="sldNum" sz="quarter" idx="12"/>
          </p:nvPr>
        </p:nvSpPr>
        <p:spPr/>
        <p:txBody>
          <a:bodyPr/>
          <a:lstStyle/>
          <a:p>
            <a:fld id="{A63E5F1B-06E8-40D9-B2EF-6EBB58D817FE}" type="slidenum">
              <a:rPr lang="en-IN" smtClean="0"/>
              <a:t>74</a:t>
            </a:fld>
            <a:endParaRPr lang="en-IN"/>
          </a:p>
        </p:txBody>
      </p:sp>
    </p:spTree>
    <p:extLst>
      <p:ext uri="{BB962C8B-B14F-4D97-AF65-F5344CB8AC3E}">
        <p14:creationId xmlns:p14="http://schemas.microsoft.com/office/powerpoint/2010/main" val="1944650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827D31A-36ED-C43F-1786-C5301BEFD48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FC650EF-68F1-2FBB-C146-50D39A874275}"/>
              </a:ext>
            </a:extLst>
          </p:cNvPr>
          <p:cNvSpPr/>
          <p:nvPr/>
        </p:nvSpPr>
        <p:spPr>
          <a:xfrm>
            <a:off x="287396" y="300380"/>
            <a:ext cx="11617205" cy="60559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200000"/>
              </a:lnSpc>
            </a:pPr>
            <a:r>
              <a:rPr lang="en-IN" sz="1200" b="1" dirty="0">
                <a:solidFill>
                  <a:schemeClr val="bg1"/>
                </a:solidFill>
                <a:latin typeface="Segoe UI" panose="020B0502040204020203" pitchFamily="34" charset="0"/>
                <a:cs typeface="Segoe UI" panose="020B0502040204020203" pitchFamily="34" charset="0"/>
              </a:rPr>
              <a:t>HYPOTHESIS TESTING</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Hypothesis-driven practices are ideal for building new features. Since the goal is to test the validity of each hypothesis, the uncertainty around the product development process is significantly reduced. In a way, hypothesis testing helps product managers make better decisions about the product lifecycle management.</a:t>
            </a:r>
          </a:p>
          <a:p>
            <a:pPr algn="just">
              <a:lnSpc>
                <a:spcPct val="200000"/>
              </a:lnSpc>
            </a:pPr>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PRODUCT HYPOTHESIS: </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A product hypothesis is an assumption made within a limited understanding of a specific product-related situation. It further needs validation to determine if the assumption would actually deliver the predicted results or add little to no value to the product. The crucial factors required to build a clear hypothesis statement are —</a:t>
            </a:r>
          </a:p>
          <a:p>
            <a:pPr marL="171450" indent="-171450" algn="just">
              <a:lnSpc>
                <a:spcPct val="20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Assumption: </a:t>
            </a:r>
            <a:r>
              <a:rPr lang="en-US" sz="1200" dirty="0">
                <a:solidFill>
                  <a:schemeClr val="bg1"/>
                </a:solidFill>
                <a:latin typeface="Segoe UI" panose="020B0502040204020203" pitchFamily="34" charset="0"/>
                <a:cs typeface="Segoe UI" panose="020B0502040204020203" pitchFamily="34" charset="0"/>
              </a:rPr>
              <a:t>An assumption made based on observations (Either to fix a problem or to update the product feature).</a:t>
            </a:r>
          </a:p>
          <a:p>
            <a:pPr marL="171450" indent="-171450" algn="just">
              <a:lnSpc>
                <a:spcPct val="20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Condition: </a:t>
            </a:r>
            <a:r>
              <a:rPr lang="en-US" sz="1200" dirty="0">
                <a:solidFill>
                  <a:schemeClr val="bg1"/>
                </a:solidFill>
                <a:latin typeface="Segoe UI" panose="020B0502040204020203" pitchFamily="34" charset="0"/>
                <a:cs typeface="Segoe UI" panose="020B0502040204020203" pitchFamily="34" charset="0"/>
              </a:rPr>
              <a:t>The condition is the reason why the assumption was made (Example — lack of user interaction with the product or dip in page traffic).</a:t>
            </a:r>
          </a:p>
          <a:p>
            <a:pPr marL="171450" indent="-171450" algn="just">
              <a:lnSpc>
                <a:spcPct val="20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Prediction (Impact):</a:t>
            </a:r>
            <a:r>
              <a:rPr lang="en-US" sz="1200" dirty="0">
                <a:solidFill>
                  <a:schemeClr val="bg1"/>
                </a:solidFill>
                <a:latin typeface="Segoe UI" panose="020B0502040204020203" pitchFamily="34" charset="0"/>
                <a:cs typeface="Segoe UI" panose="020B0502040204020203" pitchFamily="34" charset="0"/>
              </a:rPr>
              <a:t> Prediction is the success or failure rate of the hypothesis.</a:t>
            </a:r>
          </a:p>
          <a:p>
            <a:pPr algn="just">
              <a:lnSpc>
                <a:spcPct val="200000"/>
              </a:lnSpc>
            </a:pPr>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THE NEED FOR HYPOTHESIS-DRIVEN FEATURE DEVELOPMENT:</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Hypothesis-driven practices provide a space to brainstorm based on users &amp; customers behaviors, build a hypothesis, and convert them into a significant feature. The process also gives us a thorough understanding of what, how, and why to prioritize the product’s features. It is a cost-effective approach as the experimentation and testing is done before production. It requires minimal effort and fosters the product team’s confidence. Overall, the impact of hypothesis testing has a direct effect on the business goals and revenue streams.</a:t>
            </a:r>
          </a:p>
        </p:txBody>
      </p:sp>
      <p:sp>
        <p:nvSpPr>
          <p:cNvPr id="2" name="Slide Number Placeholder 1">
            <a:extLst>
              <a:ext uri="{FF2B5EF4-FFF2-40B4-BE49-F238E27FC236}">
                <a16:creationId xmlns:a16="http://schemas.microsoft.com/office/drawing/2014/main" id="{5F10F107-C95B-DD12-7DD7-B579952EB420}"/>
              </a:ext>
            </a:extLst>
          </p:cNvPr>
          <p:cNvSpPr>
            <a:spLocks noGrp="1"/>
          </p:cNvSpPr>
          <p:nvPr>
            <p:ph type="sldNum" sz="quarter" idx="12"/>
          </p:nvPr>
        </p:nvSpPr>
        <p:spPr/>
        <p:txBody>
          <a:bodyPr/>
          <a:lstStyle/>
          <a:p>
            <a:fld id="{A63E5F1B-06E8-40D9-B2EF-6EBB58D817FE}" type="slidenum">
              <a:rPr lang="en-IN" smtClean="0">
                <a:solidFill>
                  <a:schemeClr val="bg1"/>
                </a:solidFill>
              </a:rPr>
              <a:t>75</a:t>
            </a:fld>
            <a:endParaRPr lang="en-IN">
              <a:solidFill>
                <a:schemeClr val="bg1"/>
              </a:solidFill>
            </a:endParaRPr>
          </a:p>
        </p:txBody>
      </p:sp>
    </p:spTree>
    <p:extLst>
      <p:ext uri="{BB962C8B-B14F-4D97-AF65-F5344CB8AC3E}">
        <p14:creationId xmlns:p14="http://schemas.microsoft.com/office/powerpoint/2010/main" val="1751865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DBF616F-C15E-40DD-A784-A1A220E5205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39B0D16-ACDB-F072-2552-6D5DF6783C03}"/>
              </a:ext>
            </a:extLst>
          </p:cNvPr>
          <p:cNvSpPr/>
          <p:nvPr/>
        </p:nvSpPr>
        <p:spPr>
          <a:xfrm>
            <a:off x="287396" y="300380"/>
            <a:ext cx="11617205" cy="60559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THE STEPS INVOLVED IN THE PRODUCT DESIGN HYPOTHESIS</a:t>
            </a: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STEP 1 - JOT DOWN THE UNCERTAINTIES OR CHALLENGES OF THE PRODUCT AND BRAINSTORM QUESTIONS</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Whether you're adding a new feature or improving an existing one, there will always be uncertainties associated with the product. Jot them down and come up with the possible assumptions that can solve the uncertainties of the product.</a:t>
            </a: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For example: </a:t>
            </a:r>
            <a:r>
              <a:rPr lang="en-US" sz="1200" dirty="0">
                <a:solidFill>
                  <a:schemeClr val="bg1"/>
                </a:solidFill>
                <a:latin typeface="Segoe UI" panose="020B0502040204020203" pitchFamily="34" charset="0"/>
                <a:cs typeface="Segoe UI" panose="020B0502040204020203" pitchFamily="34" charset="0"/>
              </a:rPr>
              <a:t>Your application is not gaining users on the Google play store. The possible questions could be:</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How to increase the reach of your app?</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How to utilize current users to market your app?</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Would the right marketing strategy suffice?</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Would a user survey form help?</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So, brainstorming different questions to improve the product feature is the foundation of defining an effective hypothesis statement.</a:t>
            </a:r>
          </a:p>
          <a:p>
            <a:pPr algn="just">
              <a:lnSpc>
                <a:spcPct val="200000"/>
              </a:lnSpc>
            </a:pPr>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STEP 2 - HOW TO BUILD A HYPOTHESIS STATEMENT?</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Now that we now have ideas or questions handy, pick the ones that you firmly think add value to the process. Eliminate the least impactful questions. The possible assumptions or solutions to the shortlisted questions are the real hypothesis for our product. The solutions should not only reflect a product manager’s thoughts. It should support the group decision structure where all the stakeholders are involved in defining a hypothesis. There are multiple templates available to build hypothesis statements. Choosing the template that correlates well with your product development team and is most comfortable with is a good practice. </a:t>
            </a:r>
          </a:p>
        </p:txBody>
      </p:sp>
      <p:sp>
        <p:nvSpPr>
          <p:cNvPr id="2" name="Slide Number Placeholder 1">
            <a:extLst>
              <a:ext uri="{FF2B5EF4-FFF2-40B4-BE49-F238E27FC236}">
                <a16:creationId xmlns:a16="http://schemas.microsoft.com/office/drawing/2014/main" id="{157D1B2F-D3A8-D910-1ED4-E42E1ACE3C09}"/>
              </a:ext>
            </a:extLst>
          </p:cNvPr>
          <p:cNvSpPr>
            <a:spLocks noGrp="1"/>
          </p:cNvSpPr>
          <p:nvPr>
            <p:ph type="sldNum" sz="quarter" idx="12"/>
          </p:nvPr>
        </p:nvSpPr>
        <p:spPr/>
        <p:txBody>
          <a:bodyPr/>
          <a:lstStyle/>
          <a:p>
            <a:fld id="{A63E5F1B-06E8-40D9-B2EF-6EBB58D817FE}" type="slidenum">
              <a:rPr lang="en-IN" smtClean="0">
                <a:solidFill>
                  <a:schemeClr val="bg1"/>
                </a:solidFill>
              </a:rPr>
              <a:t>76</a:t>
            </a:fld>
            <a:endParaRPr lang="en-IN">
              <a:solidFill>
                <a:schemeClr val="bg1"/>
              </a:solidFill>
            </a:endParaRPr>
          </a:p>
        </p:txBody>
      </p:sp>
    </p:spTree>
    <p:extLst>
      <p:ext uri="{BB962C8B-B14F-4D97-AF65-F5344CB8AC3E}">
        <p14:creationId xmlns:p14="http://schemas.microsoft.com/office/powerpoint/2010/main" val="2947302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ABC35C-D999-6AE3-ACB4-942E54B7568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34C3ACE-EBC3-8262-6ECC-6EBD177FBE23}"/>
              </a:ext>
            </a:extLst>
          </p:cNvPr>
          <p:cNvSpPr/>
          <p:nvPr/>
        </p:nvSpPr>
        <p:spPr>
          <a:xfrm>
            <a:off x="287396" y="300379"/>
            <a:ext cx="11617205" cy="61389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We believe that undefined for undefined, addresses their undefined and help us achieve undefined</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So, it’s crucial to work on the four factors required to frame the hypothesis statement — Problem, Solution or Feature, Users or Target Audience, Impact or outcome.</a:t>
            </a:r>
          </a:p>
          <a:p>
            <a:pPr algn="just">
              <a:lnSpc>
                <a:spcPct val="200000"/>
              </a:lnSpc>
            </a:pPr>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STEP 3 - SEGREGATE THE GOOD HYPOTHESIS FROM BAD HYPOTHESIS</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Practically speaking, testing and validating all the hypotheses would be challenging. We should bifurcate the hypothesis statements based on the hypothesis's duration, research method, and outcome. We can bucketize the statements into Good and Bad hypotheses. An effective hypothesis is accompanied by specific and measurable outcomes. In the other hand, a lousy hypothesis provides neither clear nor quantifiable outcomes.</a:t>
            </a: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For example,</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If we have a statement like, Introducing a new literature review feature will increase the user engagement rate, it is a bad hypothesis as it is not specific or a definite outcome in the statement.</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An example of a good hypothesis would be, Introducing a new literature review feature that simplifies reader workflow will increase the average time a researcher spends on our site.</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To be more efficient, draft strong hypothesis statements that deliver impactful outcomes with minimal effort. In addition, you can employ supportive tools like the Discovery effort worthiness (DEW) index, which helps you analyze the steps required for product development and design thinking approaches.</a:t>
            </a:r>
          </a:p>
          <a:p>
            <a:pPr algn="just">
              <a:lnSpc>
                <a:spcPct val="200000"/>
              </a:lnSpc>
            </a:pPr>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592EE9AA-502A-5D54-CBD5-654994F97989}"/>
              </a:ext>
            </a:extLst>
          </p:cNvPr>
          <p:cNvSpPr>
            <a:spLocks noGrp="1"/>
          </p:cNvSpPr>
          <p:nvPr>
            <p:ph type="sldNum" sz="quarter" idx="12"/>
          </p:nvPr>
        </p:nvSpPr>
        <p:spPr/>
        <p:txBody>
          <a:bodyPr/>
          <a:lstStyle/>
          <a:p>
            <a:fld id="{A63E5F1B-06E8-40D9-B2EF-6EBB58D817FE}" type="slidenum">
              <a:rPr lang="en-IN" smtClean="0">
                <a:solidFill>
                  <a:schemeClr val="bg1"/>
                </a:solidFill>
              </a:rPr>
              <a:t>77</a:t>
            </a:fld>
            <a:endParaRPr lang="en-IN">
              <a:solidFill>
                <a:schemeClr val="bg1"/>
              </a:solidFill>
            </a:endParaRPr>
          </a:p>
        </p:txBody>
      </p:sp>
    </p:spTree>
    <p:extLst>
      <p:ext uri="{BB962C8B-B14F-4D97-AF65-F5344CB8AC3E}">
        <p14:creationId xmlns:p14="http://schemas.microsoft.com/office/powerpoint/2010/main" val="13143991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1DD053-0BC1-5165-E25F-D6AB08C3368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A46B04B-DA31-8232-FCDB-B8063605044B}"/>
              </a:ext>
            </a:extLst>
          </p:cNvPr>
          <p:cNvSpPr/>
          <p:nvPr/>
        </p:nvSpPr>
        <p:spPr>
          <a:xfrm>
            <a:off x="287396" y="300379"/>
            <a:ext cx="11617205" cy="61389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STEP 4 - TEST</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Testing is vital to product lifecycle management as it decides whether the hypothesis is true or false. It gives us a conclusion on whether to accept the hypothesis and push it to the production stage or reject it and revise or tweak the assumptions.</a:t>
            </a: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What are the different types of hypothesis testing?</a:t>
            </a:r>
          </a:p>
          <a:p>
            <a:pPr marL="171450" indent="-171450" algn="just">
              <a:lnSpc>
                <a:spcPct val="20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A/B Testing:</a:t>
            </a:r>
            <a:r>
              <a:rPr lang="en-US" sz="1200" dirty="0">
                <a:solidFill>
                  <a:schemeClr val="bg1"/>
                </a:solidFill>
                <a:latin typeface="Segoe UI" panose="020B0502040204020203" pitchFamily="34" charset="0"/>
                <a:cs typeface="Segoe UI" panose="020B0502040204020203" pitchFamily="34" charset="0"/>
              </a:rPr>
              <a:t> The experiment is aimed at two different user sets. Let’s say Set A and Set B, where only Set A users are introduced to the new hypothesis design feature while keeping the Set B users exposed to older features. Run the experiment for a specific period of time, analyze the data, and draw conclusions. If the result shows a spike in the new feature, then it is clear that the hypothesis functioned well and vice versa.</a:t>
            </a:r>
          </a:p>
          <a:p>
            <a:pPr marL="171450" indent="-171450" algn="just">
              <a:lnSpc>
                <a:spcPct val="200000"/>
              </a:lnSpc>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Multivariate Testing: </a:t>
            </a:r>
            <a:r>
              <a:rPr lang="en-US" sz="1200" dirty="0">
                <a:solidFill>
                  <a:schemeClr val="bg1"/>
                </a:solidFill>
                <a:latin typeface="Segoe UI" panose="020B0502040204020203" pitchFamily="34" charset="0"/>
                <a:cs typeface="Segoe UI" panose="020B0502040204020203" pitchFamily="34" charset="0"/>
              </a:rPr>
              <a:t>The experiment is aimed at multiple variants or user sets. It is mainly performed to track the multiple variations associated with the same product development. You can set or define variants based on your user or business outcome.</a:t>
            </a:r>
          </a:p>
          <a:p>
            <a:pPr algn="just">
              <a:lnSpc>
                <a:spcPct val="200000"/>
              </a:lnSpc>
            </a:pPr>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STEP 5 - EVALUATE THE TEST RESULTS AND DEFINE THE NEXT STEPS</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The next step is to analyze the results of your hypothesis and create a roadmap for the new feature rollout. The assessment can include both qualitative and quantitative approaches. Quantitative analysis includes several combinations:</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High impact + High efforts</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Low impact + Low efforts</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High impact + Low efforts</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Low impact + High efforts</a:t>
            </a:r>
          </a:p>
        </p:txBody>
      </p:sp>
      <p:sp>
        <p:nvSpPr>
          <p:cNvPr id="2" name="Slide Number Placeholder 1">
            <a:extLst>
              <a:ext uri="{FF2B5EF4-FFF2-40B4-BE49-F238E27FC236}">
                <a16:creationId xmlns:a16="http://schemas.microsoft.com/office/drawing/2014/main" id="{B9AE0FA3-7D57-ECD4-B663-0F4B71DD5B30}"/>
              </a:ext>
            </a:extLst>
          </p:cNvPr>
          <p:cNvSpPr>
            <a:spLocks noGrp="1"/>
          </p:cNvSpPr>
          <p:nvPr>
            <p:ph type="sldNum" sz="quarter" idx="12"/>
          </p:nvPr>
        </p:nvSpPr>
        <p:spPr/>
        <p:txBody>
          <a:bodyPr/>
          <a:lstStyle/>
          <a:p>
            <a:fld id="{A63E5F1B-06E8-40D9-B2EF-6EBB58D817FE}" type="slidenum">
              <a:rPr lang="en-IN" smtClean="0"/>
              <a:t>78</a:t>
            </a:fld>
            <a:endParaRPr lang="en-IN"/>
          </a:p>
        </p:txBody>
      </p:sp>
    </p:spTree>
    <p:extLst>
      <p:ext uri="{BB962C8B-B14F-4D97-AF65-F5344CB8AC3E}">
        <p14:creationId xmlns:p14="http://schemas.microsoft.com/office/powerpoint/2010/main" val="1921013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38462A-A1B7-39AB-9020-DD49A5E0E7D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E9758C4-C413-E138-3BA4-CD7638FB984D}"/>
              </a:ext>
            </a:extLst>
          </p:cNvPr>
          <p:cNvSpPr/>
          <p:nvPr/>
        </p:nvSpPr>
        <p:spPr>
          <a:xfrm>
            <a:off x="287396" y="300379"/>
            <a:ext cx="11617205" cy="6061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200000"/>
              </a:lnSpc>
            </a:pPr>
            <a:r>
              <a:rPr lang="en-US" sz="1200" dirty="0">
                <a:solidFill>
                  <a:schemeClr val="bg1"/>
                </a:solidFill>
                <a:latin typeface="Segoe UI" panose="020B0502040204020203" pitchFamily="34" charset="0"/>
                <a:cs typeface="Segoe UI" panose="020B0502040204020203" pitchFamily="34" charset="0"/>
              </a:rPr>
              <a:t>While qualitative analysis majorly includes user feedback, survey records, stakeholders' feedback, and more. By correlating all the possible conclusions drawn from the tests, you can define the next action steps.</a:t>
            </a:r>
          </a:p>
          <a:p>
            <a:pPr algn="just">
              <a:lnSpc>
                <a:spcPct val="200000"/>
              </a:lnSpc>
            </a:pPr>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STEP 6 - CONCLUDE THE EXPERIMENTS (CLOSING THE LOOP)</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So, here comes the final verdict of the hypothesis testing. If the experiments favored the expected hypothesis, product manager can inform the stakeholders and prepare the team for the feature rollout process. Release the feature to a wider set of audience (100% users). However, feature testing should keep continuing even after the product release. It helps you gain a deeper understanding of your product under different scenarios.</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If the hypothesis is false, do not move it to the production stage and reconsider how to solve the problem. Accumulate the data or insights from the experiments, finetune the hypothesis with specific and measurable goals and build a new hypothesis.</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Ensure to stay up-to-date with the latest trends, user behavior or demands, and other factors, and update your product on a timely basis to increase customer retention.</a:t>
            </a:r>
          </a:p>
          <a:p>
            <a:pPr marL="171450" indent="-171450" algn="just">
              <a:lnSpc>
                <a:spcPct val="200000"/>
              </a:lnSpc>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To continuously deliver value to users via products, product manager need to continue running experiments for various hypotheses.</a:t>
            </a:r>
          </a:p>
          <a:p>
            <a:pPr algn="just">
              <a:lnSpc>
                <a:spcPct val="200000"/>
              </a:lnSpc>
            </a:pPr>
            <a:r>
              <a:rPr lang="en-IN" sz="1200" dirty="0">
                <a:solidFill>
                  <a:schemeClr val="bg1"/>
                </a:solidFill>
                <a:latin typeface="Segoe UI" panose="020B0502040204020203" pitchFamily="34" charset="0"/>
                <a:cs typeface="Segoe UI" panose="020B0502040204020203" pitchFamily="34" charset="0"/>
              </a:rPr>
              <a:t>---------------------------------------------------------------------------------------------------------------------------------------------------------------------------------------------</a:t>
            </a:r>
          </a:p>
          <a:p>
            <a:pPr algn="just">
              <a:lnSpc>
                <a:spcPct val="200000"/>
              </a:lnSpc>
            </a:pPr>
            <a:r>
              <a:rPr lang="en-US" sz="1200" b="1" dirty="0">
                <a:solidFill>
                  <a:schemeClr val="bg1"/>
                </a:solidFill>
                <a:latin typeface="Segoe UI" panose="020B0502040204020203" pitchFamily="34" charset="0"/>
                <a:cs typeface="Segoe UI" panose="020B0502040204020203" pitchFamily="34" charset="0"/>
              </a:rPr>
              <a:t>NULL HYPOTHESIS AND ALTERNATIVE HYPOTHESIS:</a:t>
            </a:r>
          </a:p>
          <a:p>
            <a:pPr algn="just">
              <a:lnSpc>
                <a:spcPct val="200000"/>
              </a:lnSpc>
            </a:pPr>
            <a:r>
              <a:rPr lang="en-US" sz="1200" dirty="0">
                <a:solidFill>
                  <a:schemeClr val="bg1"/>
                </a:solidFill>
                <a:latin typeface="Segoe UI" panose="020B0502040204020203" pitchFamily="34" charset="0"/>
                <a:cs typeface="Segoe UI" panose="020B0502040204020203" pitchFamily="34" charset="0"/>
              </a:rPr>
              <a:t>The null hypothesis </a:t>
            </a:r>
            <a:r>
              <a:rPr lang="en-US" sz="1200" b="1" dirty="0">
                <a:solidFill>
                  <a:schemeClr val="bg1"/>
                </a:solidFill>
                <a:latin typeface="Segoe UI" panose="020B0502040204020203" pitchFamily="34" charset="0"/>
                <a:cs typeface="Segoe UI" panose="020B0502040204020203" pitchFamily="34" charset="0"/>
              </a:rPr>
              <a:t>(H0)</a:t>
            </a:r>
            <a:r>
              <a:rPr lang="en-US" sz="1200" dirty="0">
                <a:solidFill>
                  <a:schemeClr val="bg1"/>
                </a:solidFill>
                <a:latin typeface="Segoe UI" panose="020B0502040204020203" pitchFamily="34" charset="0"/>
                <a:cs typeface="Segoe UI" panose="020B0502040204020203" pitchFamily="34" charset="0"/>
              </a:rPr>
              <a:t> states that there is no effect or relationship between the variables being studied, while the alternative hypothesis </a:t>
            </a:r>
            <a:r>
              <a:rPr lang="en-US" sz="1200" b="1" dirty="0">
                <a:solidFill>
                  <a:schemeClr val="bg1"/>
                </a:solidFill>
                <a:latin typeface="Segoe UI" panose="020B0502040204020203" pitchFamily="34" charset="0"/>
                <a:cs typeface="Segoe UI" panose="020B0502040204020203" pitchFamily="34" charset="0"/>
              </a:rPr>
              <a:t>(Ha or H1)</a:t>
            </a:r>
            <a:r>
              <a:rPr lang="en-US" sz="1200" dirty="0">
                <a:solidFill>
                  <a:schemeClr val="bg1"/>
                </a:solidFill>
                <a:latin typeface="Segoe UI" panose="020B0502040204020203" pitchFamily="34" charset="0"/>
                <a:cs typeface="Segoe UI" panose="020B0502040204020203" pitchFamily="34" charset="0"/>
              </a:rPr>
              <a:t> posits that there is an effect or relationship. These two hypotheses are used in statistical testing to determine if there is enough evidence to reject the null hypothesis in favor of the alternative hypothesis. They are mutually exclusive, meaning that if one is true, the other must be false.</a:t>
            </a:r>
          </a:p>
        </p:txBody>
      </p:sp>
      <p:sp>
        <p:nvSpPr>
          <p:cNvPr id="2" name="Slide Number Placeholder 1">
            <a:extLst>
              <a:ext uri="{FF2B5EF4-FFF2-40B4-BE49-F238E27FC236}">
                <a16:creationId xmlns:a16="http://schemas.microsoft.com/office/drawing/2014/main" id="{95553FD7-05FC-D208-518A-FA5BD4503CCC}"/>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79</a:t>
            </a:fld>
            <a:endParaRPr lang="en-IN"/>
          </a:p>
        </p:txBody>
      </p:sp>
    </p:spTree>
    <p:extLst>
      <p:ext uri="{BB962C8B-B14F-4D97-AF65-F5344CB8AC3E}">
        <p14:creationId xmlns:p14="http://schemas.microsoft.com/office/powerpoint/2010/main" val="4149686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64720D-10C5-E74A-968E-FC7130FA7A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0A8EB7-1EB9-DDCF-D816-822AA604A8DF}"/>
              </a:ext>
            </a:extLst>
          </p:cNvPr>
          <p:cNvSpPr>
            <a:spLocks noGrp="1"/>
          </p:cNvSpPr>
          <p:nvPr>
            <p:ph type="sldNum" sz="quarter" idx="12"/>
          </p:nvPr>
        </p:nvSpPr>
        <p:spPr/>
        <p:txBody>
          <a:bodyPr/>
          <a:lstStyle/>
          <a:p>
            <a:fld id="{A63E5F1B-06E8-40D9-B2EF-6EBB58D817FE}" type="slidenum">
              <a:rPr lang="en-IN" smtClean="0">
                <a:solidFill>
                  <a:schemeClr val="bg1"/>
                </a:solidFill>
              </a:rPr>
              <a:t>8</a:t>
            </a:fld>
            <a:endParaRPr lang="en-IN">
              <a:solidFill>
                <a:schemeClr val="bg1"/>
              </a:solidFill>
            </a:endParaRPr>
          </a:p>
        </p:txBody>
      </p:sp>
      <p:sp>
        <p:nvSpPr>
          <p:cNvPr id="5" name="Rectangle 4">
            <a:extLst>
              <a:ext uri="{FF2B5EF4-FFF2-40B4-BE49-F238E27FC236}">
                <a16:creationId xmlns:a16="http://schemas.microsoft.com/office/drawing/2014/main" id="{F9712169-654C-3072-A3AE-05530491817A}"/>
              </a:ext>
            </a:extLst>
          </p:cNvPr>
          <p:cNvSpPr/>
          <p:nvPr/>
        </p:nvSpPr>
        <p:spPr>
          <a:xfrm>
            <a:off x="268078" y="617877"/>
            <a:ext cx="5827922" cy="57168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Customers complain that a key feature is difficult to use. How would you respond?</a:t>
            </a:r>
          </a:p>
          <a:p>
            <a:pPr algn="just"/>
            <a:r>
              <a:rPr lang="en-US" sz="1200" dirty="0">
                <a:solidFill>
                  <a:schemeClr val="bg1"/>
                </a:solidFill>
                <a:latin typeface="Segoe UI" panose="020B0502040204020203" pitchFamily="34" charset="0"/>
                <a:cs typeface="Segoe UI" panose="020B0502040204020203" pitchFamily="34" charset="0"/>
              </a:rPr>
              <a:t>I would gather detailed user feedback through surveys, usability testing, and customer support logs. I would then work with design and engineering to simplify workflows, improve clarity, and release incremental improvements. I would also communicate transparently with users about the updates.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 receive conflicting feedback from different customer segments. How would you prioritize?</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segment the feedback by customer type, revenue impact, and strategic importance. I would prioritize improvements that benefit the largest or most critical segments while exploring tailored solutions for niche groups if resources allow.</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 customer requests a feature that is outside the product’s core vision. How would you handle it?</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thank the customer for the feedback, evaluate if the request aligns with long-term goals, and analyze potential demand. If not aligned, I would politely decline but share alternative solutions. If aligned, I would add it to the roadmap based on priority.</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Customers are abandoning the onboarding process. What would you do?</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analyze funnel analytics to identify where drop-offs occur. I would simplify the onboarding flow, reduce unnecessary steps, and provide tooltips or guided tours. I would A/B test changes to measure improvements in activation rates.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 major customer is unhappy with product updates. How would you manage this relationship?</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meet with the customer to understand concerns and provide context for the updates. I would share upcoming roadmap improvements relevant to them and ensure their feedback is considered. If possible, I would fast-track fixes that align with overall strategy.</a:t>
            </a:r>
          </a:p>
        </p:txBody>
      </p:sp>
      <p:sp>
        <p:nvSpPr>
          <p:cNvPr id="2" name="Rectangle 1">
            <a:extLst>
              <a:ext uri="{FF2B5EF4-FFF2-40B4-BE49-F238E27FC236}">
                <a16:creationId xmlns:a16="http://schemas.microsoft.com/office/drawing/2014/main" id="{DAE88568-22C8-5915-B6F2-86EEC2AB5D8E}"/>
              </a:ext>
            </a:extLst>
          </p:cNvPr>
          <p:cNvSpPr/>
          <p:nvPr/>
        </p:nvSpPr>
        <p:spPr>
          <a:xfrm>
            <a:off x="6096000" y="617875"/>
            <a:ext cx="5827922" cy="57168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A user group keeps requesting advanced features, but most of your customers are basic users. What would you do? </a:t>
            </a:r>
          </a:p>
          <a:p>
            <a:pPr algn="just"/>
            <a:r>
              <a:rPr lang="en-US" sz="1200" dirty="0">
                <a:solidFill>
                  <a:schemeClr val="bg1"/>
                </a:solidFill>
                <a:latin typeface="Segoe UI" panose="020B0502040204020203" pitchFamily="34" charset="0"/>
                <a:cs typeface="Segoe UI" panose="020B0502040204020203" pitchFamily="34" charset="0"/>
              </a:rPr>
              <a:t>I would evaluate the business value of serving advanced users versus the broader customer base. I might create tiered product offerings—keeping the core simple while offering advanced features in a premium plan.</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Customer feedback suggests your product is too complex compared to competitors. How would you address this?</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conduct usability testing and competitor benchmarking. I would simplify navigation, improve documentation, and remove unnecessary steps. I would also prioritize features that provide the highest value while deprecating low-usage, high-complexity ones.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 are launching a new feature, but customers are unaware of it. How would you drive adoption?</a:t>
            </a:r>
          </a:p>
          <a:p>
            <a:pPr algn="just"/>
            <a:r>
              <a:rPr lang="en-US" sz="1200" dirty="0">
                <a:solidFill>
                  <a:schemeClr val="bg1"/>
                </a:solidFill>
                <a:latin typeface="Segoe UI" panose="020B0502040204020203" pitchFamily="34" charset="0"/>
                <a:cs typeface="Segoe UI" panose="020B0502040204020203" pitchFamily="34" charset="0"/>
              </a:rPr>
              <a:t>I would collaborate with marketing and customer success to create in-app guides, email campaigns, and webinars. I would also track adoption metrics and gather feedback to refine the rollout.</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Customers report frequent bugs in critical workflows. How would you prioritize fixes?</a:t>
            </a:r>
          </a:p>
          <a:p>
            <a:pPr algn="just"/>
            <a:r>
              <a:rPr lang="en-US" sz="1200" dirty="0">
                <a:solidFill>
                  <a:schemeClr val="bg1"/>
                </a:solidFill>
                <a:latin typeface="Segoe UI" panose="020B0502040204020203" pitchFamily="34" charset="0"/>
                <a:cs typeface="Segoe UI" panose="020B0502040204020203" pitchFamily="34" charset="0"/>
              </a:rPr>
              <a:t>I would categorize issues based on severity and impact on revenue or user experience. Critical bugs would be prioritized over new features, and I would work with engineering to establish SLAs for bug resolution.</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Customer satisfaction scores are dropping despite feature releases. How would you investigate?</a:t>
            </a:r>
          </a:p>
          <a:p>
            <a:pPr algn="just"/>
            <a:r>
              <a:rPr lang="en-US" sz="1200" dirty="0">
                <a:solidFill>
                  <a:schemeClr val="bg1"/>
                </a:solidFill>
                <a:latin typeface="Segoe UI" panose="020B0502040204020203" pitchFamily="34" charset="0"/>
                <a:cs typeface="Segoe UI" panose="020B0502040204020203" pitchFamily="34" charset="0"/>
              </a:rPr>
              <a:t>I would analyze Net Promoter Score (NPS) and CSAT data alongside product usage metrics. I would identify gaps between what customers value and what we are delivering. I would then realign the roadmap to focus on improving core customer pain points rather than just adding new features.</a:t>
            </a:r>
          </a:p>
        </p:txBody>
      </p:sp>
      <p:sp>
        <p:nvSpPr>
          <p:cNvPr id="3" name="Rectangle 2">
            <a:extLst>
              <a:ext uri="{FF2B5EF4-FFF2-40B4-BE49-F238E27FC236}">
                <a16:creationId xmlns:a16="http://schemas.microsoft.com/office/drawing/2014/main" id="{C2605313-719E-D481-D4F6-8245C816E0AA}"/>
              </a:ext>
            </a:extLst>
          </p:cNvPr>
          <p:cNvSpPr/>
          <p:nvPr/>
        </p:nvSpPr>
        <p:spPr>
          <a:xfrm>
            <a:off x="4419600" y="121187"/>
            <a:ext cx="3352800"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egoe UI" panose="020B0502040204020203" pitchFamily="34" charset="0"/>
                <a:cs typeface="Segoe UI" panose="020B0502040204020203" pitchFamily="34" charset="0"/>
              </a:rPr>
              <a:t>USER EXPERIENCE AND CUSTOMER FOCUS</a:t>
            </a:r>
            <a:endParaRPr lang="en-IN" sz="1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440857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6B328C0-0C30-BF0D-0E2D-D5EBBB543E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10D98B-0EFC-05BD-2C4B-670AACBC04BC}"/>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80</a:t>
            </a:fld>
            <a:endParaRPr lang="en-IN"/>
          </a:p>
        </p:txBody>
      </p:sp>
      <p:graphicFrame>
        <p:nvGraphicFramePr>
          <p:cNvPr id="4" name="Table 3">
            <a:extLst>
              <a:ext uri="{FF2B5EF4-FFF2-40B4-BE49-F238E27FC236}">
                <a16:creationId xmlns:a16="http://schemas.microsoft.com/office/drawing/2014/main" id="{E570802F-BC22-940B-BAAC-07F44F2028FC}"/>
              </a:ext>
            </a:extLst>
          </p:cNvPr>
          <p:cNvGraphicFramePr>
            <a:graphicFrameLocks noGrp="1"/>
          </p:cNvGraphicFramePr>
          <p:nvPr>
            <p:extLst>
              <p:ext uri="{D42A27DB-BD31-4B8C-83A1-F6EECF244321}">
                <p14:modId xmlns:p14="http://schemas.microsoft.com/office/powerpoint/2010/main" val="416121561"/>
              </p:ext>
            </p:extLst>
          </p:nvPr>
        </p:nvGraphicFramePr>
        <p:xfrm>
          <a:off x="330469" y="380924"/>
          <a:ext cx="5596605" cy="5981776"/>
        </p:xfrm>
        <a:graphic>
          <a:graphicData uri="http://schemas.openxmlformats.org/drawingml/2006/table">
            <a:tbl>
              <a:tblPr/>
              <a:tblGrid>
                <a:gridCol w="1865535">
                  <a:extLst>
                    <a:ext uri="{9D8B030D-6E8A-4147-A177-3AD203B41FA5}">
                      <a16:colId xmlns:a16="http://schemas.microsoft.com/office/drawing/2014/main" val="2398474644"/>
                    </a:ext>
                  </a:extLst>
                </a:gridCol>
                <a:gridCol w="1865535">
                  <a:extLst>
                    <a:ext uri="{9D8B030D-6E8A-4147-A177-3AD203B41FA5}">
                      <a16:colId xmlns:a16="http://schemas.microsoft.com/office/drawing/2014/main" val="3437968854"/>
                    </a:ext>
                  </a:extLst>
                </a:gridCol>
                <a:gridCol w="1865535">
                  <a:extLst>
                    <a:ext uri="{9D8B030D-6E8A-4147-A177-3AD203B41FA5}">
                      <a16:colId xmlns:a16="http://schemas.microsoft.com/office/drawing/2014/main" val="3165492852"/>
                    </a:ext>
                  </a:extLst>
                </a:gridCol>
              </a:tblGrid>
              <a:tr h="392286">
                <a:tc rowSpan="2">
                  <a:txBody>
                    <a:bodyPr/>
                    <a:lstStyle/>
                    <a:p>
                      <a:pPr algn="ctr" fontAlgn="t">
                        <a:buNone/>
                      </a:pPr>
                      <a:r>
                        <a:rPr lang="en-IN" sz="1200" b="1" u="none" dirty="0">
                          <a:solidFill>
                            <a:schemeClr val="bg1"/>
                          </a:solidFill>
                          <a:effectLst/>
                          <a:latin typeface="Segoe UI" panose="020B0502040204020203" pitchFamily="34" charset="0"/>
                          <a:cs typeface="Segoe UI" panose="020B0502040204020203" pitchFamily="34" charset="0"/>
                        </a:rPr>
                        <a:t>RESEARCH QUESTION</a:t>
                      </a:r>
                      <a:endParaRPr lang="en-IN" sz="1200" u="none" dirty="0">
                        <a:solidFill>
                          <a:schemeClr val="bg1"/>
                        </a:solidFill>
                        <a:effectLst/>
                        <a:latin typeface="Segoe UI" panose="020B0502040204020203" pitchFamily="34" charset="0"/>
                        <a:cs typeface="Segoe UI" panose="020B0502040204020203" pitchFamily="34" charset="0"/>
                      </a:endParaRP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gridSpan="2">
                  <a:txBody>
                    <a:bodyPr/>
                    <a:lstStyle/>
                    <a:p>
                      <a:pPr algn="ctr" fontAlgn="t">
                        <a:buNone/>
                      </a:pPr>
                      <a:r>
                        <a:rPr lang="en-IN" sz="1200" b="1" u="none" dirty="0">
                          <a:solidFill>
                            <a:schemeClr val="bg1"/>
                          </a:solidFill>
                          <a:effectLst/>
                          <a:latin typeface="Segoe UI" panose="020B0502040204020203" pitchFamily="34" charset="0"/>
                          <a:cs typeface="Segoe UI" panose="020B0502040204020203" pitchFamily="34" charset="0"/>
                        </a:rPr>
                        <a:t>NULL HYPOTHESIS (</a:t>
                      </a:r>
                      <a:r>
                        <a:rPr lang="en-IN" sz="1200" b="1" i="1" u="none" dirty="0">
                          <a:solidFill>
                            <a:schemeClr val="bg1"/>
                          </a:solidFill>
                          <a:effectLst/>
                          <a:latin typeface="Segoe UI" panose="020B0502040204020203" pitchFamily="34" charset="0"/>
                          <a:cs typeface="Segoe UI" panose="020B0502040204020203" pitchFamily="34" charset="0"/>
                        </a:rPr>
                        <a:t>H</a:t>
                      </a:r>
                      <a:r>
                        <a:rPr lang="en-IN" sz="1200" b="1" u="none" baseline="-25000" dirty="0">
                          <a:solidFill>
                            <a:schemeClr val="bg1"/>
                          </a:solidFill>
                          <a:effectLst/>
                          <a:latin typeface="Segoe UI" panose="020B0502040204020203" pitchFamily="34" charset="0"/>
                          <a:cs typeface="Segoe UI" panose="020B0502040204020203" pitchFamily="34" charset="0"/>
                        </a:rPr>
                        <a:t>0</a:t>
                      </a:r>
                      <a:r>
                        <a:rPr lang="en-IN" sz="1200" b="1" u="none" dirty="0">
                          <a:solidFill>
                            <a:schemeClr val="bg1"/>
                          </a:solidFill>
                          <a:effectLst/>
                          <a:latin typeface="Segoe UI" panose="020B0502040204020203" pitchFamily="34" charset="0"/>
                          <a:cs typeface="Segoe UI" panose="020B0502040204020203" pitchFamily="34" charset="0"/>
                        </a:rPr>
                        <a:t>)</a:t>
                      </a:r>
                      <a:endParaRPr lang="en-IN" sz="1200" u="none" dirty="0">
                        <a:solidFill>
                          <a:schemeClr val="bg1"/>
                        </a:solidFill>
                        <a:effectLst/>
                        <a:latin typeface="Segoe UI" panose="020B0502040204020203" pitchFamily="34" charset="0"/>
                        <a:cs typeface="Segoe UI" panose="020B0502040204020203" pitchFamily="34" charset="0"/>
                      </a:endParaRP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hMerge="1">
                  <a:txBody>
                    <a:bodyPr/>
                    <a:lstStyle/>
                    <a:p>
                      <a:endParaRPr lang="en-IN"/>
                    </a:p>
                  </a:txBody>
                  <a:tcPr/>
                </a:tc>
                <a:extLst>
                  <a:ext uri="{0D108BD9-81ED-4DB2-BD59-A6C34878D82A}">
                    <a16:rowId xmlns:a16="http://schemas.microsoft.com/office/drawing/2014/main" val="299371411"/>
                  </a:ext>
                </a:extLst>
              </a:tr>
              <a:tr h="392286">
                <a:tc vMerge="1">
                  <a:txBody>
                    <a:bodyPr/>
                    <a:lstStyle/>
                    <a:p>
                      <a:endParaRPr lang="en-IN"/>
                    </a:p>
                  </a:txBody>
                  <a:tcPr/>
                </a:tc>
                <a:tc>
                  <a:txBody>
                    <a:bodyPr/>
                    <a:lstStyle/>
                    <a:p>
                      <a:pPr algn="ctr" fontAlgn="t">
                        <a:buNone/>
                      </a:pPr>
                      <a:r>
                        <a:rPr lang="en-IN" sz="1200" b="1" u="none" dirty="0">
                          <a:solidFill>
                            <a:schemeClr val="bg1"/>
                          </a:solidFill>
                          <a:effectLst/>
                          <a:latin typeface="Segoe UI" panose="020B0502040204020203" pitchFamily="34" charset="0"/>
                          <a:cs typeface="Segoe UI" panose="020B0502040204020203" pitchFamily="34" charset="0"/>
                        </a:rPr>
                        <a:t>GENERAL</a:t>
                      </a:r>
                      <a:endParaRPr lang="en-IN" sz="1200" u="none" dirty="0">
                        <a:solidFill>
                          <a:schemeClr val="bg1"/>
                        </a:solidFill>
                        <a:effectLst/>
                        <a:latin typeface="Segoe UI" panose="020B0502040204020203" pitchFamily="34" charset="0"/>
                        <a:cs typeface="Segoe UI" panose="020B0502040204020203" pitchFamily="34" charset="0"/>
                      </a:endParaRP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a:buNone/>
                      </a:pPr>
                      <a:r>
                        <a:rPr lang="en-IN" sz="1200" b="1" u="none" dirty="0">
                          <a:solidFill>
                            <a:schemeClr val="bg1"/>
                          </a:solidFill>
                          <a:effectLst/>
                          <a:latin typeface="Segoe UI" panose="020B0502040204020203" pitchFamily="34" charset="0"/>
                          <a:cs typeface="Segoe UI" panose="020B0502040204020203" pitchFamily="34" charset="0"/>
                        </a:rPr>
                        <a:t>TEST-SPECIFIC</a:t>
                      </a:r>
                      <a:endParaRPr lang="en-IN" sz="1200" u="none" dirty="0">
                        <a:solidFill>
                          <a:schemeClr val="bg1"/>
                        </a:solidFill>
                        <a:effectLst/>
                        <a:latin typeface="Segoe UI" panose="020B0502040204020203" pitchFamily="34" charset="0"/>
                        <a:cs typeface="Segoe UI" panose="020B0502040204020203" pitchFamily="34" charset="0"/>
                      </a:endParaRP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027902289"/>
                  </a:ext>
                </a:extLst>
              </a:tr>
              <a:tr h="1828124">
                <a:tc>
                  <a:txBody>
                    <a:bodyPr/>
                    <a:lstStyle/>
                    <a:p>
                      <a:pPr fontAlgn="t">
                        <a:buNone/>
                      </a:pPr>
                      <a:r>
                        <a:rPr lang="en-US" sz="1200" u="none">
                          <a:solidFill>
                            <a:schemeClr val="bg1"/>
                          </a:solidFill>
                          <a:effectLst/>
                          <a:latin typeface="Segoe UI" panose="020B0502040204020203" pitchFamily="34" charset="0"/>
                          <a:cs typeface="Segoe UI" panose="020B0502040204020203" pitchFamily="34" charset="0"/>
                        </a:rPr>
                        <a:t>Does tooth flossing affect the number of cavities?</a:t>
                      </a: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u="none" dirty="0">
                          <a:solidFill>
                            <a:schemeClr val="bg1"/>
                          </a:solidFill>
                          <a:effectLst/>
                          <a:latin typeface="Segoe UI" panose="020B0502040204020203" pitchFamily="34" charset="0"/>
                          <a:cs typeface="Segoe UI" panose="020B0502040204020203" pitchFamily="34" charset="0"/>
                        </a:rPr>
                        <a:t>Tooth flossing has </a:t>
                      </a:r>
                      <a:r>
                        <a:rPr lang="en-US" sz="1200" b="1" u="none" dirty="0">
                          <a:solidFill>
                            <a:schemeClr val="bg1"/>
                          </a:solidFill>
                          <a:effectLst/>
                          <a:latin typeface="Segoe UI" panose="020B0502040204020203" pitchFamily="34" charset="0"/>
                          <a:cs typeface="Segoe UI" panose="020B0502040204020203" pitchFamily="34" charset="0"/>
                        </a:rPr>
                        <a:t>no effect</a:t>
                      </a:r>
                      <a:r>
                        <a:rPr lang="en-US" sz="1200" u="none" dirty="0">
                          <a:solidFill>
                            <a:schemeClr val="bg1"/>
                          </a:solidFill>
                          <a:effectLst/>
                          <a:latin typeface="Segoe UI" panose="020B0502040204020203" pitchFamily="34" charset="0"/>
                          <a:cs typeface="Segoe UI" panose="020B0502040204020203" pitchFamily="34" charset="0"/>
                        </a:rPr>
                        <a:t> on the number of cavities.</a:t>
                      </a: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b="1" i="1" u="none" strike="noStrike" dirty="0">
                          <a:solidFill>
                            <a:schemeClr val="bg1"/>
                          </a:solidFill>
                          <a:effectLst/>
                          <a:latin typeface="Segoe UI" panose="020B0502040204020203" pitchFamily="34" charset="0"/>
                          <a:cs typeface="Segoe UI" panose="020B0502040204020203" pitchFamily="34" charset="0"/>
                        </a:rPr>
                        <a:t>t </a:t>
                      </a:r>
                      <a:r>
                        <a:rPr lang="en-US" sz="1200" b="1" u="none" strike="noStrike" dirty="0">
                          <a:solidFill>
                            <a:schemeClr val="bg1"/>
                          </a:solidFill>
                          <a:effectLst/>
                          <a:latin typeface="Segoe UI" panose="020B0502040204020203" pitchFamily="34" charset="0"/>
                          <a:cs typeface="Segoe UI" panose="020B0502040204020203" pitchFamily="34" charset="0"/>
                        </a:rPr>
                        <a:t>test</a:t>
                      </a:r>
                      <a:r>
                        <a:rPr lang="en-US" sz="1200" b="1" u="none" dirty="0">
                          <a:solidFill>
                            <a:schemeClr val="bg1"/>
                          </a:solidFill>
                          <a:effectLst/>
                          <a:latin typeface="Segoe UI" panose="020B0502040204020203" pitchFamily="34" charset="0"/>
                          <a:cs typeface="Segoe UI" panose="020B0502040204020203" pitchFamily="34" charset="0"/>
                        </a:rPr>
                        <a:t>:</a:t>
                      </a:r>
                      <a:endParaRPr lang="en-US" sz="1200" u="none" dirty="0">
                        <a:solidFill>
                          <a:schemeClr val="bg1"/>
                        </a:solidFill>
                        <a:effectLst/>
                        <a:latin typeface="Segoe UI" panose="020B0502040204020203" pitchFamily="34" charset="0"/>
                        <a:cs typeface="Segoe UI" panose="020B0502040204020203" pitchFamily="34" charset="0"/>
                      </a:endParaRPr>
                    </a:p>
                    <a:p>
                      <a:pPr fontAlgn="t">
                        <a:buNone/>
                      </a:pPr>
                      <a:r>
                        <a:rPr lang="en-US" sz="1200" u="none" dirty="0">
                          <a:solidFill>
                            <a:schemeClr val="bg1"/>
                          </a:solidFill>
                          <a:effectLst/>
                          <a:latin typeface="Segoe UI" panose="020B0502040204020203" pitchFamily="34" charset="0"/>
                          <a:cs typeface="Segoe UI" panose="020B0502040204020203" pitchFamily="34" charset="0"/>
                        </a:rPr>
                        <a:t>The mean number of cavities per person does not differ between the flossing group (µ</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and the non-flossing group (µ</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 in the population; µ</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 µ</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a:t>
                      </a: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24692125"/>
                  </a:ext>
                </a:extLst>
              </a:tr>
              <a:tr h="1540956">
                <a:tc>
                  <a:txBody>
                    <a:bodyPr/>
                    <a:lstStyle/>
                    <a:p>
                      <a:pPr fontAlgn="t">
                        <a:buNone/>
                      </a:pPr>
                      <a:r>
                        <a:rPr lang="en-US" sz="1200" u="none" dirty="0">
                          <a:solidFill>
                            <a:schemeClr val="bg1"/>
                          </a:solidFill>
                          <a:effectLst/>
                          <a:latin typeface="Segoe UI" panose="020B0502040204020203" pitchFamily="34" charset="0"/>
                          <a:cs typeface="Segoe UI" panose="020B0502040204020203" pitchFamily="34" charset="0"/>
                        </a:rPr>
                        <a:t>Does the amount of text highlighted in the textbook affect exam scores?</a:t>
                      </a: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u="none">
                          <a:solidFill>
                            <a:schemeClr val="bg1"/>
                          </a:solidFill>
                          <a:effectLst/>
                          <a:latin typeface="Segoe UI" panose="020B0502040204020203" pitchFamily="34" charset="0"/>
                          <a:cs typeface="Segoe UI" panose="020B0502040204020203" pitchFamily="34" charset="0"/>
                        </a:rPr>
                        <a:t>The amount of text highlighted in the textbook has </a:t>
                      </a:r>
                      <a:r>
                        <a:rPr lang="en-US" sz="1200" b="1" u="none">
                          <a:solidFill>
                            <a:schemeClr val="bg1"/>
                          </a:solidFill>
                          <a:effectLst/>
                          <a:latin typeface="Segoe UI" panose="020B0502040204020203" pitchFamily="34" charset="0"/>
                          <a:cs typeface="Segoe UI" panose="020B0502040204020203" pitchFamily="34" charset="0"/>
                        </a:rPr>
                        <a:t>no effect</a:t>
                      </a:r>
                      <a:r>
                        <a:rPr lang="en-US" sz="1200" u="none">
                          <a:solidFill>
                            <a:schemeClr val="bg1"/>
                          </a:solidFill>
                          <a:effectLst/>
                          <a:latin typeface="Segoe UI" panose="020B0502040204020203" pitchFamily="34" charset="0"/>
                          <a:cs typeface="Segoe UI" panose="020B0502040204020203" pitchFamily="34" charset="0"/>
                        </a:rPr>
                        <a:t> on exam scores.</a:t>
                      </a: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b="1" u="none" strike="noStrike" dirty="0">
                          <a:solidFill>
                            <a:schemeClr val="bg1"/>
                          </a:solidFill>
                          <a:effectLst/>
                          <a:latin typeface="Segoe UI" panose="020B0502040204020203" pitchFamily="34" charset="0"/>
                          <a:cs typeface="Segoe UI" panose="020B0502040204020203" pitchFamily="34" charset="0"/>
                        </a:rPr>
                        <a:t>Linear regression</a:t>
                      </a:r>
                      <a:r>
                        <a:rPr lang="en-US" sz="1200" b="1" u="none" dirty="0">
                          <a:solidFill>
                            <a:schemeClr val="bg1"/>
                          </a:solidFill>
                          <a:effectLst/>
                          <a:latin typeface="Segoe UI" panose="020B0502040204020203" pitchFamily="34" charset="0"/>
                          <a:cs typeface="Segoe UI" panose="020B0502040204020203" pitchFamily="34" charset="0"/>
                        </a:rPr>
                        <a:t>:</a:t>
                      </a:r>
                      <a:endParaRPr lang="en-US" sz="1200" u="none" dirty="0">
                        <a:solidFill>
                          <a:schemeClr val="bg1"/>
                        </a:solidFill>
                        <a:effectLst/>
                        <a:latin typeface="Segoe UI" panose="020B0502040204020203" pitchFamily="34" charset="0"/>
                        <a:cs typeface="Segoe UI" panose="020B0502040204020203" pitchFamily="34" charset="0"/>
                      </a:endParaRPr>
                    </a:p>
                    <a:p>
                      <a:pPr fontAlgn="t">
                        <a:buNone/>
                      </a:pPr>
                      <a:r>
                        <a:rPr lang="en-US" sz="1200" u="none" dirty="0">
                          <a:solidFill>
                            <a:schemeClr val="bg1"/>
                          </a:solidFill>
                          <a:effectLst/>
                          <a:latin typeface="Segoe UI" panose="020B0502040204020203" pitchFamily="34" charset="0"/>
                          <a:cs typeface="Segoe UI" panose="020B0502040204020203" pitchFamily="34" charset="0"/>
                        </a:rPr>
                        <a:t>There is no relationship between the amount of text highlighted and exam scores in the population; β</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 0.</a:t>
                      </a: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5270"/>
                  </a:ext>
                </a:extLst>
              </a:tr>
              <a:tr h="1828124">
                <a:tc>
                  <a:txBody>
                    <a:bodyPr/>
                    <a:lstStyle/>
                    <a:p>
                      <a:pPr fontAlgn="t">
                        <a:buNone/>
                      </a:pPr>
                      <a:r>
                        <a:rPr lang="en-US" sz="1200" u="none" dirty="0">
                          <a:solidFill>
                            <a:schemeClr val="bg1"/>
                          </a:solidFill>
                          <a:effectLst/>
                          <a:latin typeface="Segoe UI" panose="020B0502040204020203" pitchFamily="34" charset="0"/>
                          <a:cs typeface="Segoe UI" panose="020B0502040204020203" pitchFamily="34" charset="0"/>
                        </a:rPr>
                        <a:t>Does daily meditation decrease the incidence of depression?</a:t>
                      </a: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u="none" dirty="0">
                          <a:solidFill>
                            <a:schemeClr val="bg1"/>
                          </a:solidFill>
                          <a:effectLst/>
                          <a:latin typeface="Segoe UI" panose="020B0502040204020203" pitchFamily="34" charset="0"/>
                          <a:cs typeface="Segoe UI" panose="020B0502040204020203" pitchFamily="34" charset="0"/>
                        </a:rPr>
                        <a:t>Daily meditation </a:t>
                      </a:r>
                      <a:r>
                        <a:rPr lang="en-US" sz="1200" b="1" u="none" dirty="0">
                          <a:solidFill>
                            <a:schemeClr val="bg1"/>
                          </a:solidFill>
                          <a:effectLst/>
                          <a:latin typeface="Segoe UI" panose="020B0502040204020203" pitchFamily="34" charset="0"/>
                          <a:cs typeface="Segoe UI" panose="020B0502040204020203" pitchFamily="34" charset="0"/>
                        </a:rPr>
                        <a:t>does not decrease </a:t>
                      </a:r>
                      <a:r>
                        <a:rPr lang="en-US" sz="1200" u="none" dirty="0">
                          <a:solidFill>
                            <a:schemeClr val="bg1"/>
                          </a:solidFill>
                          <a:effectLst/>
                          <a:latin typeface="Segoe UI" panose="020B0502040204020203" pitchFamily="34" charset="0"/>
                          <a:cs typeface="Segoe UI" panose="020B0502040204020203" pitchFamily="34" charset="0"/>
                        </a:rPr>
                        <a:t>the incidence of depression.*</a:t>
                      </a: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b="1" u="none" dirty="0">
                          <a:solidFill>
                            <a:schemeClr val="bg1"/>
                          </a:solidFill>
                          <a:effectLst/>
                          <a:latin typeface="Segoe UI" panose="020B0502040204020203" pitchFamily="34" charset="0"/>
                          <a:cs typeface="Segoe UI" panose="020B0502040204020203" pitchFamily="34" charset="0"/>
                        </a:rPr>
                        <a:t>Two-proportions </a:t>
                      </a:r>
                      <a:r>
                        <a:rPr lang="en-US" sz="1200" b="1" i="1" u="none" dirty="0">
                          <a:solidFill>
                            <a:schemeClr val="bg1"/>
                          </a:solidFill>
                          <a:effectLst/>
                          <a:latin typeface="Segoe UI" panose="020B0502040204020203" pitchFamily="34" charset="0"/>
                          <a:cs typeface="Segoe UI" panose="020B0502040204020203" pitchFamily="34" charset="0"/>
                        </a:rPr>
                        <a:t>z </a:t>
                      </a:r>
                      <a:r>
                        <a:rPr lang="en-US" sz="1200" b="1" u="none" dirty="0">
                          <a:solidFill>
                            <a:schemeClr val="bg1"/>
                          </a:solidFill>
                          <a:effectLst/>
                          <a:latin typeface="Segoe UI" panose="020B0502040204020203" pitchFamily="34" charset="0"/>
                          <a:cs typeface="Segoe UI" panose="020B0502040204020203" pitchFamily="34" charset="0"/>
                        </a:rPr>
                        <a:t>test:</a:t>
                      </a:r>
                      <a:endParaRPr lang="en-US" sz="1200" u="none" dirty="0">
                        <a:solidFill>
                          <a:schemeClr val="bg1"/>
                        </a:solidFill>
                        <a:effectLst/>
                        <a:latin typeface="Segoe UI" panose="020B0502040204020203" pitchFamily="34" charset="0"/>
                        <a:cs typeface="Segoe UI" panose="020B0502040204020203" pitchFamily="34" charset="0"/>
                      </a:endParaRPr>
                    </a:p>
                    <a:p>
                      <a:pPr fontAlgn="t">
                        <a:buNone/>
                      </a:pPr>
                      <a:r>
                        <a:rPr lang="en-US" sz="1200" u="none" dirty="0">
                          <a:solidFill>
                            <a:schemeClr val="bg1"/>
                          </a:solidFill>
                          <a:effectLst/>
                          <a:latin typeface="Segoe UI" panose="020B0502040204020203" pitchFamily="34" charset="0"/>
                          <a:cs typeface="Segoe UI" panose="020B0502040204020203" pitchFamily="34" charset="0"/>
                        </a:rPr>
                        <a:t>The proportion of people with depression in the daily-meditation group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is greater than or equal to the no-meditation group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 in the population;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a:t>
                      </a:r>
                    </a:p>
                  </a:txBody>
                  <a:tcPr marL="66944" marR="66944" marT="33472" marB="3347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1605259"/>
                  </a:ext>
                </a:extLst>
              </a:tr>
            </a:tbl>
          </a:graphicData>
        </a:graphic>
      </p:graphicFrame>
      <p:graphicFrame>
        <p:nvGraphicFramePr>
          <p:cNvPr id="3" name="Table 2">
            <a:extLst>
              <a:ext uri="{FF2B5EF4-FFF2-40B4-BE49-F238E27FC236}">
                <a16:creationId xmlns:a16="http://schemas.microsoft.com/office/drawing/2014/main" id="{1B448772-429D-4531-E944-EC8FDEAB0411}"/>
              </a:ext>
            </a:extLst>
          </p:cNvPr>
          <p:cNvGraphicFramePr>
            <a:graphicFrameLocks noGrp="1"/>
          </p:cNvGraphicFramePr>
          <p:nvPr>
            <p:extLst>
              <p:ext uri="{D42A27DB-BD31-4B8C-83A1-F6EECF244321}">
                <p14:modId xmlns:p14="http://schemas.microsoft.com/office/powerpoint/2010/main" val="4267746192"/>
              </p:ext>
            </p:extLst>
          </p:nvPr>
        </p:nvGraphicFramePr>
        <p:xfrm>
          <a:off x="6096000" y="380924"/>
          <a:ext cx="5596602" cy="5981776"/>
        </p:xfrm>
        <a:graphic>
          <a:graphicData uri="http://schemas.openxmlformats.org/drawingml/2006/table">
            <a:tbl>
              <a:tblPr/>
              <a:tblGrid>
                <a:gridCol w="1865534">
                  <a:extLst>
                    <a:ext uri="{9D8B030D-6E8A-4147-A177-3AD203B41FA5}">
                      <a16:colId xmlns:a16="http://schemas.microsoft.com/office/drawing/2014/main" val="2404700328"/>
                    </a:ext>
                  </a:extLst>
                </a:gridCol>
                <a:gridCol w="1865534">
                  <a:extLst>
                    <a:ext uri="{9D8B030D-6E8A-4147-A177-3AD203B41FA5}">
                      <a16:colId xmlns:a16="http://schemas.microsoft.com/office/drawing/2014/main" val="2017144591"/>
                    </a:ext>
                  </a:extLst>
                </a:gridCol>
                <a:gridCol w="1865534">
                  <a:extLst>
                    <a:ext uri="{9D8B030D-6E8A-4147-A177-3AD203B41FA5}">
                      <a16:colId xmlns:a16="http://schemas.microsoft.com/office/drawing/2014/main" val="3637430442"/>
                    </a:ext>
                  </a:extLst>
                </a:gridCol>
              </a:tblGrid>
              <a:tr h="385058">
                <a:tc rowSpan="2">
                  <a:txBody>
                    <a:bodyPr/>
                    <a:lstStyle/>
                    <a:p>
                      <a:pPr algn="ctr" fontAlgn="t">
                        <a:buNone/>
                      </a:pPr>
                      <a:r>
                        <a:rPr lang="en-IN" sz="1200" b="1" dirty="0">
                          <a:solidFill>
                            <a:schemeClr val="bg1"/>
                          </a:solidFill>
                          <a:effectLst/>
                          <a:latin typeface="Segoe UI" panose="020B0502040204020203" pitchFamily="34" charset="0"/>
                          <a:cs typeface="Segoe UI" panose="020B0502040204020203" pitchFamily="34" charset="0"/>
                        </a:rPr>
                        <a:t>RESEARCH QUESTION</a:t>
                      </a:r>
                      <a:endParaRPr lang="en-IN" sz="1200" dirty="0">
                        <a:solidFill>
                          <a:schemeClr val="bg1"/>
                        </a:solidFill>
                        <a:effectLst/>
                        <a:latin typeface="Segoe UI" panose="020B0502040204020203" pitchFamily="34" charset="0"/>
                        <a:cs typeface="Segoe UI" panose="020B0502040204020203" pitchFamily="34" charset="0"/>
                      </a:endParaRP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gridSpan="2">
                  <a:txBody>
                    <a:bodyPr/>
                    <a:lstStyle/>
                    <a:p>
                      <a:pPr algn="ctr" fontAlgn="t">
                        <a:buNone/>
                      </a:pPr>
                      <a:r>
                        <a:rPr lang="en-IN" sz="1200" b="1" dirty="0">
                          <a:solidFill>
                            <a:schemeClr val="bg1"/>
                          </a:solidFill>
                          <a:effectLst/>
                          <a:latin typeface="Segoe UI" panose="020B0502040204020203" pitchFamily="34" charset="0"/>
                          <a:cs typeface="Segoe UI" panose="020B0502040204020203" pitchFamily="34" charset="0"/>
                        </a:rPr>
                        <a:t>ALTERNATIVE HYPOTHESIS (</a:t>
                      </a:r>
                      <a:r>
                        <a:rPr lang="en-IN" sz="1200" b="1" i="1" dirty="0">
                          <a:solidFill>
                            <a:schemeClr val="bg1"/>
                          </a:solidFill>
                          <a:effectLst/>
                          <a:latin typeface="Segoe UI" panose="020B0502040204020203" pitchFamily="34" charset="0"/>
                          <a:cs typeface="Segoe UI" panose="020B0502040204020203" pitchFamily="34" charset="0"/>
                        </a:rPr>
                        <a:t>H</a:t>
                      </a:r>
                      <a:r>
                        <a:rPr lang="en-IN" sz="1200" b="1" baseline="-25000" dirty="0">
                          <a:solidFill>
                            <a:schemeClr val="bg1"/>
                          </a:solidFill>
                          <a:effectLst/>
                          <a:latin typeface="Segoe UI" panose="020B0502040204020203" pitchFamily="34" charset="0"/>
                          <a:cs typeface="Segoe UI" panose="020B0502040204020203" pitchFamily="34" charset="0"/>
                        </a:rPr>
                        <a:t>A</a:t>
                      </a:r>
                      <a:r>
                        <a:rPr lang="en-IN" sz="1200" b="1" dirty="0">
                          <a:solidFill>
                            <a:schemeClr val="bg1"/>
                          </a:solidFill>
                          <a:effectLst/>
                          <a:latin typeface="Segoe UI" panose="020B0502040204020203" pitchFamily="34" charset="0"/>
                          <a:cs typeface="Segoe UI" panose="020B0502040204020203" pitchFamily="34" charset="0"/>
                        </a:rPr>
                        <a:t>)</a:t>
                      </a:r>
                      <a:endParaRPr lang="en-IN" sz="1200" dirty="0">
                        <a:solidFill>
                          <a:schemeClr val="bg1"/>
                        </a:solidFill>
                        <a:effectLst/>
                        <a:latin typeface="Segoe UI" panose="020B0502040204020203" pitchFamily="34" charset="0"/>
                        <a:cs typeface="Segoe UI" panose="020B0502040204020203" pitchFamily="34" charset="0"/>
                      </a:endParaRP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hMerge="1">
                  <a:txBody>
                    <a:bodyPr/>
                    <a:lstStyle/>
                    <a:p>
                      <a:endParaRPr lang="en-IN"/>
                    </a:p>
                  </a:txBody>
                  <a:tcPr/>
                </a:tc>
                <a:extLst>
                  <a:ext uri="{0D108BD9-81ED-4DB2-BD59-A6C34878D82A}">
                    <a16:rowId xmlns:a16="http://schemas.microsoft.com/office/drawing/2014/main" val="1890101012"/>
                  </a:ext>
                </a:extLst>
              </a:tr>
              <a:tr h="385058">
                <a:tc vMerge="1">
                  <a:txBody>
                    <a:bodyPr/>
                    <a:lstStyle/>
                    <a:p>
                      <a:endParaRPr lang="en-IN"/>
                    </a:p>
                  </a:txBody>
                  <a:tcPr/>
                </a:tc>
                <a:tc>
                  <a:txBody>
                    <a:bodyPr/>
                    <a:lstStyle/>
                    <a:p>
                      <a:pPr algn="ctr" fontAlgn="t">
                        <a:buNone/>
                      </a:pPr>
                      <a:r>
                        <a:rPr lang="en-IN" sz="1200" b="1" dirty="0">
                          <a:solidFill>
                            <a:schemeClr val="bg1"/>
                          </a:solidFill>
                          <a:effectLst/>
                          <a:latin typeface="Segoe UI" panose="020B0502040204020203" pitchFamily="34" charset="0"/>
                          <a:cs typeface="Segoe UI" panose="020B0502040204020203" pitchFamily="34" charset="0"/>
                        </a:rPr>
                        <a:t>GENERAL</a:t>
                      </a:r>
                      <a:endParaRPr lang="en-IN" sz="1200" dirty="0">
                        <a:solidFill>
                          <a:schemeClr val="bg1"/>
                        </a:solidFill>
                        <a:effectLst/>
                        <a:latin typeface="Segoe UI" panose="020B0502040204020203" pitchFamily="34" charset="0"/>
                        <a:cs typeface="Segoe UI" panose="020B0502040204020203" pitchFamily="34" charset="0"/>
                      </a:endParaRP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a:buNone/>
                      </a:pPr>
                      <a:r>
                        <a:rPr lang="en-IN" sz="1200" b="1" dirty="0">
                          <a:solidFill>
                            <a:schemeClr val="bg1"/>
                          </a:solidFill>
                          <a:effectLst/>
                          <a:latin typeface="Segoe UI" panose="020B0502040204020203" pitchFamily="34" charset="0"/>
                          <a:cs typeface="Segoe UI" panose="020B0502040204020203" pitchFamily="34" charset="0"/>
                        </a:rPr>
                        <a:t>TEST-SPECIFIC</a:t>
                      </a:r>
                      <a:endParaRPr lang="en-IN" sz="1200" dirty="0">
                        <a:solidFill>
                          <a:schemeClr val="bg1"/>
                        </a:solidFill>
                        <a:effectLst/>
                        <a:latin typeface="Segoe UI" panose="020B0502040204020203" pitchFamily="34" charset="0"/>
                        <a:cs typeface="Segoe UI" panose="020B0502040204020203" pitchFamily="34" charset="0"/>
                      </a:endParaRP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640127349"/>
                  </a:ext>
                </a:extLst>
              </a:tr>
              <a:tr h="1833803">
                <a:tc>
                  <a:txBody>
                    <a:bodyPr/>
                    <a:lstStyle/>
                    <a:p>
                      <a:pPr fontAlgn="t">
                        <a:buNone/>
                      </a:pPr>
                      <a:r>
                        <a:rPr lang="en-US" sz="1200" dirty="0">
                          <a:solidFill>
                            <a:schemeClr val="bg1"/>
                          </a:solidFill>
                          <a:effectLst/>
                          <a:latin typeface="Segoe UI" panose="020B0502040204020203" pitchFamily="34" charset="0"/>
                          <a:cs typeface="Segoe UI" panose="020B0502040204020203" pitchFamily="34" charset="0"/>
                        </a:rPr>
                        <a:t>Does tooth flossing affect the number of cavities?</a:t>
                      </a: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a:solidFill>
                            <a:schemeClr val="bg1"/>
                          </a:solidFill>
                          <a:effectLst/>
                          <a:latin typeface="Segoe UI" panose="020B0502040204020203" pitchFamily="34" charset="0"/>
                          <a:cs typeface="Segoe UI" panose="020B0502040204020203" pitchFamily="34" charset="0"/>
                        </a:rPr>
                        <a:t>Tooth flossing has an</a:t>
                      </a:r>
                      <a:r>
                        <a:rPr lang="en-US" sz="1200" b="1">
                          <a:solidFill>
                            <a:schemeClr val="bg1"/>
                          </a:solidFill>
                          <a:effectLst/>
                          <a:latin typeface="Segoe UI" panose="020B0502040204020203" pitchFamily="34" charset="0"/>
                          <a:cs typeface="Segoe UI" panose="020B0502040204020203" pitchFamily="34" charset="0"/>
                        </a:rPr>
                        <a:t> effect</a:t>
                      </a:r>
                      <a:r>
                        <a:rPr lang="en-US" sz="1200">
                          <a:solidFill>
                            <a:schemeClr val="bg1"/>
                          </a:solidFill>
                          <a:effectLst/>
                          <a:latin typeface="Segoe UI" panose="020B0502040204020203" pitchFamily="34" charset="0"/>
                          <a:cs typeface="Segoe UI" panose="020B0502040204020203" pitchFamily="34" charset="0"/>
                        </a:rPr>
                        <a:t> on the number of cavities.</a:t>
                      </a: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b="1" i="1" u="none" strike="noStrike" dirty="0">
                          <a:solidFill>
                            <a:schemeClr val="bg1"/>
                          </a:solidFill>
                          <a:effectLst/>
                          <a:latin typeface="Segoe UI" panose="020B0502040204020203" pitchFamily="34" charset="0"/>
                          <a:cs typeface="Segoe UI" panose="020B0502040204020203" pitchFamily="34" charset="0"/>
                        </a:rPr>
                        <a:t>t </a:t>
                      </a:r>
                      <a:r>
                        <a:rPr lang="en-US" sz="1200" b="1" u="none" strike="noStrike" dirty="0">
                          <a:solidFill>
                            <a:schemeClr val="bg1"/>
                          </a:solidFill>
                          <a:effectLst/>
                          <a:latin typeface="Segoe UI" panose="020B0502040204020203" pitchFamily="34" charset="0"/>
                          <a:cs typeface="Segoe UI" panose="020B0502040204020203" pitchFamily="34" charset="0"/>
                        </a:rPr>
                        <a:t>test</a:t>
                      </a:r>
                      <a:r>
                        <a:rPr lang="en-US" sz="1200" b="1" dirty="0">
                          <a:solidFill>
                            <a:schemeClr val="bg1"/>
                          </a:solidFill>
                          <a:effectLst/>
                          <a:latin typeface="Segoe UI" panose="020B0502040204020203" pitchFamily="34" charset="0"/>
                          <a:cs typeface="Segoe UI" panose="020B0502040204020203" pitchFamily="34" charset="0"/>
                        </a:rPr>
                        <a:t>:</a:t>
                      </a:r>
                      <a:endParaRPr lang="en-US" sz="1200" dirty="0">
                        <a:solidFill>
                          <a:schemeClr val="bg1"/>
                        </a:solidFill>
                        <a:effectLst/>
                        <a:latin typeface="Segoe UI" panose="020B0502040204020203" pitchFamily="34" charset="0"/>
                        <a:cs typeface="Segoe UI" panose="020B0502040204020203" pitchFamily="34" charset="0"/>
                      </a:endParaRPr>
                    </a:p>
                    <a:p>
                      <a:pPr fontAlgn="t">
                        <a:buNone/>
                      </a:pPr>
                      <a:r>
                        <a:rPr lang="en-US" sz="1200" dirty="0">
                          <a:solidFill>
                            <a:schemeClr val="bg1"/>
                          </a:solidFill>
                          <a:effectLst/>
                          <a:latin typeface="Segoe UI" panose="020B0502040204020203" pitchFamily="34" charset="0"/>
                          <a:cs typeface="Segoe UI" panose="020B0502040204020203" pitchFamily="34" charset="0"/>
                        </a:rPr>
                        <a:t>The mean number of cavities per person differs between the flossing group (µ</a:t>
                      </a:r>
                      <a:r>
                        <a:rPr lang="en-US" sz="1200" baseline="-25000" dirty="0">
                          <a:solidFill>
                            <a:schemeClr val="bg1"/>
                          </a:solidFill>
                          <a:effectLst/>
                          <a:latin typeface="Segoe UI" panose="020B0502040204020203" pitchFamily="34" charset="0"/>
                          <a:cs typeface="Segoe UI" panose="020B0502040204020203" pitchFamily="34" charset="0"/>
                        </a:rPr>
                        <a:t>1</a:t>
                      </a:r>
                      <a:r>
                        <a:rPr lang="en-US" sz="1200" dirty="0">
                          <a:solidFill>
                            <a:schemeClr val="bg1"/>
                          </a:solidFill>
                          <a:effectLst/>
                          <a:latin typeface="Segoe UI" panose="020B0502040204020203" pitchFamily="34" charset="0"/>
                          <a:cs typeface="Segoe UI" panose="020B0502040204020203" pitchFamily="34" charset="0"/>
                        </a:rPr>
                        <a:t>) and the non-flossing group (µ</a:t>
                      </a:r>
                      <a:r>
                        <a:rPr lang="en-US" sz="1200" baseline="-25000" dirty="0">
                          <a:solidFill>
                            <a:schemeClr val="bg1"/>
                          </a:solidFill>
                          <a:effectLst/>
                          <a:latin typeface="Segoe UI" panose="020B0502040204020203" pitchFamily="34" charset="0"/>
                          <a:cs typeface="Segoe UI" panose="020B0502040204020203" pitchFamily="34" charset="0"/>
                        </a:rPr>
                        <a:t>2</a:t>
                      </a:r>
                      <a:r>
                        <a:rPr lang="en-US" sz="1200" dirty="0">
                          <a:solidFill>
                            <a:schemeClr val="bg1"/>
                          </a:solidFill>
                          <a:effectLst/>
                          <a:latin typeface="Segoe UI" panose="020B0502040204020203" pitchFamily="34" charset="0"/>
                          <a:cs typeface="Segoe UI" panose="020B0502040204020203" pitchFamily="34" charset="0"/>
                        </a:rPr>
                        <a:t>) in the population; µ</a:t>
                      </a:r>
                      <a:r>
                        <a:rPr lang="en-US" sz="1200" baseline="-25000" dirty="0">
                          <a:solidFill>
                            <a:schemeClr val="bg1"/>
                          </a:solidFill>
                          <a:effectLst/>
                          <a:latin typeface="Segoe UI" panose="020B0502040204020203" pitchFamily="34" charset="0"/>
                          <a:cs typeface="Segoe UI" panose="020B0502040204020203" pitchFamily="34" charset="0"/>
                        </a:rPr>
                        <a:t>1</a:t>
                      </a:r>
                      <a:r>
                        <a:rPr lang="en-US" sz="1200" dirty="0">
                          <a:solidFill>
                            <a:schemeClr val="bg1"/>
                          </a:solidFill>
                          <a:effectLst/>
                          <a:latin typeface="Segoe UI" panose="020B0502040204020203" pitchFamily="34" charset="0"/>
                          <a:cs typeface="Segoe UI" panose="020B0502040204020203" pitchFamily="34" charset="0"/>
                        </a:rPr>
                        <a:t> ≠ µ</a:t>
                      </a:r>
                      <a:r>
                        <a:rPr lang="en-US" sz="1200" baseline="-25000" dirty="0">
                          <a:solidFill>
                            <a:schemeClr val="bg1"/>
                          </a:solidFill>
                          <a:effectLst/>
                          <a:latin typeface="Segoe UI" panose="020B0502040204020203" pitchFamily="34" charset="0"/>
                          <a:cs typeface="Segoe UI" panose="020B0502040204020203" pitchFamily="34" charset="0"/>
                        </a:rPr>
                        <a:t>2</a:t>
                      </a:r>
                      <a:r>
                        <a:rPr lang="en-US" sz="1200" dirty="0">
                          <a:solidFill>
                            <a:schemeClr val="bg1"/>
                          </a:solidFill>
                          <a:effectLst/>
                          <a:latin typeface="Segoe UI" panose="020B0502040204020203" pitchFamily="34" charset="0"/>
                          <a:cs typeface="Segoe UI" panose="020B0502040204020203" pitchFamily="34" charset="0"/>
                        </a:rPr>
                        <a:t>.</a:t>
                      </a: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1728721"/>
                  </a:ext>
                </a:extLst>
              </a:tr>
              <a:tr h="1544054">
                <a:tc>
                  <a:txBody>
                    <a:bodyPr/>
                    <a:lstStyle/>
                    <a:p>
                      <a:pPr fontAlgn="t">
                        <a:buNone/>
                      </a:pPr>
                      <a:r>
                        <a:rPr lang="en-US" sz="1200" dirty="0">
                          <a:solidFill>
                            <a:schemeClr val="bg1"/>
                          </a:solidFill>
                          <a:effectLst/>
                          <a:latin typeface="Segoe UI" panose="020B0502040204020203" pitchFamily="34" charset="0"/>
                          <a:cs typeface="Segoe UI" panose="020B0502040204020203" pitchFamily="34" charset="0"/>
                        </a:rPr>
                        <a:t>Does the amount of text highlighted in a textbook affect exam scores?</a:t>
                      </a: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a:solidFill>
                            <a:schemeClr val="bg1"/>
                          </a:solidFill>
                          <a:effectLst/>
                          <a:latin typeface="Segoe UI" panose="020B0502040204020203" pitchFamily="34" charset="0"/>
                          <a:cs typeface="Segoe UI" panose="020B0502040204020203" pitchFamily="34" charset="0"/>
                        </a:rPr>
                        <a:t>The amount of text highlighted in the textbook has an</a:t>
                      </a:r>
                      <a:r>
                        <a:rPr lang="en-US" sz="1200" b="1">
                          <a:solidFill>
                            <a:schemeClr val="bg1"/>
                          </a:solidFill>
                          <a:effectLst/>
                          <a:latin typeface="Segoe UI" panose="020B0502040204020203" pitchFamily="34" charset="0"/>
                          <a:cs typeface="Segoe UI" panose="020B0502040204020203" pitchFamily="34" charset="0"/>
                        </a:rPr>
                        <a:t> effect</a:t>
                      </a:r>
                      <a:r>
                        <a:rPr lang="en-US" sz="1200">
                          <a:solidFill>
                            <a:schemeClr val="bg1"/>
                          </a:solidFill>
                          <a:effectLst/>
                          <a:latin typeface="Segoe UI" panose="020B0502040204020203" pitchFamily="34" charset="0"/>
                          <a:cs typeface="Segoe UI" panose="020B0502040204020203" pitchFamily="34" charset="0"/>
                        </a:rPr>
                        <a:t> on exam scores.</a:t>
                      </a: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b="1" u="none" strike="noStrike" dirty="0">
                          <a:solidFill>
                            <a:schemeClr val="bg1"/>
                          </a:solidFill>
                          <a:effectLst/>
                          <a:latin typeface="Segoe UI" panose="020B0502040204020203" pitchFamily="34" charset="0"/>
                          <a:cs typeface="Segoe UI" panose="020B0502040204020203" pitchFamily="34" charset="0"/>
                        </a:rPr>
                        <a:t>Linear regression</a:t>
                      </a:r>
                      <a:r>
                        <a:rPr lang="en-US" sz="1200" b="1" dirty="0">
                          <a:solidFill>
                            <a:schemeClr val="bg1"/>
                          </a:solidFill>
                          <a:effectLst/>
                          <a:latin typeface="Segoe UI" panose="020B0502040204020203" pitchFamily="34" charset="0"/>
                          <a:cs typeface="Segoe UI" panose="020B0502040204020203" pitchFamily="34" charset="0"/>
                        </a:rPr>
                        <a:t>:</a:t>
                      </a:r>
                      <a:endParaRPr lang="en-US" sz="1200" dirty="0">
                        <a:solidFill>
                          <a:schemeClr val="bg1"/>
                        </a:solidFill>
                        <a:effectLst/>
                        <a:latin typeface="Segoe UI" panose="020B0502040204020203" pitchFamily="34" charset="0"/>
                        <a:cs typeface="Segoe UI" panose="020B0502040204020203" pitchFamily="34" charset="0"/>
                      </a:endParaRPr>
                    </a:p>
                    <a:p>
                      <a:pPr fontAlgn="t">
                        <a:buNone/>
                      </a:pPr>
                      <a:r>
                        <a:rPr lang="en-US" sz="1200" dirty="0">
                          <a:solidFill>
                            <a:schemeClr val="bg1"/>
                          </a:solidFill>
                          <a:effectLst/>
                          <a:latin typeface="Segoe UI" panose="020B0502040204020203" pitchFamily="34" charset="0"/>
                          <a:cs typeface="Segoe UI" panose="020B0502040204020203" pitchFamily="34" charset="0"/>
                        </a:rPr>
                        <a:t>There is a relationship between the amount of text highlighted and exam scores in the population; β</a:t>
                      </a:r>
                      <a:r>
                        <a:rPr lang="en-US" sz="1200" baseline="-25000" dirty="0">
                          <a:solidFill>
                            <a:schemeClr val="bg1"/>
                          </a:solidFill>
                          <a:effectLst/>
                          <a:latin typeface="Segoe UI" panose="020B0502040204020203" pitchFamily="34" charset="0"/>
                          <a:cs typeface="Segoe UI" panose="020B0502040204020203" pitchFamily="34" charset="0"/>
                        </a:rPr>
                        <a:t>1</a:t>
                      </a:r>
                      <a:r>
                        <a:rPr lang="en-US" sz="1200" dirty="0">
                          <a:solidFill>
                            <a:schemeClr val="bg1"/>
                          </a:solidFill>
                          <a:effectLst/>
                          <a:latin typeface="Segoe UI" panose="020B0502040204020203" pitchFamily="34" charset="0"/>
                          <a:cs typeface="Segoe UI" panose="020B0502040204020203" pitchFamily="34" charset="0"/>
                        </a:rPr>
                        <a:t> ≠ 0.</a:t>
                      </a: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65356161"/>
                  </a:ext>
                </a:extLst>
              </a:tr>
              <a:tr h="1833803">
                <a:tc>
                  <a:txBody>
                    <a:bodyPr/>
                    <a:lstStyle/>
                    <a:p>
                      <a:pPr fontAlgn="t">
                        <a:buNone/>
                      </a:pPr>
                      <a:r>
                        <a:rPr lang="en-US" sz="1200">
                          <a:solidFill>
                            <a:schemeClr val="bg1"/>
                          </a:solidFill>
                          <a:effectLst/>
                          <a:latin typeface="Segoe UI" panose="020B0502040204020203" pitchFamily="34" charset="0"/>
                          <a:cs typeface="Segoe UI" panose="020B0502040204020203" pitchFamily="34" charset="0"/>
                        </a:rPr>
                        <a:t>Does daily meditation decrease the incidence of depression?</a:t>
                      </a: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dirty="0">
                          <a:solidFill>
                            <a:schemeClr val="bg1"/>
                          </a:solidFill>
                          <a:effectLst/>
                          <a:latin typeface="Segoe UI" panose="020B0502040204020203" pitchFamily="34" charset="0"/>
                          <a:cs typeface="Segoe UI" panose="020B0502040204020203" pitchFamily="34" charset="0"/>
                        </a:rPr>
                        <a:t>Daily meditation </a:t>
                      </a:r>
                      <a:r>
                        <a:rPr lang="en-US" sz="1200" b="1" dirty="0">
                          <a:solidFill>
                            <a:schemeClr val="bg1"/>
                          </a:solidFill>
                          <a:effectLst/>
                          <a:latin typeface="Segoe UI" panose="020B0502040204020203" pitchFamily="34" charset="0"/>
                          <a:cs typeface="Segoe UI" panose="020B0502040204020203" pitchFamily="34" charset="0"/>
                        </a:rPr>
                        <a:t>decreases </a:t>
                      </a:r>
                      <a:r>
                        <a:rPr lang="en-US" sz="1200" dirty="0">
                          <a:solidFill>
                            <a:schemeClr val="bg1"/>
                          </a:solidFill>
                          <a:effectLst/>
                          <a:latin typeface="Segoe UI" panose="020B0502040204020203" pitchFamily="34" charset="0"/>
                          <a:cs typeface="Segoe UI" panose="020B0502040204020203" pitchFamily="34" charset="0"/>
                        </a:rPr>
                        <a:t>the incidence of depression.</a:t>
                      </a: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fontAlgn="t">
                        <a:buNone/>
                      </a:pPr>
                      <a:r>
                        <a:rPr lang="en-US" sz="1200" b="1" dirty="0">
                          <a:solidFill>
                            <a:schemeClr val="bg1"/>
                          </a:solidFill>
                          <a:effectLst/>
                          <a:latin typeface="Segoe UI" panose="020B0502040204020203" pitchFamily="34" charset="0"/>
                          <a:cs typeface="Segoe UI" panose="020B0502040204020203" pitchFamily="34" charset="0"/>
                        </a:rPr>
                        <a:t>Two-proportions </a:t>
                      </a:r>
                      <a:r>
                        <a:rPr lang="en-US" sz="1200" b="1" i="1" dirty="0">
                          <a:solidFill>
                            <a:schemeClr val="bg1"/>
                          </a:solidFill>
                          <a:effectLst/>
                          <a:latin typeface="Segoe UI" panose="020B0502040204020203" pitchFamily="34" charset="0"/>
                          <a:cs typeface="Segoe UI" panose="020B0502040204020203" pitchFamily="34" charset="0"/>
                        </a:rPr>
                        <a:t>z </a:t>
                      </a:r>
                      <a:r>
                        <a:rPr lang="en-US" sz="1200" b="1" dirty="0">
                          <a:solidFill>
                            <a:schemeClr val="bg1"/>
                          </a:solidFill>
                          <a:effectLst/>
                          <a:latin typeface="Segoe UI" panose="020B0502040204020203" pitchFamily="34" charset="0"/>
                          <a:cs typeface="Segoe UI" panose="020B0502040204020203" pitchFamily="34" charset="0"/>
                        </a:rPr>
                        <a:t>test:</a:t>
                      </a:r>
                      <a:endParaRPr lang="en-US" sz="1200" dirty="0">
                        <a:solidFill>
                          <a:schemeClr val="bg1"/>
                        </a:solidFill>
                        <a:effectLst/>
                        <a:latin typeface="Segoe UI" panose="020B0502040204020203" pitchFamily="34" charset="0"/>
                        <a:cs typeface="Segoe UI" panose="020B0502040204020203" pitchFamily="34" charset="0"/>
                      </a:endParaRPr>
                    </a:p>
                    <a:p>
                      <a:pPr fontAlgn="t">
                        <a:buNone/>
                      </a:pPr>
                      <a:r>
                        <a:rPr lang="en-US" sz="1200" dirty="0">
                          <a:solidFill>
                            <a:schemeClr val="bg1"/>
                          </a:solidFill>
                          <a:effectLst/>
                          <a:latin typeface="Segoe UI" panose="020B0502040204020203" pitchFamily="34" charset="0"/>
                          <a:cs typeface="Segoe UI" panose="020B0502040204020203" pitchFamily="34" charset="0"/>
                        </a:rPr>
                        <a:t>The proportion of people with depression in the daily-meditation group (</a:t>
                      </a:r>
                      <a:r>
                        <a:rPr lang="en-US" sz="1200" i="1" dirty="0">
                          <a:solidFill>
                            <a:schemeClr val="bg1"/>
                          </a:solidFill>
                          <a:effectLst/>
                          <a:latin typeface="Segoe UI" panose="020B0502040204020203" pitchFamily="34" charset="0"/>
                          <a:cs typeface="Segoe UI" panose="020B0502040204020203" pitchFamily="34" charset="0"/>
                        </a:rPr>
                        <a:t>p</a:t>
                      </a:r>
                      <a:r>
                        <a:rPr lang="en-US" sz="1200" baseline="-25000" dirty="0">
                          <a:solidFill>
                            <a:schemeClr val="bg1"/>
                          </a:solidFill>
                          <a:effectLst/>
                          <a:latin typeface="Segoe UI" panose="020B0502040204020203" pitchFamily="34" charset="0"/>
                          <a:cs typeface="Segoe UI" panose="020B0502040204020203" pitchFamily="34" charset="0"/>
                        </a:rPr>
                        <a:t>1</a:t>
                      </a:r>
                      <a:r>
                        <a:rPr lang="en-US" sz="1200" dirty="0">
                          <a:solidFill>
                            <a:schemeClr val="bg1"/>
                          </a:solidFill>
                          <a:effectLst/>
                          <a:latin typeface="Segoe UI" panose="020B0502040204020203" pitchFamily="34" charset="0"/>
                          <a:cs typeface="Segoe UI" panose="020B0502040204020203" pitchFamily="34" charset="0"/>
                        </a:rPr>
                        <a:t>) is less than the no-meditation group (</a:t>
                      </a:r>
                      <a:r>
                        <a:rPr lang="en-US" sz="1200" i="1" dirty="0">
                          <a:solidFill>
                            <a:schemeClr val="bg1"/>
                          </a:solidFill>
                          <a:effectLst/>
                          <a:latin typeface="Segoe UI" panose="020B0502040204020203" pitchFamily="34" charset="0"/>
                          <a:cs typeface="Segoe UI" panose="020B0502040204020203" pitchFamily="34" charset="0"/>
                        </a:rPr>
                        <a:t>p</a:t>
                      </a:r>
                      <a:r>
                        <a:rPr lang="en-US" sz="1200" baseline="-25000" dirty="0">
                          <a:solidFill>
                            <a:schemeClr val="bg1"/>
                          </a:solidFill>
                          <a:effectLst/>
                          <a:latin typeface="Segoe UI" panose="020B0502040204020203" pitchFamily="34" charset="0"/>
                          <a:cs typeface="Segoe UI" panose="020B0502040204020203" pitchFamily="34" charset="0"/>
                        </a:rPr>
                        <a:t>2</a:t>
                      </a:r>
                      <a:r>
                        <a:rPr lang="en-US" sz="1200" dirty="0">
                          <a:solidFill>
                            <a:schemeClr val="bg1"/>
                          </a:solidFill>
                          <a:effectLst/>
                          <a:latin typeface="Segoe UI" panose="020B0502040204020203" pitchFamily="34" charset="0"/>
                          <a:cs typeface="Segoe UI" panose="020B0502040204020203" pitchFamily="34" charset="0"/>
                        </a:rPr>
                        <a:t>) in the population; </a:t>
                      </a:r>
                      <a:r>
                        <a:rPr lang="en-US" sz="1200" i="1" dirty="0">
                          <a:solidFill>
                            <a:schemeClr val="bg1"/>
                          </a:solidFill>
                          <a:effectLst/>
                          <a:latin typeface="Segoe UI" panose="020B0502040204020203" pitchFamily="34" charset="0"/>
                          <a:cs typeface="Segoe UI" panose="020B0502040204020203" pitchFamily="34" charset="0"/>
                        </a:rPr>
                        <a:t>p</a:t>
                      </a:r>
                      <a:r>
                        <a:rPr lang="en-US" sz="1200" baseline="-25000" dirty="0">
                          <a:solidFill>
                            <a:schemeClr val="bg1"/>
                          </a:solidFill>
                          <a:effectLst/>
                          <a:latin typeface="Segoe UI" panose="020B0502040204020203" pitchFamily="34" charset="0"/>
                          <a:cs typeface="Segoe UI" panose="020B0502040204020203" pitchFamily="34" charset="0"/>
                        </a:rPr>
                        <a:t>1</a:t>
                      </a:r>
                      <a:r>
                        <a:rPr lang="en-US" sz="1200" dirty="0">
                          <a:solidFill>
                            <a:schemeClr val="bg1"/>
                          </a:solidFill>
                          <a:effectLst/>
                          <a:latin typeface="Segoe UI" panose="020B0502040204020203" pitchFamily="34" charset="0"/>
                          <a:cs typeface="Segoe UI" panose="020B0502040204020203" pitchFamily="34" charset="0"/>
                        </a:rPr>
                        <a:t> &lt; </a:t>
                      </a:r>
                      <a:r>
                        <a:rPr lang="en-US" sz="1200" i="1" dirty="0">
                          <a:solidFill>
                            <a:schemeClr val="bg1"/>
                          </a:solidFill>
                          <a:effectLst/>
                          <a:latin typeface="Segoe UI" panose="020B0502040204020203" pitchFamily="34" charset="0"/>
                          <a:cs typeface="Segoe UI" panose="020B0502040204020203" pitchFamily="34" charset="0"/>
                        </a:rPr>
                        <a:t>p</a:t>
                      </a:r>
                      <a:r>
                        <a:rPr lang="en-US" sz="1200" baseline="-25000" dirty="0">
                          <a:solidFill>
                            <a:schemeClr val="bg1"/>
                          </a:solidFill>
                          <a:effectLst/>
                          <a:latin typeface="Segoe UI" panose="020B0502040204020203" pitchFamily="34" charset="0"/>
                          <a:cs typeface="Segoe UI" panose="020B0502040204020203" pitchFamily="34" charset="0"/>
                        </a:rPr>
                        <a:t>2</a:t>
                      </a:r>
                      <a:r>
                        <a:rPr lang="en-US" sz="1200" dirty="0">
                          <a:solidFill>
                            <a:schemeClr val="bg1"/>
                          </a:solidFill>
                          <a:effectLst/>
                          <a:latin typeface="Segoe UI" panose="020B0502040204020203" pitchFamily="34" charset="0"/>
                          <a:cs typeface="Segoe UI" panose="020B0502040204020203" pitchFamily="34" charset="0"/>
                        </a:rPr>
                        <a:t>.</a:t>
                      </a:r>
                    </a:p>
                  </a:txBody>
                  <a:tcPr marL="70183" marR="70183" marT="35091" marB="350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73127068"/>
                  </a:ext>
                </a:extLst>
              </a:tr>
            </a:tbl>
          </a:graphicData>
        </a:graphic>
      </p:graphicFrame>
    </p:spTree>
    <p:extLst>
      <p:ext uri="{BB962C8B-B14F-4D97-AF65-F5344CB8AC3E}">
        <p14:creationId xmlns:p14="http://schemas.microsoft.com/office/powerpoint/2010/main" val="37876770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DD08E4-7D22-7700-A6F6-4FF58157AC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427A70-4949-1E81-6E19-C7CEBDF7EF3E}"/>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81</a:t>
            </a:fld>
            <a:endParaRPr lang="en-IN"/>
          </a:p>
        </p:txBody>
      </p:sp>
      <p:graphicFrame>
        <p:nvGraphicFramePr>
          <p:cNvPr id="8" name="Table 7">
            <a:extLst>
              <a:ext uri="{FF2B5EF4-FFF2-40B4-BE49-F238E27FC236}">
                <a16:creationId xmlns:a16="http://schemas.microsoft.com/office/drawing/2014/main" id="{9A0BB1F5-365F-0E79-0FB9-88D6BEB03DD5}"/>
              </a:ext>
            </a:extLst>
          </p:cNvPr>
          <p:cNvGraphicFramePr>
            <a:graphicFrameLocks noGrp="1"/>
          </p:cNvGraphicFramePr>
          <p:nvPr>
            <p:extLst>
              <p:ext uri="{D42A27DB-BD31-4B8C-83A1-F6EECF244321}">
                <p14:modId xmlns:p14="http://schemas.microsoft.com/office/powerpoint/2010/main" val="1057936420"/>
              </p:ext>
            </p:extLst>
          </p:nvPr>
        </p:nvGraphicFramePr>
        <p:xfrm>
          <a:off x="667353" y="622301"/>
          <a:ext cx="10857294" cy="5734051"/>
        </p:xfrm>
        <a:graphic>
          <a:graphicData uri="http://schemas.openxmlformats.org/drawingml/2006/table">
            <a:tbl>
              <a:tblPr/>
              <a:tblGrid>
                <a:gridCol w="2656572">
                  <a:extLst>
                    <a:ext uri="{9D8B030D-6E8A-4147-A177-3AD203B41FA5}">
                      <a16:colId xmlns:a16="http://schemas.microsoft.com/office/drawing/2014/main" val="3742671543"/>
                    </a:ext>
                  </a:extLst>
                </a:gridCol>
                <a:gridCol w="4167739">
                  <a:extLst>
                    <a:ext uri="{9D8B030D-6E8A-4147-A177-3AD203B41FA5}">
                      <a16:colId xmlns:a16="http://schemas.microsoft.com/office/drawing/2014/main" val="2249812608"/>
                    </a:ext>
                  </a:extLst>
                </a:gridCol>
                <a:gridCol w="4032983">
                  <a:extLst>
                    <a:ext uri="{9D8B030D-6E8A-4147-A177-3AD203B41FA5}">
                      <a16:colId xmlns:a16="http://schemas.microsoft.com/office/drawing/2014/main" val="2356383654"/>
                    </a:ext>
                  </a:extLst>
                </a:gridCol>
              </a:tblGrid>
              <a:tr h="673476">
                <a:tc>
                  <a:txBody>
                    <a:bodyPr/>
                    <a:lstStyle/>
                    <a:p>
                      <a:pPr algn="ctr" fontAlgn="t">
                        <a:buNone/>
                      </a:pPr>
                      <a:r>
                        <a:rPr lang="en-IN" sz="1200" b="1" u="none" dirty="0">
                          <a:solidFill>
                            <a:schemeClr val="bg1"/>
                          </a:solidFill>
                          <a:effectLst/>
                          <a:latin typeface="Segoe UI" panose="020B0502040204020203" pitchFamily="34" charset="0"/>
                          <a:cs typeface="Segoe UI" panose="020B0502040204020203" pitchFamily="34" charset="0"/>
                        </a:rPr>
                        <a:t>STATISTICAL TEST</a:t>
                      </a:r>
                      <a:endParaRPr lang="en-IN" sz="1200" u="none" dirty="0">
                        <a:solidFill>
                          <a:schemeClr val="bg1"/>
                        </a:solidFill>
                        <a:effectLst/>
                        <a:latin typeface="Segoe UI" panose="020B0502040204020203" pitchFamily="34" charset="0"/>
                        <a:cs typeface="Segoe UI" panose="020B0502040204020203" pitchFamily="34" charset="0"/>
                      </a:endParaRP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a:buNone/>
                      </a:pPr>
                      <a:r>
                        <a:rPr lang="en-IN" sz="1200" b="1" u="none" dirty="0">
                          <a:solidFill>
                            <a:schemeClr val="bg1"/>
                          </a:solidFill>
                          <a:effectLst/>
                          <a:latin typeface="Segoe UI" panose="020B0502040204020203" pitchFamily="34" charset="0"/>
                          <a:cs typeface="Segoe UI" panose="020B0502040204020203" pitchFamily="34" charset="0"/>
                        </a:rPr>
                        <a:t>NULL HYPOTHESIS (</a:t>
                      </a:r>
                      <a:r>
                        <a:rPr lang="en-IN" sz="1200" b="1" i="1" u="none" dirty="0">
                          <a:solidFill>
                            <a:schemeClr val="bg1"/>
                          </a:solidFill>
                          <a:effectLst/>
                          <a:latin typeface="Segoe UI" panose="020B0502040204020203" pitchFamily="34" charset="0"/>
                          <a:cs typeface="Segoe UI" panose="020B0502040204020203" pitchFamily="34" charset="0"/>
                        </a:rPr>
                        <a:t>H</a:t>
                      </a:r>
                      <a:r>
                        <a:rPr lang="en-IN" sz="1200" b="1" u="none" baseline="-25000" dirty="0">
                          <a:solidFill>
                            <a:schemeClr val="bg1"/>
                          </a:solidFill>
                          <a:effectLst/>
                          <a:latin typeface="Segoe UI" panose="020B0502040204020203" pitchFamily="34" charset="0"/>
                          <a:cs typeface="Segoe UI" panose="020B0502040204020203" pitchFamily="34" charset="0"/>
                        </a:rPr>
                        <a:t>0</a:t>
                      </a:r>
                      <a:r>
                        <a:rPr lang="en-IN" sz="1200" b="1" u="none" dirty="0">
                          <a:solidFill>
                            <a:schemeClr val="bg1"/>
                          </a:solidFill>
                          <a:effectLst/>
                          <a:latin typeface="Segoe UI" panose="020B0502040204020203" pitchFamily="34" charset="0"/>
                          <a:cs typeface="Segoe UI" panose="020B0502040204020203" pitchFamily="34" charset="0"/>
                        </a:rPr>
                        <a:t>)</a:t>
                      </a:r>
                      <a:endParaRPr lang="en-IN" sz="1200" u="none" dirty="0">
                        <a:solidFill>
                          <a:schemeClr val="bg1"/>
                        </a:solidFill>
                        <a:effectLst/>
                        <a:latin typeface="Segoe UI" panose="020B0502040204020203" pitchFamily="34" charset="0"/>
                        <a:cs typeface="Segoe UI" panose="020B0502040204020203" pitchFamily="34" charset="0"/>
                      </a:endParaRP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fontAlgn="t">
                        <a:buNone/>
                      </a:pPr>
                      <a:r>
                        <a:rPr lang="en-IN" sz="1200" b="1" u="none" dirty="0">
                          <a:solidFill>
                            <a:schemeClr val="bg1"/>
                          </a:solidFill>
                          <a:effectLst/>
                          <a:latin typeface="Segoe UI" panose="020B0502040204020203" pitchFamily="34" charset="0"/>
                          <a:cs typeface="Segoe UI" panose="020B0502040204020203" pitchFamily="34" charset="0"/>
                        </a:rPr>
                        <a:t>ALTERNATIVE HYPOTHESIS (</a:t>
                      </a:r>
                      <a:r>
                        <a:rPr lang="en-IN" sz="1200" b="1" i="1" u="none" dirty="0">
                          <a:solidFill>
                            <a:schemeClr val="bg1"/>
                          </a:solidFill>
                          <a:effectLst/>
                          <a:latin typeface="Segoe UI" panose="020B0502040204020203" pitchFamily="34" charset="0"/>
                          <a:cs typeface="Segoe UI" panose="020B0502040204020203" pitchFamily="34" charset="0"/>
                        </a:rPr>
                        <a:t>H</a:t>
                      </a:r>
                      <a:r>
                        <a:rPr lang="en-IN" sz="1200" b="1" u="none" baseline="-25000" dirty="0">
                          <a:solidFill>
                            <a:schemeClr val="bg1"/>
                          </a:solidFill>
                          <a:effectLst/>
                          <a:latin typeface="Segoe UI" panose="020B0502040204020203" pitchFamily="34" charset="0"/>
                          <a:cs typeface="Segoe UI" panose="020B0502040204020203" pitchFamily="34" charset="0"/>
                        </a:rPr>
                        <a:t>A</a:t>
                      </a:r>
                      <a:r>
                        <a:rPr lang="en-IN" sz="1200" b="1" u="none" dirty="0">
                          <a:solidFill>
                            <a:schemeClr val="bg1"/>
                          </a:solidFill>
                          <a:effectLst/>
                          <a:latin typeface="Segoe UI" panose="020B0502040204020203" pitchFamily="34" charset="0"/>
                          <a:cs typeface="Segoe UI" panose="020B0502040204020203" pitchFamily="34" charset="0"/>
                        </a:rPr>
                        <a:t>)</a:t>
                      </a:r>
                      <a:endParaRPr lang="en-IN" sz="1200" u="none" dirty="0">
                        <a:solidFill>
                          <a:schemeClr val="bg1"/>
                        </a:solidFill>
                        <a:effectLst/>
                        <a:latin typeface="Segoe UI" panose="020B0502040204020203" pitchFamily="34" charset="0"/>
                        <a:cs typeface="Segoe UI" panose="020B0502040204020203" pitchFamily="34" charset="0"/>
                      </a:endParaRP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632266378"/>
                  </a:ext>
                </a:extLst>
              </a:tr>
              <a:tr h="1100331">
                <a:tc>
                  <a:txBody>
                    <a:bodyPr/>
                    <a:lstStyle/>
                    <a:p>
                      <a:pPr algn="l" fontAlgn="t">
                        <a:buNone/>
                      </a:pPr>
                      <a:r>
                        <a:rPr lang="en-US" sz="1200" u="none" strike="noStrike" dirty="0">
                          <a:solidFill>
                            <a:schemeClr val="bg1"/>
                          </a:solidFill>
                          <a:effectLst/>
                          <a:latin typeface="Segoe UI" panose="020B0502040204020203" pitchFamily="34" charset="0"/>
                          <a:cs typeface="Segoe UI" panose="020B0502040204020203" pitchFamily="34" charset="0"/>
                        </a:rPr>
                        <a:t>Two-sample </a:t>
                      </a:r>
                      <a:r>
                        <a:rPr lang="en-US" sz="1200" i="1" u="none" strike="noStrike" dirty="0">
                          <a:solidFill>
                            <a:schemeClr val="bg1"/>
                          </a:solidFill>
                          <a:effectLst/>
                          <a:latin typeface="Segoe UI" panose="020B0502040204020203" pitchFamily="34" charset="0"/>
                          <a:cs typeface="Segoe UI" panose="020B0502040204020203" pitchFamily="34" charset="0"/>
                        </a:rPr>
                        <a:t>t </a:t>
                      </a:r>
                      <a:r>
                        <a:rPr lang="en-US" sz="1200" u="none" strike="noStrike" dirty="0">
                          <a:solidFill>
                            <a:schemeClr val="bg1"/>
                          </a:solidFill>
                          <a:effectLst/>
                          <a:latin typeface="Segoe UI" panose="020B0502040204020203" pitchFamily="34" charset="0"/>
                          <a:cs typeface="Segoe UI" panose="020B0502040204020203" pitchFamily="34" charset="0"/>
                        </a:rPr>
                        <a:t>test </a:t>
                      </a:r>
                      <a:endParaRPr lang="en-US" sz="1200" u="none" dirty="0">
                        <a:solidFill>
                          <a:schemeClr val="bg1"/>
                        </a:solidFill>
                        <a:effectLst/>
                        <a:latin typeface="Segoe UI" panose="020B0502040204020203" pitchFamily="34" charset="0"/>
                        <a:cs typeface="Segoe UI" panose="020B0502040204020203" pitchFamily="34" charset="0"/>
                      </a:endParaRPr>
                    </a:p>
                    <a:p>
                      <a:pPr algn="l" fontAlgn="t">
                        <a:buNone/>
                      </a:pPr>
                      <a:r>
                        <a:rPr lang="en-US" sz="1200" i="1" u="none" dirty="0">
                          <a:solidFill>
                            <a:schemeClr val="bg1"/>
                          </a:solidFill>
                          <a:effectLst/>
                          <a:latin typeface="Segoe UI" panose="020B0502040204020203" pitchFamily="34" charset="0"/>
                          <a:cs typeface="Segoe UI" panose="020B0502040204020203" pitchFamily="34" charset="0"/>
                        </a:rPr>
                        <a:t>Or</a:t>
                      </a:r>
                      <a:r>
                        <a:rPr lang="en-US" sz="1200" i="1" u="none" strike="noStrike" dirty="0">
                          <a:solidFill>
                            <a:schemeClr val="bg1"/>
                          </a:solidFill>
                          <a:effectLst/>
                          <a:latin typeface="Segoe UI" panose="020B0502040204020203" pitchFamily="34" charset="0"/>
                          <a:cs typeface="Segoe UI" panose="020B0502040204020203" pitchFamily="34" charset="0"/>
                        </a:rPr>
                        <a:t> </a:t>
                      </a:r>
                      <a:r>
                        <a:rPr lang="en-US" sz="1200" u="none" strike="noStrike" dirty="0">
                          <a:solidFill>
                            <a:schemeClr val="bg1"/>
                          </a:solidFill>
                          <a:effectLst/>
                          <a:latin typeface="Segoe UI" panose="020B0502040204020203" pitchFamily="34" charset="0"/>
                          <a:cs typeface="Segoe UI" panose="020B0502040204020203" pitchFamily="34" charset="0"/>
                        </a:rPr>
                        <a:t>One-way ANOVA </a:t>
                      </a:r>
                      <a:r>
                        <a:rPr lang="en-US" sz="1200" u="none" dirty="0">
                          <a:solidFill>
                            <a:schemeClr val="bg1"/>
                          </a:solidFill>
                          <a:effectLst/>
                          <a:latin typeface="Segoe UI" panose="020B0502040204020203" pitchFamily="34" charset="0"/>
                          <a:cs typeface="Segoe UI" panose="020B0502040204020203" pitchFamily="34" charset="0"/>
                        </a:rPr>
                        <a:t>with two groups</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dirty="0">
                          <a:solidFill>
                            <a:schemeClr val="bg1"/>
                          </a:solidFill>
                          <a:effectLst/>
                          <a:latin typeface="Segoe UI" panose="020B0502040204020203" pitchFamily="34" charset="0"/>
                          <a:cs typeface="Segoe UI" panose="020B0502040204020203" pitchFamily="34" charset="0"/>
                        </a:rPr>
                        <a:t>The mean dependent variable does not differ between group 1 (µ</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and group 2 (µ</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 in the population; µ</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 µ</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dirty="0">
                          <a:solidFill>
                            <a:schemeClr val="bg1"/>
                          </a:solidFill>
                          <a:effectLst/>
                          <a:latin typeface="Segoe UI" panose="020B0502040204020203" pitchFamily="34" charset="0"/>
                          <a:cs typeface="Segoe UI" panose="020B0502040204020203" pitchFamily="34" charset="0"/>
                        </a:rPr>
                        <a:t>The mean dependent variable differs between group 1 (µ</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and group 2 (µ</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 in the population; µ</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 µ</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67608932"/>
                  </a:ext>
                </a:extLst>
              </a:tr>
              <a:tr h="1100331">
                <a:tc>
                  <a:txBody>
                    <a:bodyPr/>
                    <a:lstStyle/>
                    <a:p>
                      <a:pPr algn="l" fontAlgn="t">
                        <a:buNone/>
                      </a:pPr>
                      <a:r>
                        <a:rPr lang="en-US" sz="1200" u="none" strike="noStrike" dirty="0">
                          <a:solidFill>
                            <a:schemeClr val="bg1"/>
                          </a:solidFill>
                          <a:effectLst/>
                          <a:latin typeface="Segoe UI" panose="020B0502040204020203" pitchFamily="34" charset="0"/>
                          <a:cs typeface="Segoe UI" panose="020B0502040204020203" pitchFamily="34" charset="0"/>
                        </a:rPr>
                        <a:t>One-way ANOVA </a:t>
                      </a:r>
                      <a:r>
                        <a:rPr lang="en-US" sz="1200" u="none" dirty="0">
                          <a:solidFill>
                            <a:schemeClr val="bg1"/>
                          </a:solidFill>
                          <a:effectLst/>
                          <a:latin typeface="Segoe UI" panose="020B0502040204020203" pitchFamily="34" charset="0"/>
                          <a:cs typeface="Segoe UI" panose="020B0502040204020203" pitchFamily="34" charset="0"/>
                        </a:rPr>
                        <a:t>with three groups</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dirty="0">
                          <a:solidFill>
                            <a:schemeClr val="bg1"/>
                          </a:solidFill>
                          <a:effectLst/>
                          <a:latin typeface="Segoe UI" panose="020B0502040204020203" pitchFamily="34" charset="0"/>
                          <a:cs typeface="Segoe UI" panose="020B0502040204020203" pitchFamily="34" charset="0"/>
                        </a:rPr>
                        <a:t>The mean dependent variable does not differ between group 1 (µ</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group 2 (µ</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 and group 3 (µ</a:t>
                      </a:r>
                      <a:r>
                        <a:rPr lang="en-US" sz="1200" u="none" baseline="-25000" dirty="0">
                          <a:solidFill>
                            <a:schemeClr val="bg1"/>
                          </a:solidFill>
                          <a:effectLst/>
                          <a:latin typeface="Segoe UI" panose="020B0502040204020203" pitchFamily="34" charset="0"/>
                          <a:cs typeface="Segoe UI" panose="020B0502040204020203" pitchFamily="34" charset="0"/>
                        </a:rPr>
                        <a:t>3</a:t>
                      </a:r>
                      <a:r>
                        <a:rPr lang="en-US" sz="1200" u="none" dirty="0">
                          <a:solidFill>
                            <a:schemeClr val="bg1"/>
                          </a:solidFill>
                          <a:effectLst/>
                          <a:latin typeface="Segoe UI" panose="020B0502040204020203" pitchFamily="34" charset="0"/>
                          <a:cs typeface="Segoe UI" panose="020B0502040204020203" pitchFamily="34" charset="0"/>
                        </a:rPr>
                        <a:t>) in the population; µ</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 µ</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 = µ</a:t>
                      </a:r>
                      <a:r>
                        <a:rPr lang="en-US" sz="1200" u="none" baseline="-25000" dirty="0">
                          <a:solidFill>
                            <a:schemeClr val="bg1"/>
                          </a:solidFill>
                          <a:effectLst/>
                          <a:latin typeface="Segoe UI" panose="020B0502040204020203" pitchFamily="34" charset="0"/>
                          <a:cs typeface="Segoe UI" panose="020B0502040204020203" pitchFamily="34" charset="0"/>
                        </a:rPr>
                        <a:t>3</a:t>
                      </a:r>
                      <a:r>
                        <a:rPr lang="en-US" sz="1200" u="none" dirty="0">
                          <a:solidFill>
                            <a:schemeClr val="bg1"/>
                          </a:solidFill>
                          <a:effectLst/>
                          <a:latin typeface="Segoe UI" panose="020B0502040204020203" pitchFamily="34" charset="0"/>
                          <a:cs typeface="Segoe UI" panose="020B0502040204020203" pitchFamily="34" charset="0"/>
                        </a:rPr>
                        <a:t>.</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a:solidFill>
                            <a:schemeClr val="bg1"/>
                          </a:solidFill>
                          <a:effectLst/>
                          <a:latin typeface="Segoe UI" panose="020B0502040204020203" pitchFamily="34" charset="0"/>
                          <a:cs typeface="Segoe UI" panose="020B0502040204020203" pitchFamily="34" charset="0"/>
                        </a:rPr>
                        <a:t>The mean dependent variable of group 1 (µ</a:t>
                      </a:r>
                      <a:r>
                        <a:rPr lang="en-US" sz="1200" u="none" baseline="-25000">
                          <a:solidFill>
                            <a:schemeClr val="bg1"/>
                          </a:solidFill>
                          <a:effectLst/>
                          <a:latin typeface="Segoe UI" panose="020B0502040204020203" pitchFamily="34" charset="0"/>
                          <a:cs typeface="Segoe UI" panose="020B0502040204020203" pitchFamily="34" charset="0"/>
                        </a:rPr>
                        <a:t>1</a:t>
                      </a:r>
                      <a:r>
                        <a:rPr lang="en-US" sz="1200" u="none">
                          <a:solidFill>
                            <a:schemeClr val="bg1"/>
                          </a:solidFill>
                          <a:effectLst/>
                          <a:latin typeface="Segoe UI" panose="020B0502040204020203" pitchFamily="34" charset="0"/>
                          <a:cs typeface="Segoe UI" panose="020B0502040204020203" pitchFamily="34" charset="0"/>
                        </a:rPr>
                        <a:t>), group 2 (µ</a:t>
                      </a:r>
                      <a:r>
                        <a:rPr lang="en-US" sz="1200" u="none" baseline="-25000">
                          <a:solidFill>
                            <a:schemeClr val="bg1"/>
                          </a:solidFill>
                          <a:effectLst/>
                          <a:latin typeface="Segoe UI" panose="020B0502040204020203" pitchFamily="34" charset="0"/>
                          <a:cs typeface="Segoe UI" panose="020B0502040204020203" pitchFamily="34" charset="0"/>
                        </a:rPr>
                        <a:t>2</a:t>
                      </a:r>
                      <a:r>
                        <a:rPr lang="en-US" sz="1200" u="none">
                          <a:solidFill>
                            <a:schemeClr val="bg1"/>
                          </a:solidFill>
                          <a:effectLst/>
                          <a:latin typeface="Segoe UI" panose="020B0502040204020203" pitchFamily="34" charset="0"/>
                          <a:cs typeface="Segoe UI" panose="020B0502040204020203" pitchFamily="34" charset="0"/>
                        </a:rPr>
                        <a:t>), and group 3 (µ</a:t>
                      </a:r>
                      <a:r>
                        <a:rPr lang="en-US" sz="1200" u="none" baseline="-25000">
                          <a:solidFill>
                            <a:schemeClr val="bg1"/>
                          </a:solidFill>
                          <a:effectLst/>
                          <a:latin typeface="Segoe UI" panose="020B0502040204020203" pitchFamily="34" charset="0"/>
                          <a:cs typeface="Segoe UI" panose="020B0502040204020203" pitchFamily="34" charset="0"/>
                        </a:rPr>
                        <a:t>3</a:t>
                      </a:r>
                      <a:r>
                        <a:rPr lang="en-US" sz="1200" u="none">
                          <a:solidFill>
                            <a:schemeClr val="bg1"/>
                          </a:solidFill>
                          <a:effectLst/>
                          <a:latin typeface="Segoe UI" panose="020B0502040204020203" pitchFamily="34" charset="0"/>
                          <a:cs typeface="Segoe UI" panose="020B0502040204020203" pitchFamily="34" charset="0"/>
                        </a:rPr>
                        <a:t>) are not all equal in the population.</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3462675"/>
                  </a:ext>
                </a:extLst>
              </a:tr>
              <a:tr h="879791">
                <a:tc>
                  <a:txBody>
                    <a:bodyPr/>
                    <a:lstStyle/>
                    <a:p>
                      <a:pPr algn="l" fontAlgn="t">
                        <a:buNone/>
                      </a:pPr>
                      <a:r>
                        <a:rPr lang="en-IN" sz="1200" u="none" strike="noStrike" dirty="0">
                          <a:solidFill>
                            <a:schemeClr val="bg1"/>
                          </a:solidFill>
                          <a:effectLst/>
                          <a:latin typeface="Segoe UI" panose="020B0502040204020203" pitchFamily="34" charset="0"/>
                          <a:cs typeface="Segoe UI" panose="020B0502040204020203" pitchFamily="34" charset="0"/>
                        </a:rPr>
                        <a:t>Pearson correlation</a:t>
                      </a:r>
                      <a:endParaRPr lang="en-IN" sz="1200" u="none" dirty="0">
                        <a:solidFill>
                          <a:schemeClr val="bg1"/>
                        </a:solidFill>
                        <a:effectLst/>
                        <a:latin typeface="Segoe UI" panose="020B0502040204020203" pitchFamily="34" charset="0"/>
                        <a:cs typeface="Segoe UI" panose="020B0502040204020203" pitchFamily="34" charset="0"/>
                      </a:endParaRP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dirty="0">
                          <a:solidFill>
                            <a:schemeClr val="bg1"/>
                          </a:solidFill>
                          <a:effectLst/>
                          <a:latin typeface="Segoe UI" panose="020B0502040204020203" pitchFamily="34" charset="0"/>
                          <a:cs typeface="Segoe UI" panose="020B0502040204020203" pitchFamily="34" charset="0"/>
                        </a:rPr>
                        <a:t>There is no correlation between independent variable and dependent variable in the population; ρ = 0.</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dirty="0">
                          <a:solidFill>
                            <a:schemeClr val="bg1"/>
                          </a:solidFill>
                          <a:effectLst/>
                          <a:latin typeface="Segoe UI" panose="020B0502040204020203" pitchFamily="34" charset="0"/>
                          <a:cs typeface="Segoe UI" panose="020B0502040204020203" pitchFamily="34" charset="0"/>
                        </a:rPr>
                        <a:t>There is a correlation between independent variable and dependent variable in the population; ρ ≠ 0.</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21597729"/>
                  </a:ext>
                </a:extLst>
              </a:tr>
              <a:tr h="879791">
                <a:tc>
                  <a:txBody>
                    <a:bodyPr/>
                    <a:lstStyle/>
                    <a:p>
                      <a:pPr algn="l" fontAlgn="t">
                        <a:buNone/>
                      </a:pPr>
                      <a:r>
                        <a:rPr lang="en-IN" sz="1200" u="none" strike="noStrike" dirty="0">
                          <a:solidFill>
                            <a:schemeClr val="bg1"/>
                          </a:solidFill>
                          <a:effectLst/>
                          <a:latin typeface="Segoe UI" panose="020B0502040204020203" pitchFamily="34" charset="0"/>
                          <a:cs typeface="Segoe UI" panose="020B0502040204020203" pitchFamily="34" charset="0"/>
                        </a:rPr>
                        <a:t>Simple linear regression</a:t>
                      </a:r>
                      <a:endParaRPr lang="en-IN" sz="1200" u="none" dirty="0">
                        <a:solidFill>
                          <a:schemeClr val="bg1"/>
                        </a:solidFill>
                        <a:effectLst/>
                        <a:latin typeface="Segoe UI" panose="020B0502040204020203" pitchFamily="34" charset="0"/>
                        <a:cs typeface="Segoe UI" panose="020B0502040204020203" pitchFamily="34" charset="0"/>
                      </a:endParaRP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dirty="0">
                          <a:solidFill>
                            <a:schemeClr val="bg1"/>
                          </a:solidFill>
                          <a:effectLst/>
                          <a:latin typeface="Segoe UI" panose="020B0502040204020203" pitchFamily="34" charset="0"/>
                          <a:cs typeface="Segoe UI" panose="020B0502040204020203" pitchFamily="34" charset="0"/>
                        </a:rPr>
                        <a:t>There is no relationship between independent variable and dependent variable in the population; β</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 0.</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a:solidFill>
                            <a:schemeClr val="bg1"/>
                          </a:solidFill>
                          <a:effectLst/>
                          <a:latin typeface="Segoe UI" panose="020B0502040204020203" pitchFamily="34" charset="0"/>
                          <a:cs typeface="Segoe UI" panose="020B0502040204020203" pitchFamily="34" charset="0"/>
                        </a:rPr>
                        <a:t>There is a relationship between independent variable and dependent variable in the population; β</a:t>
                      </a:r>
                      <a:r>
                        <a:rPr lang="en-US" sz="1200" u="none" baseline="-25000">
                          <a:solidFill>
                            <a:schemeClr val="bg1"/>
                          </a:solidFill>
                          <a:effectLst/>
                          <a:latin typeface="Segoe UI" panose="020B0502040204020203" pitchFamily="34" charset="0"/>
                          <a:cs typeface="Segoe UI" panose="020B0502040204020203" pitchFamily="34" charset="0"/>
                        </a:rPr>
                        <a:t>1</a:t>
                      </a:r>
                      <a:r>
                        <a:rPr lang="en-US" sz="1200" u="none">
                          <a:solidFill>
                            <a:schemeClr val="bg1"/>
                          </a:solidFill>
                          <a:effectLst/>
                          <a:latin typeface="Segoe UI" panose="020B0502040204020203" pitchFamily="34" charset="0"/>
                          <a:cs typeface="Segoe UI" panose="020B0502040204020203" pitchFamily="34" charset="0"/>
                        </a:rPr>
                        <a:t> ≠ 0.</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84135372"/>
                  </a:ext>
                </a:extLst>
              </a:tr>
              <a:tr h="1100331">
                <a:tc>
                  <a:txBody>
                    <a:bodyPr/>
                    <a:lstStyle/>
                    <a:p>
                      <a:pPr algn="l" fontAlgn="t">
                        <a:buNone/>
                      </a:pPr>
                      <a:r>
                        <a:rPr lang="en-IN" sz="1200" u="none" dirty="0">
                          <a:solidFill>
                            <a:schemeClr val="bg1"/>
                          </a:solidFill>
                          <a:effectLst/>
                          <a:latin typeface="Segoe UI" panose="020B0502040204020203" pitchFamily="34" charset="0"/>
                          <a:cs typeface="Segoe UI" panose="020B0502040204020203" pitchFamily="34" charset="0"/>
                        </a:rPr>
                        <a:t>Two-proportions </a:t>
                      </a:r>
                      <a:r>
                        <a:rPr lang="en-IN" sz="1200" i="1" u="none" dirty="0">
                          <a:solidFill>
                            <a:schemeClr val="bg1"/>
                          </a:solidFill>
                          <a:effectLst/>
                          <a:latin typeface="Segoe UI" panose="020B0502040204020203" pitchFamily="34" charset="0"/>
                          <a:cs typeface="Segoe UI" panose="020B0502040204020203" pitchFamily="34" charset="0"/>
                        </a:rPr>
                        <a:t>z </a:t>
                      </a:r>
                      <a:r>
                        <a:rPr lang="en-IN" sz="1200" u="none" dirty="0">
                          <a:solidFill>
                            <a:schemeClr val="bg1"/>
                          </a:solidFill>
                          <a:effectLst/>
                          <a:latin typeface="Segoe UI" panose="020B0502040204020203" pitchFamily="34" charset="0"/>
                          <a:cs typeface="Segoe UI" panose="020B0502040204020203" pitchFamily="34" charset="0"/>
                        </a:rPr>
                        <a:t>test</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dirty="0">
                          <a:solidFill>
                            <a:schemeClr val="bg1"/>
                          </a:solidFill>
                          <a:effectLst/>
                          <a:latin typeface="Segoe UI" panose="020B0502040204020203" pitchFamily="34" charset="0"/>
                          <a:cs typeface="Segoe UI" panose="020B0502040204020203" pitchFamily="34" charset="0"/>
                        </a:rPr>
                        <a:t>The dependent variable expressed as a proportion does not differ between group 1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and group 2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 in the population;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t">
                        <a:buNone/>
                      </a:pPr>
                      <a:r>
                        <a:rPr lang="en-US" sz="1200" u="none" dirty="0">
                          <a:solidFill>
                            <a:schemeClr val="bg1"/>
                          </a:solidFill>
                          <a:effectLst/>
                          <a:latin typeface="Segoe UI" panose="020B0502040204020203" pitchFamily="34" charset="0"/>
                          <a:cs typeface="Segoe UI" panose="020B0502040204020203" pitchFamily="34" charset="0"/>
                        </a:rPr>
                        <a:t>The dependent variable expressed as a proportion differs between group 1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and group 2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 in the population;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1</a:t>
                      </a:r>
                      <a:r>
                        <a:rPr lang="en-US" sz="1200" u="none" dirty="0">
                          <a:solidFill>
                            <a:schemeClr val="bg1"/>
                          </a:solidFill>
                          <a:effectLst/>
                          <a:latin typeface="Segoe UI" panose="020B0502040204020203" pitchFamily="34" charset="0"/>
                          <a:cs typeface="Segoe UI" panose="020B0502040204020203" pitchFamily="34" charset="0"/>
                        </a:rPr>
                        <a:t> ≠ </a:t>
                      </a:r>
                      <a:r>
                        <a:rPr lang="en-US" sz="1200" i="1" u="none" dirty="0">
                          <a:solidFill>
                            <a:schemeClr val="bg1"/>
                          </a:solidFill>
                          <a:effectLst/>
                          <a:latin typeface="Segoe UI" panose="020B0502040204020203" pitchFamily="34" charset="0"/>
                          <a:cs typeface="Segoe UI" panose="020B0502040204020203" pitchFamily="34" charset="0"/>
                        </a:rPr>
                        <a:t>p</a:t>
                      </a:r>
                      <a:r>
                        <a:rPr lang="en-US" sz="1200" u="none" baseline="-25000" dirty="0">
                          <a:solidFill>
                            <a:schemeClr val="bg1"/>
                          </a:solidFill>
                          <a:effectLst/>
                          <a:latin typeface="Segoe UI" panose="020B0502040204020203" pitchFamily="34" charset="0"/>
                          <a:cs typeface="Segoe UI" panose="020B0502040204020203" pitchFamily="34" charset="0"/>
                        </a:rPr>
                        <a:t>2</a:t>
                      </a:r>
                      <a:r>
                        <a:rPr lang="en-US" sz="1200" u="none" dirty="0">
                          <a:solidFill>
                            <a:schemeClr val="bg1"/>
                          </a:solidFill>
                          <a:effectLst/>
                          <a:latin typeface="Segoe UI" panose="020B0502040204020203" pitchFamily="34" charset="0"/>
                          <a:cs typeface="Segoe UI" panose="020B0502040204020203" pitchFamily="34" charset="0"/>
                        </a:rPr>
                        <a:t>.</a:t>
                      </a:r>
                    </a:p>
                  </a:txBody>
                  <a:tcPr marL="58018" marR="58018" marT="29009" marB="2900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58195961"/>
                  </a:ext>
                </a:extLst>
              </a:tr>
            </a:tbl>
          </a:graphicData>
        </a:graphic>
      </p:graphicFrame>
    </p:spTree>
    <p:extLst>
      <p:ext uri="{BB962C8B-B14F-4D97-AF65-F5344CB8AC3E}">
        <p14:creationId xmlns:p14="http://schemas.microsoft.com/office/powerpoint/2010/main" val="161191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ECEE53-B270-60A9-DFDB-E171F833DB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FC3DCD-1335-1771-8A37-3B1BCE7FD878}"/>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82</a:t>
            </a:fld>
            <a:endParaRPr lang="en-IN">
              <a:solidFill>
                <a:schemeClr val="bg1"/>
              </a:solidFill>
            </a:endParaRPr>
          </a:p>
        </p:txBody>
      </p:sp>
      <p:graphicFrame>
        <p:nvGraphicFramePr>
          <p:cNvPr id="3" name="Table 2">
            <a:extLst>
              <a:ext uri="{FF2B5EF4-FFF2-40B4-BE49-F238E27FC236}">
                <a16:creationId xmlns:a16="http://schemas.microsoft.com/office/drawing/2014/main" id="{5D373714-1648-0B7A-F22C-C822E959AD31}"/>
              </a:ext>
            </a:extLst>
          </p:cNvPr>
          <p:cNvGraphicFramePr>
            <a:graphicFrameLocks noGrp="1"/>
          </p:cNvGraphicFramePr>
          <p:nvPr>
            <p:extLst>
              <p:ext uri="{D42A27DB-BD31-4B8C-83A1-F6EECF244321}">
                <p14:modId xmlns:p14="http://schemas.microsoft.com/office/powerpoint/2010/main" val="1857839604"/>
              </p:ext>
            </p:extLst>
          </p:nvPr>
        </p:nvGraphicFramePr>
        <p:xfrm>
          <a:off x="319490" y="462708"/>
          <a:ext cx="3933022" cy="1685584"/>
        </p:xfrm>
        <a:graphic>
          <a:graphicData uri="http://schemas.openxmlformats.org/drawingml/2006/table">
            <a:tbl>
              <a:tblPr>
                <a:tableStyleId>{5C22544A-7EE6-4342-B048-85BDC9FD1C3A}</a:tableStyleId>
              </a:tblPr>
              <a:tblGrid>
                <a:gridCol w="1710868">
                  <a:extLst>
                    <a:ext uri="{9D8B030D-6E8A-4147-A177-3AD203B41FA5}">
                      <a16:colId xmlns:a16="http://schemas.microsoft.com/office/drawing/2014/main" val="4049763278"/>
                    </a:ext>
                  </a:extLst>
                </a:gridCol>
                <a:gridCol w="1111077">
                  <a:extLst>
                    <a:ext uri="{9D8B030D-6E8A-4147-A177-3AD203B41FA5}">
                      <a16:colId xmlns:a16="http://schemas.microsoft.com/office/drawing/2014/main" val="3554439421"/>
                    </a:ext>
                  </a:extLst>
                </a:gridCol>
                <a:gridCol w="1111077">
                  <a:extLst>
                    <a:ext uri="{9D8B030D-6E8A-4147-A177-3AD203B41FA5}">
                      <a16:colId xmlns:a16="http://schemas.microsoft.com/office/drawing/2014/main" val="256324624"/>
                    </a:ext>
                  </a:extLst>
                </a:gridCol>
              </a:tblGrid>
              <a:tr h="421396">
                <a:tc rowSpan="2">
                  <a:txBody>
                    <a:bodyPr/>
                    <a:lstStyle/>
                    <a:p>
                      <a:pPr algn="ctr" rtl="0" fontAlgn="ctr">
                        <a:buNone/>
                      </a:pPr>
                      <a:r>
                        <a:rPr lang="en-IN" sz="1100" b="1" u="none" strike="noStrike" dirty="0">
                          <a:solidFill>
                            <a:schemeClr val="bg1"/>
                          </a:solidFill>
                          <a:effectLst/>
                          <a:latin typeface="Segoe UI" panose="020B0502040204020203" pitchFamily="34" charset="0"/>
                          <a:cs typeface="Segoe UI" panose="020B0502040204020203" pitchFamily="34" charset="0"/>
                        </a:rPr>
                        <a:t>Null  Hypothesis (H</a:t>
                      </a:r>
                      <a:r>
                        <a:rPr lang="en-IN" sz="1100" b="1" u="none" strike="noStrike" baseline="-25000" dirty="0">
                          <a:solidFill>
                            <a:schemeClr val="bg1"/>
                          </a:solidFill>
                          <a:effectLst/>
                          <a:latin typeface="Segoe UI" panose="020B0502040204020203" pitchFamily="34" charset="0"/>
                          <a:cs typeface="Segoe UI" panose="020B0502040204020203" pitchFamily="34" charset="0"/>
                        </a:rPr>
                        <a:t>0</a:t>
                      </a:r>
                      <a:r>
                        <a:rPr lang="en-IN" sz="1100" b="1" u="none" strike="noStrike" dirty="0">
                          <a:solidFill>
                            <a:schemeClr val="bg1"/>
                          </a:solidFill>
                          <a:effectLst/>
                          <a:latin typeface="Segoe UI" panose="020B0502040204020203" pitchFamily="34" charset="0"/>
                          <a:cs typeface="Segoe UI" panose="020B0502040204020203" pitchFamily="34" charset="0"/>
                        </a:rPr>
                        <a:t>)</a:t>
                      </a:r>
                      <a:endParaRPr lang="en-IN" sz="1100" b="1" i="0" u="none" strike="noStrike" dirty="0">
                        <a:solidFill>
                          <a:schemeClr val="bg1"/>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75000"/>
                      </a:schemeClr>
                    </a:solidFill>
                  </a:tcPr>
                </a:tc>
                <a:tc gridSpan="2">
                  <a:txBody>
                    <a:bodyPr/>
                    <a:lstStyle/>
                    <a:p>
                      <a:pPr algn="ctr" fontAlgn="ctr">
                        <a:buNone/>
                      </a:pPr>
                      <a:r>
                        <a:rPr lang="en-IN" sz="1100" b="1" u="none" strike="noStrike" dirty="0">
                          <a:solidFill>
                            <a:schemeClr val="bg1"/>
                          </a:solidFill>
                          <a:effectLst/>
                          <a:latin typeface="Segoe UI" panose="020B0502040204020203" pitchFamily="34" charset="0"/>
                          <a:cs typeface="Segoe UI" panose="020B0502040204020203" pitchFamily="34" charset="0"/>
                        </a:rPr>
                        <a:t>DECISION</a:t>
                      </a:r>
                      <a:endParaRPr lang="en-IN" sz="1100" b="1" i="0" u="none" strike="noStrike" dirty="0">
                        <a:solidFill>
                          <a:schemeClr val="bg1"/>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75000"/>
                      </a:schemeClr>
                    </a:solidFill>
                  </a:tcPr>
                </a:tc>
                <a:tc hMerge="1">
                  <a:txBody>
                    <a:bodyPr/>
                    <a:lstStyle/>
                    <a:p>
                      <a:endParaRPr lang="en-IN"/>
                    </a:p>
                  </a:txBody>
                  <a:tcPr/>
                </a:tc>
                <a:extLst>
                  <a:ext uri="{0D108BD9-81ED-4DB2-BD59-A6C34878D82A}">
                    <a16:rowId xmlns:a16="http://schemas.microsoft.com/office/drawing/2014/main" val="3568474584"/>
                  </a:ext>
                </a:extLst>
              </a:tr>
              <a:tr h="421396">
                <a:tc vMerge="1">
                  <a:txBody>
                    <a:bodyPr/>
                    <a:lstStyle/>
                    <a:p>
                      <a:endParaRPr lang="en-IN"/>
                    </a:p>
                  </a:txBody>
                  <a:tcPr/>
                </a:tc>
                <a:tc>
                  <a:txBody>
                    <a:bodyPr/>
                    <a:lstStyle/>
                    <a:p>
                      <a:pPr algn="ctr" fontAlgn="ctr">
                        <a:buNone/>
                      </a:pPr>
                      <a:r>
                        <a:rPr lang="en-IN" sz="1100" b="1" u="none" strike="noStrike" dirty="0">
                          <a:solidFill>
                            <a:schemeClr val="bg1"/>
                          </a:solidFill>
                          <a:effectLst/>
                          <a:latin typeface="Segoe UI" panose="020B0502040204020203" pitchFamily="34" charset="0"/>
                          <a:cs typeface="Segoe UI" panose="020B0502040204020203" pitchFamily="34" charset="0"/>
                        </a:rPr>
                        <a:t>Accept (H0)</a:t>
                      </a:r>
                      <a:endParaRPr lang="en-IN" sz="1100" b="1" i="0" u="none" strike="noStrike" dirty="0">
                        <a:solidFill>
                          <a:schemeClr val="bg1"/>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75000"/>
                      </a:schemeClr>
                    </a:solidFill>
                  </a:tcPr>
                </a:tc>
                <a:tc>
                  <a:txBody>
                    <a:bodyPr/>
                    <a:lstStyle/>
                    <a:p>
                      <a:pPr algn="ctr" fontAlgn="ctr">
                        <a:buNone/>
                      </a:pPr>
                      <a:r>
                        <a:rPr lang="en-IN" sz="1100" b="1" u="none" strike="noStrike" dirty="0">
                          <a:solidFill>
                            <a:schemeClr val="bg1"/>
                          </a:solidFill>
                          <a:effectLst/>
                          <a:latin typeface="Segoe UI" panose="020B0502040204020203" pitchFamily="34" charset="0"/>
                          <a:cs typeface="Segoe UI" panose="020B0502040204020203" pitchFamily="34" charset="0"/>
                        </a:rPr>
                        <a:t>Reject (H0)</a:t>
                      </a:r>
                      <a:endParaRPr lang="en-IN" sz="1100" b="1" i="0" u="none" strike="noStrike" dirty="0">
                        <a:solidFill>
                          <a:schemeClr val="bg1"/>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4178289759"/>
                  </a:ext>
                </a:extLst>
              </a:tr>
              <a:tr h="421396">
                <a:tc>
                  <a:txBody>
                    <a:bodyPr/>
                    <a:lstStyle/>
                    <a:p>
                      <a:pPr algn="ctr" fontAlgn="ctr">
                        <a:buNone/>
                      </a:pPr>
                      <a:r>
                        <a:rPr lang="en-IN" sz="1100" b="1" u="none" strike="noStrike" dirty="0">
                          <a:solidFill>
                            <a:schemeClr val="bg1"/>
                          </a:solidFill>
                          <a:effectLst/>
                          <a:latin typeface="Segoe UI" panose="020B0502040204020203" pitchFamily="34" charset="0"/>
                          <a:cs typeface="Segoe UI" panose="020B0502040204020203" pitchFamily="34" charset="0"/>
                        </a:rPr>
                        <a:t>H0 = True</a:t>
                      </a:r>
                      <a:endParaRPr lang="en-IN" sz="1100" b="1" i="0" u="none" strike="noStrike" dirty="0">
                        <a:solidFill>
                          <a:schemeClr val="bg1"/>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75000"/>
                      </a:schemeClr>
                    </a:solidFill>
                  </a:tcPr>
                </a:tc>
                <a:tc>
                  <a:txBody>
                    <a:bodyPr/>
                    <a:lstStyle/>
                    <a:p>
                      <a:pPr algn="ctr" fontAlgn="ctr">
                        <a:buNone/>
                      </a:pPr>
                      <a:r>
                        <a:rPr lang="en-IN" sz="1100" u="none" strike="noStrike" dirty="0">
                          <a:effectLst/>
                          <a:latin typeface="Segoe UI" panose="020B0502040204020203" pitchFamily="34" charset="0"/>
                          <a:cs typeface="Segoe UI" panose="020B0502040204020203" pitchFamily="34" charset="0"/>
                        </a:rPr>
                        <a:t>Correct Decision</a:t>
                      </a:r>
                      <a:endParaRPr lang="en-IN" sz="11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algn="ctr" fontAlgn="ctr">
                        <a:buNone/>
                      </a:pPr>
                      <a:r>
                        <a:rPr lang="en-IN" sz="1100" u="none" strike="noStrike" dirty="0">
                          <a:effectLst/>
                          <a:latin typeface="Segoe UI" panose="020B0502040204020203" pitchFamily="34" charset="0"/>
                          <a:cs typeface="Segoe UI" panose="020B0502040204020203" pitchFamily="34" charset="0"/>
                        </a:rPr>
                        <a:t>Type 1 Error (</a:t>
                      </a:r>
                      <a:r>
                        <a:rPr lang="el-GR" sz="1100" u="none" strike="noStrike" dirty="0">
                          <a:effectLst/>
                          <a:latin typeface="Segoe UI" panose="020B0502040204020203" pitchFamily="34" charset="0"/>
                          <a:cs typeface="Segoe UI" panose="020B0502040204020203" pitchFamily="34" charset="0"/>
                        </a:rPr>
                        <a:t>α)</a:t>
                      </a:r>
                      <a:endParaRPr lang="el-GR" sz="11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29836196"/>
                  </a:ext>
                </a:extLst>
              </a:tr>
              <a:tr h="421396">
                <a:tc>
                  <a:txBody>
                    <a:bodyPr/>
                    <a:lstStyle/>
                    <a:p>
                      <a:pPr algn="ctr" fontAlgn="ctr">
                        <a:buNone/>
                      </a:pPr>
                      <a:r>
                        <a:rPr lang="en-IN" sz="1100" b="1" u="none" strike="noStrike" dirty="0">
                          <a:solidFill>
                            <a:schemeClr val="bg1"/>
                          </a:solidFill>
                          <a:effectLst/>
                          <a:latin typeface="Segoe UI" panose="020B0502040204020203" pitchFamily="34" charset="0"/>
                          <a:cs typeface="Segoe UI" panose="020B0502040204020203" pitchFamily="34" charset="0"/>
                        </a:rPr>
                        <a:t>H0 = False</a:t>
                      </a:r>
                      <a:endParaRPr lang="en-IN" sz="1100" b="1" i="0" u="none" strike="noStrike" dirty="0">
                        <a:solidFill>
                          <a:schemeClr val="bg1"/>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75000"/>
                      </a:schemeClr>
                    </a:solidFill>
                  </a:tcPr>
                </a:tc>
                <a:tc>
                  <a:txBody>
                    <a:bodyPr/>
                    <a:lstStyle/>
                    <a:p>
                      <a:pPr algn="ctr" fontAlgn="ctr">
                        <a:buNone/>
                      </a:pPr>
                      <a:r>
                        <a:rPr lang="en-IN" sz="1100" u="none" strike="noStrike" dirty="0">
                          <a:effectLst/>
                          <a:latin typeface="Segoe UI" panose="020B0502040204020203" pitchFamily="34" charset="0"/>
                          <a:cs typeface="Segoe UI" panose="020B0502040204020203" pitchFamily="34" charset="0"/>
                        </a:rPr>
                        <a:t>Type 2 Error (</a:t>
                      </a:r>
                      <a:r>
                        <a:rPr lang="el-GR" sz="1100" u="none" strike="noStrike" dirty="0">
                          <a:effectLst/>
                          <a:latin typeface="Segoe UI" panose="020B0502040204020203" pitchFamily="34" charset="0"/>
                          <a:cs typeface="Segoe UI" panose="020B0502040204020203" pitchFamily="34" charset="0"/>
                        </a:rPr>
                        <a:t>β)</a:t>
                      </a:r>
                      <a:endParaRPr lang="el-GR" sz="11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buNone/>
                      </a:pPr>
                      <a:r>
                        <a:rPr lang="en-IN" sz="1100" u="none" strike="noStrike" dirty="0">
                          <a:effectLst/>
                          <a:latin typeface="Segoe UI" panose="020B0502040204020203" pitchFamily="34" charset="0"/>
                          <a:cs typeface="Segoe UI" panose="020B0502040204020203" pitchFamily="34" charset="0"/>
                        </a:rPr>
                        <a:t>Correct Decision</a:t>
                      </a:r>
                      <a:endParaRPr lang="en-IN" sz="11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85065229"/>
                  </a:ext>
                </a:extLst>
              </a:tr>
            </a:tbl>
          </a:graphicData>
        </a:graphic>
      </p:graphicFrame>
      <p:sp>
        <p:nvSpPr>
          <p:cNvPr id="4" name="Rectangle 3">
            <a:extLst>
              <a:ext uri="{FF2B5EF4-FFF2-40B4-BE49-F238E27FC236}">
                <a16:creationId xmlns:a16="http://schemas.microsoft.com/office/drawing/2014/main" id="{6CB9DD4A-5F99-B50D-37C6-07FE1699B81A}"/>
              </a:ext>
            </a:extLst>
          </p:cNvPr>
          <p:cNvSpPr/>
          <p:nvPr/>
        </p:nvSpPr>
        <p:spPr>
          <a:xfrm>
            <a:off x="4463142" y="462708"/>
            <a:ext cx="7409368" cy="16855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
            </a:pPr>
            <a:r>
              <a:rPr lang="en-IN" sz="1600" b="1" dirty="0">
                <a:solidFill>
                  <a:schemeClr val="bg1"/>
                </a:solidFill>
                <a:latin typeface="Segoe UI" panose="020B0502040204020203" pitchFamily="34" charset="0"/>
                <a:cs typeface="Segoe UI" panose="020B0502040204020203" pitchFamily="34" charset="0"/>
              </a:rPr>
              <a:t>Type 1 Error: </a:t>
            </a:r>
            <a:r>
              <a:rPr lang="en-IN" sz="1600" dirty="0">
                <a:solidFill>
                  <a:schemeClr val="bg1"/>
                </a:solidFill>
                <a:latin typeface="Segoe UI" panose="020B0502040204020203" pitchFamily="34" charset="0"/>
                <a:cs typeface="Segoe UI" panose="020B0502040204020203" pitchFamily="34" charset="0"/>
              </a:rPr>
              <a:t>Reject a true null hypothesis – False Positive</a:t>
            </a:r>
          </a:p>
          <a:p>
            <a:pPr marL="285750" indent="-285750">
              <a:lnSpc>
                <a:spcPct val="150000"/>
              </a:lnSpc>
              <a:buFont typeface="Wingdings" panose="05000000000000000000" pitchFamily="2" charset="2"/>
              <a:buChar char="§"/>
            </a:pPr>
            <a:r>
              <a:rPr lang="en-IN" sz="1600" b="1" dirty="0">
                <a:solidFill>
                  <a:schemeClr val="bg1"/>
                </a:solidFill>
                <a:latin typeface="Segoe UI" panose="020B0502040204020203" pitchFamily="34" charset="0"/>
                <a:cs typeface="Segoe UI" panose="020B0502040204020203" pitchFamily="34" charset="0"/>
              </a:rPr>
              <a:t>Type 2 Error:</a:t>
            </a:r>
            <a:r>
              <a:rPr lang="en-IN" sz="1600" dirty="0">
                <a:solidFill>
                  <a:schemeClr val="bg1"/>
                </a:solidFill>
                <a:latin typeface="Segoe UI" panose="020B0502040204020203" pitchFamily="34" charset="0"/>
                <a:cs typeface="Segoe UI" panose="020B0502040204020203" pitchFamily="34" charset="0"/>
              </a:rPr>
              <a:t> Accept a false null hypothesis – False Negative</a:t>
            </a:r>
          </a:p>
        </p:txBody>
      </p:sp>
    </p:spTree>
    <p:extLst>
      <p:ext uri="{BB962C8B-B14F-4D97-AF65-F5344CB8AC3E}">
        <p14:creationId xmlns:p14="http://schemas.microsoft.com/office/powerpoint/2010/main" val="3577185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8B91C0-295F-D797-7FD4-C06B5015716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A40FF7D-F050-F2F1-D44B-DE8CAB243AF4}"/>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latin typeface="Segoe UI" panose="020B0502040204020203" pitchFamily="34" charset="0"/>
                <a:cs typeface="Segoe UI" panose="020B0502040204020203" pitchFamily="34" charset="0"/>
              </a:rPr>
              <a:t>PRODUCT MANAGEMENT &amp;</a:t>
            </a:r>
          </a:p>
          <a:p>
            <a:pPr algn="ctr"/>
            <a:r>
              <a:rPr lang="en-IN" sz="3000" b="1" dirty="0">
                <a:latin typeface="Segoe UI" panose="020B0502040204020203" pitchFamily="34" charset="0"/>
                <a:cs typeface="Segoe UI" panose="020B0502040204020203" pitchFamily="34" charset="0"/>
              </a:rPr>
              <a:t>SOFTWARE DEVELOPMENT METHODOLOGIES</a:t>
            </a:r>
          </a:p>
        </p:txBody>
      </p:sp>
      <p:sp>
        <p:nvSpPr>
          <p:cNvPr id="2" name="Slide Number Placeholder 1">
            <a:extLst>
              <a:ext uri="{FF2B5EF4-FFF2-40B4-BE49-F238E27FC236}">
                <a16:creationId xmlns:a16="http://schemas.microsoft.com/office/drawing/2014/main" id="{58F505D6-AA7B-4825-A5CB-1B17F800F4D1}"/>
              </a:ext>
            </a:extLst>
          </p:cNvPr>
          <p:cNvSpPr>
            <a:spLocks noGrp="1"/>
          </p:cNvSpPr>
          <p:nvPr>
            <p:ph type="sldNum" sz="quarter" idx="12"/>
          </p:nvPr>
        </p:nvSpPr>
        <p:spPr/>
        <p:txBody>
          <a:bodyPr/>
          <a:lstStyle/>
          <a:p>
            <a:fld id="{A63E5F1B-06E8-40D9-B2EF-6EBB58D817FE}" type="slidenum">
              <a:rPr lang="en-IN" smtClean="0"/>
              <a:t>83</a:t>
            </a:fld>
            <a:endParaRPr lang="en-IN"/>
          </a:p>
        </p:txBody>
      </p:sp>
    </p:spTree>
    <p:extLst>
      <p:ext uri="{BB962C8B-B14F-4D97-AF65-F5344CB8AC3E}">
        <p14:creationId xmlns:p14="http://schemas.microsoft.com/office/powerpoint/2010/main" val="29331526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43F7D6-57DE-6FD4-FB71-BDDBA9CF7F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B03857-F128-C00A-1989-5B6465F3194E}"/>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84</a:t>
            </a:fld>
            <a:endParaRPr lang="en-IN"/>
          </a:p>
        </p:txBody>
      </p:sp>
      <p:sp>
        <p:nvSpPr>
          <p:cNvPr id="3" name="Rectangle 2">
            <a:extLst>
              <a:ext uri="{FF2B5EF4-FFF2-40B4-BE49-F238E27FC236}">
                <a16:creationId xmlns:a16="http://schemas.microsoft.com/office/drawing/2014/main" id="{AAADB77B-4D01-23B5-B030-0BA91551C7F5}"/>
              </a:ext>
            </a:extLst>
          </p:cNvPr>
          <p:cNvSpPr/>
          <p:nvPr/>
        </p:nvSpPr>
        <p:spPr>
          <a:xfrm>
            <a:off x="667351" y="339290"/>
            <a:ext cx="10857297" cy="61794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2318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D727E70-A093-4934-B240-F3E6A9C1EA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58EE44-8C2E-EEF3-5DDF-7D138B80EC5E}"/>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85</a:t>
            </a:fld>
            <a:endParaRPr lang="en-IN">
              <a:solidFill>
                <a:schemeClr val="bg1"/>
              </a:solidFill>
            </a:endParaRPr>
          </a:p>
        </p:txBody>
      </p:sp>
      <p:sp>
        <p:nvSpPr>
          <p:cNvPr id="3" name="Rectangle 2">
            <a:extLst>
              <a:ext uri="{FF2B5EF4-FFF2-40B4-BE49-F238E27FC236}">
                <a16:creationId xmlns:a16="http://schemas.microsoft.com/office/drawing/2014/main" id="{13D42D76-B03F-6084-CD97-C782339434A7}"/>
              </a:ext>
            </a:extLst>
          </p:cNvPr>
          <p:cNvSpPr/>
          <p:nvPr/>
        </p:nvSpPr>
        <p:spPr>
          <a:xfrm>
            <a:off x="221381" y="339291"/>
            <a:ext cx="5874619" cy="399033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 name="Rectangle 3">
            <a:extLst>
              <a:ext uri="{FF2B5EF4-FFF2-40B4-BE49-F238E27FC236}">
                <a16:creationId xmlns:a16="http://schemas.microsoft.com/office/drawing/2014/main" id="{E55C9CB3-FF85-4B74-1252-5D5F97E6FF1A}"/>
              </a:ext>
            </a:extLst>
          </p:cNvPr>
          <p:cNvSpPr/>
          <p:nvPr/>
        </p:nvSpPr>
        <p:spPr>
          <a:xfrm>
            <a:off x="6096001" y="339291"/>
            <a:ext cx="5793036" cy="39903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DUAL-TRACK AGILE</a:t>
            </a:r>
            <a:r>
              <a:rPr lang="en-US" sz="1200" dirty="0">
                <a:solidFill>
                  <a:schemeClr val="bg1"/>
                </a:solidFill>
                <a:latin typeface="Segoe UI" panose="020B0502040204020203" pitchFamily="34" charset="0"/>
                <a:cs typeface="Segoe UI" panose="020B0502040204020203" pitchFamily="34" charset="0"/>
              </a:rPr>
              <a:t> is a framework that integrates two essential workflows in product development: discovery (determining what to build) and delivery (building it). This approach fosters collaboration among product managers, designers, and engineers to ensure that teams deliver valuable outcomes to both the business and customers. The concept emerged as a response to traditional waterfall-like processes, where design and planning were done upfront and handed off to engineering. Dual-track agile emphasizes continuous collaboration and iterative progress, breaking down silos between teams.</a:t>
            </a:r>
          </a:p>
          <a:p>
            <a:pPr algn="just"/>
            <a:endParaRPr lang="en-US" sz="1200" dirty="0">
              <a:solidFill>
                <a:schemeClr val="bg1"/>
              </a:solidFill>
              <a:latin typeface="Segoe UI" panose="020B0502040204020203" pitchFamily="34" charset="0"/>
              <a:cs typeface="Segoe UI" panose="020B0502040204020203" pitchFamily="34" charset="0"/>
            </a:endParaRPr>
          </a:p>
          <a:p>
            <a:pPr algn="just"/>
            <a:r>
              <a:rPr lang="en-US" sz="1200" b="1" dirty="0">
                <a:solidFill>
                  <a:schemeClr val="bg1"/>
                </a:solidFill>
                <a:latin typeface="Segoe UI" panose="020B0502040204020203" pitchFamily="34" charset="0"/>
                <a:cs typeface="Segoe UI" panose="020B0502040204020203" pitchFamily="34" charset="0"/>
              </a:rPr>
              <a:t>Key Principles of Dual-Track Agile</a:t>
            </a:r>
          </a:p>
          <a:p>
            <a:pPr algn="just"/>
            <a:endParaRPr lang="en-US" sz="1200"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Discovery and Delivery Integration:</a:t>
            </a:r>
            <a:r>
              <a:rPr lang="en-US" sz="1200" dirty="0">
                <a:solidFill>
                  <a:schemeClr val="bg1"/>
                </a:solidFill>
                <a:latin typeface="Segoe UI" panose="020B0502040204020203" pitchFamily="34" charset="0"/>
                <a:cs typeface="Segoe UI" panose="020B0502040204020203" pitchFamily="34" charset="0"/>
              </a:rPr>
              <a:t> Discovery focuses on understanding customer needs, validating ideas, and defining what to build. Delivery ensures those ideas are implemented effectively. These tracks run in parallel, feeding into each other continuously.</a:t>
            </a: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Unified Teams:</a:t>
            </a:r>
            <a:r>
              <a:rPr lang="en-US" sz="1200" dirty="0">
                <a:solidFill>
                  <a:schemeClr val="bg1"/>
                </a:solidFill>
                <a:latin typeface="Segoe UI" panose="020B0502040204020203" pitchFamily="34" charset="0"/>
                <a:cs typeface="Segoe UI" panose="020B0502040204020203" pitchFamily="34" charset="0"/>
              </a:rPr>
              <a:t> Contrary to misconceptions, dual-track agile does not involve separate teams for discovery and delivery. Instead, the same team collaborates across both tracks, ensuring alignment and shared ownership.</a:t>
            </a: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Customer-Centric Approach: </a:t>
            </a:r>
            <a:r>
              <a:rPr lang="en-US" sz="1200" dirty="0">
                <a:solidFill>
                  <a:schemeClr val="bg1"/>
                </a:solidFill>
                <a:latin typeface="Segoe UI" panose="020B0502040204020203" pitchFamily="34" charset="0"/>
                <a:cs typeface="Segoe UI" panose="020B0502040204020203" pitchFamily="34" charset="0"/>
              </a:rPr>
              <a:t>While traditional dual-track agile emphasized team collaboration, modern adaptations, like continuous discovery, place a stronger focus on customer interviews and data-driven insights to guide decision-making.</a:t>
            </a:r>
            <a:endParaRPr lang="en-IN" sz="1200" dirty="0">
              <a:solidFill>
                <a:schemeClr val="bg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01144D7C-FC8D-29EE-BC99-25627A1E6121}"/>
              </a:ext>
            </a:extLst>
          </p:cNvPr>
          <p:cNvSpPr/>
          <p:nvPr/>
        </p:nvSpPr>
        <p:spPr>
          <a:xfrm>
            <a:off x="221381" y="4329630"/>
            <a:ext cx="5874619" cy="2189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Evolution into Continuous Discovery</a:t>
            </a:r>
          </a:p>
          <a:p>
            <a:pPr algn="just"/>
            <a:r>
              <a:rPr lang="en-US" sz="1200" dirty="0">
                <a:solidFill>
                  <a:schemeClr val="bg1"/>
                </a:solidFill>
                <a:latin typeface="Segoe UI" panose="020B0502040204020203" pitchFamily="34" charset="0"/>
                <a:cs typeface="Segoe UI" panose="020B0502040204020203" pitchFamily="34" charset="0"/>
              </a:rPr>
              <a:t>Over time, dual-track agile has evolved into </a:t>
            </a:r>
            <a:r>
              <a:rPr lang="en-US" sz="1200" b="1" dirty="0">
                <a:solidFill>
                  <a:schemeClr val="bg1"/>
                </a:solidFill>
                <a:latin typeface="Segoe UI" panose="020B0502040204020203" pitchFamily="34" charset="0"/>
                <a:cs typeface="Segoe UI" panose="020B0502040204020203" pitchFamily="34" charset="0"/>
              </a:rPr>
              <a:t>continuous discovery</a:t>
            </a:r>
            <a:r>
              <a:rPr lang="en-US" sz="1200" dirty="0">
                <a:solidFill>
                  <a:schemeClr val="bg1"/>
                </a:solidFill>
                <a:latin typeface="Segoe UI" panose="020B0502040204020203" pitchFamily="34" charset="0"/>
                <a:cs typeface="Segoe UI" panose="020B0502040204020203" pitchFamily="34" charset="0"/>
              </a:rPr>
              <a:t>, a more integrated approach where discovery and delivery are inseparable. Continuous discovery emphasizes:</a:t>
            </a: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Customer Engagement</a:t>
            </a:r>
            <a:r>
              <a:rPr lang="en-US" sz="1200" dirty="0">
                <a:solidFill>
                  <a:schemeClr val="bg1"/>
                </a:solidFill>
                <a:latin typeface="Segoe UI" panose="020B0502040204020203" pitchFamily="34" charset="0"/>
                <a:cs typeface="Segoe UI" panose="020B0502040204020203" pitchFamily="34" charset="0"/>
              </a:rPr>
              <a:t>: Regular customer interviews and feedback loops to identify opportunities and validate assumptions.</a:t>
            </a: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Intertwined Workflows</a:t>
            </a:r>
            <a:r>
              <a:rPr lang="en-US" sz="1200" dirty="0">
                <a:solidFill>
                  <a:schemeClr val="bg1"/>
                </a:solidFill>
                <a:latin typeface="Segoe UI" panose="020B0502040204020203" pitchFamily="34" charset="0"/>
                <a:cs typeface="Segoe UI" panose="020B0502040204020203" pitchFamily="34" charset="0"/>
              </a:rPr>
              <a:t>: Discovery and delivery are no longer distinct phases but part of a unified process. For example, live production tests during delivery can inform ongoing discovery efforts.</a:t>
            </a: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Product Trio</a:t>
            </a:r>
            <a:r>
              <a:rPr lang="en-US" sz="1200" dirty="0">
                <a:solidFill>
                  <a:schemeClr val="bg1"/>
                </a:solidFill>
                <a:latin typeface="Segoe UI" panose="020B0502040204020203" pitchFamily="34" charset="0"/>
                <a:cs typeface="Segoe UI" panose="020B0502040204020203" pitchFamily="34" charset="0"/>
              </a:rPr>
              <a:t>: A core team of product managers, designers, and engineers (often called the "product trio") works collaboratively to explore opportunities and deliver solutions.</a:t>
            </a:r>
          </a:p>
        </p:txBody>
      </p:sp>
      <p:sp>
        <p:nvSpPr>
          <p:cNvPr id="6" name="Rectangle 5">
            <a:extLst>
              <a:ext uri="{FF2B5EF4-FFF2-40B4-BE49-F238E27FC236}">
                <a16:creationId xmlns:a16="http://schemas.microsoft.com/office/drawing/2014/main" id="{58E4907B-78DC-F81E-2ECC-8762F01D4FB1}"/>
              </a:ext>
            </a:extLst>
          </p:cNvPr>
          <p:cNvSpPr/>
          <p:nvPr/>
        </p:nvSpPr>
        <p:spPr>
          <a:xfrm>
            <a:off x="6096001" y="4329630"/>
            <a:ext cx="5793036" cy="2189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Segoe UI" panose="020B0502040204020203" pitchFamily="34" charset="0"/>
                <a:cs typeface="Segoe UI" panose="020B0502040204020203" pitchFamily="34" charset="0"/>
              </a:rPr>
              <a:t>Differences Between Dual-Track Agile and Continuous Discovery</a:t>
            </a:r>
          </a:p>
          <a:p>
            <a:pPr algn="just"/>
            <a:endParaRPr lang="en-US" sz="1200" b="1" dirty="0">
              <a:solidFill>
                <a:schemeClr val="bg1"/>
              </a:solidFill>
              <a:latin typeface="Segoe UI" panose="020B0502040204020203" pitchFamily="34" charset="0"/>
              <a:cs typeface="Segoe UI" panose="020B0502040204020203" pitchFamily="34" charset="0"/>
            </a:endParaRP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Customer Focus</a:t>
            </a:r>
            <a:r>
              <a:rPr lang="en-US" sz="1200" dirty="0">
                <a:solidFill>
                  <a:schemeClr val="bg1"/>
                </a:solidFill>
                <a:latin typeface="Segoe UI" panose="020B0502040204020203" pitchFamily="34" charset="0"/>
                <a:cs typeface="Segoe UI" panose="020B0502040204020203" pitchFamily="34" charset="0"/>
              </a:rPr>
              <a:t>: Continuous discovery prioritizes customer insights as the primary driver of product decisions, whereas dual-track agile initially focused more on team collaboration.</a:t>
            </a: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Workflow Integration</a:t>
            </a:r>
            <a:r>
              <a:rPr lang="en-US" sz="1200" dirty="0">
                <a:solidFill>
                  <a:schemeClr val="bg1"/>
                </a:solidFill>
                <a:latin typeface="Segoe UI" panose="020B0502040204020203" pitchFamily="34" charset="0"/>
                <a:cs typeface="Segoe UI" panose="020B0502040204020203" pitchFamily="34" charset="0"/>
              </a:rPr>
              <a:t>: Continuous discovery eliminates the distinction between discovery and delivery, treating them as a single, iterative process.</a:t>
            </a:r>
          </a:p>
          <a:p>
            <a:pPr marL="171450" indent="-171450" algn="just">
              <a:buFont typeface="Wingdings" panose="05000000000000000000" pitchFamily="2" charset="2"/>
              <a:buChar char="§"/>
            </a:pPr>
            <a:r>
              <a:rPr lang="en-US" sz="1200" b="1" dirty="0">
                <a:solidFill>
                  <a:schemeClr val="bg1"/>
                </a:solidFill>
                <a:latin typeface="Segoe UI" panose="020B0502040204020203" pitchFamily="34" charset="0"/>
                <a:cs typeface="Segoe UI" panose="020B0502040204020203" pitchFamily="34" charset="0"/>
              </a:rPr>
              <a:t>Team Structure</a:t>
            </a:r>
            <a:r>
              <a:rPr lang="en-US" sz="1200" dirty="0">
                <a:solidFill>
                  <a:schemeClr val="bg1"/>
                </a:solidFill>
                <a:latin typeface="Segoe UI" panose="020B0502040204020203" pitchFamily="34" charset="0"/>
                <a:cs typeface="Segoe UI" panose="020B0502040204020203" pitchFamily="34" charset="0"/>
              </a:rPr>
              <a:t>: Continuous discovery formalizes the "product trio" model, ensuring close collaboration among design, product, and engineering.</a:t>
            </a:r>
          </a:p>
        </p:txBody>
      </p:sp>
    </p:spTree>
    <p:extLst>
      <p:ext uri="{BB962C8B-B14F-4D97-AF65-F5344CB8AC3E}">
        <p14:creationId xmlns:p14="http://schemas.microsoft.com/office/powerpoint/2010/main" val="1314875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01B8292-F392-F533-91D3-288E9DD231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6FCB40-F7BF-3CCB-BE13-755A1924487E}"/>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86</a:t>
            </a:fld>
            <a:endParaRPr lang="en-IN">
              <a:solidFill>
                <a:schemeClr val="bg1"/>
              </a:solidFill>
            </a:endParaRPr>
          </a:p>
        </p:txBody>
      </p:sp>
      <p:sp>
        <p:nvSpPr>
          <p:cNvPr id="3" name="Rectangle 2">
            <a:extLst>
              <a:ext uri="{FF2B5EF4-FFF2-40B4-BE49-F238E27FC236}">
                <a16:creationId xmlns:a16="http://schemas.microsoft.com/office/drawing/2014/main" id="{87990AB2-3D82-336A-3227-9B154F7322F3}"/>
              </a:ext>
            </a:extLst>
          </p:cNvPr>
          <p:cNvSpPr/>
          <p:nvPr/>
        </p:nvSpPr>
        <p:spPr>
          <a:xfrm>
            <a:off x="323850" y="196069"/>
            <a:ext cx="11544299" cy="61794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27500009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5ADC9E3-DBE7-00D8-2AF9-C2AD48E6CA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790FC5-3907-3B7B-5AFC-C8E0F3C8404F}"/>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87</a:t>
            </a:fld>
            <a:endParaRPr lang="en-IN">
              <a:solidFill>
                <a:schemeClr val="bg1"/>
              </a:solidFill>
            </a:endParaRPr>
          </a:p>
        </p:txBody>
      </p:sp>
      <p:sp>
        <p:nvSpPr>
          <p:cNvPr id="3" name="Rectangle 2">
            <a:extLst>
              <a:ext uri="{FF2B5EF4-FFF2-40B4-BE49-F238E27FC236}">
                <a16:creationId xmlns:a16="http://schemas.microsoft.com/office/drawing/2014/main" id="{E7350503-3DA4-25EF-360C-ED6B5551A4D3}"/>
              </a:ext>
            </a:extLst>
          </p:cNvPr>
          <p:cNvSpPr/>
          <p:nvPr/>
        </p:nvSpPr>
        <p:spPr>
          <a:xfrm>
            <a:off x="762802" y="1106905"/>
            <a:ext cx="10666396" cy="521179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 name="Rectangle 3">
            <a:extLst>
              <a:ext uri="{FF2B5EF4-FFF2-40B4-BE49-F238E27FC236}">
                <a16:creationId xmlns:a16="http://schemas.microsoft.com/office/drawing/2014/main" id="{D5B4C8EA-A9B8-2A6F-4F83-659495AAB4BD}"/>
              </a:ext>
            </a:extLst>
          </p:cNvPr>
          <p:cNvSpPr/>
          <p:nvPr/>
        </p:nvSpPr>
        <p:spPr>
          <a:xfrm>
            <a:off x="142774" y="5751095"/>
            <a:ext cx="11906451" cy="7074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5" name="Rectangle 4">
            <a:extLst>
              <a:ext uri="{FF2B5EF4-FFF2-40B4-BE49-F238E27FC236}">
                <a16:creationId xmlns:a16="http://schemas.microsoft.com/office/drawing/2014/main" id="{4DF93723-55CF-D760-803C-02F8225283B6}"/>
              </a:ext>
            </a:extLst>
          </p:cNvPr>
          <p:cNvSpPr/>
          <p:nvPr/>
        </p:nvSpPr>
        <p:spPr>
          <a:xfrm>
            <a:off x="142774" y="344136"/>
            <a:ext cx="11906451" cy="707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SOFTWARE DEVELOPMENT LIFECYCLE</a:t>
            </a:r>
          </a:p>
        </p:txBody>
      </p:sp>
      <p:sp>
        <p:nvSpPr>
          <p:cNvPr id="6" name="Rectangle 5">
            <a:extLst>
              <a:ext uri="{FF2B5EF4-FFF2-40B4-BE49-F238E27FC236}">
                <a16:creationId xmlns:a16="http://schemas.microsoft.com/office/drawing/2014/main" id="{245BC45F-D94D-4D90-75BC-7FB876069EAF}"/>
              </a:ext>
            </a:extLst>
          </p:cNvPr>
          <p:cNvSpPr/>
          <p:nvPr/>
        </p:nvSpPr>
        <p:spPr>
          <a:xfrm>
            <a:off x="4546600" y="3335867"/>
            <a:ext cx="1384300" cy="304800"/>
          </a:xfrm>
          <a:prstGeom prst="rect">
            <a:avLst/>
          </a:prstGeom>
          <a:solidFill>
            <a:srgbClr val="F8AC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HLD – High Level design</a:t>
            </a:r>
          </a:p>
        </p:txBody>
      </p:sp>
      <p:sp>
        <p:nvSpPr>
          <p:cNvPr id="7" name="Rectangle 6">
            <a:extLst>
              <a:ext uri="{FF2B5EF4-FFF2-40B4-BE49-F238E27FC236}">
                <a16:creationId xmlns:a16="http://schemas.microsoft.com/office/drawing/2014/main" id="{1EF6AA54-4A55-AE32-FF8E-4DD647D2A6F4}"/>
              </a:ext>
            </a:extLst>
          </p:cNvPr>
          <p:cNvSpPr/>
          <p:nvPr/>
        </p:nvSpPr>
        <p:spPr>
          <a:xfrm>
            <a:off x="4546600" y="3970867"/>
            <a:ext cx="1384300" cy="304800"/>
          </a:xfrm>
          <a:prstGeom prst="rect">
            <a:avLst/>
          </a:prstGeom>
          <a:solidFill>
            <a:srgbClr val="F8AC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LLD – Low Level design</a:t>
            </a:r>
          </a:p>
        </p:txBody>
      </p:sp>
      <p:sp>
        <p:nvSpPr>
          <p:cNvPr id="8" name="Rectangle 7">
            <a:extLst>
              <a:ext uri="{FF2B5EF4-FFF2-40B4-BE49-F238E27FC236}">
                <a16:creationId xmlns:a16="http://schemas.microsoft.com/office/drawing/2014/main" id="{4A374871-F4BD-EC9B-56D8-BFB62F42E9D7}"/>
              </a:ext>
            </a:extLst>
          </p:cNvPr>
          <p:cNvSpPr/>
          <p:nvPr/>
        </p:nvSpPr>
        <p:spPr>
          <a:xfrm>
            <a:off x="6578600" y="2130955"/>
            <a:ext cx="563563" cy="1651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(Dev)</a:t>
            </a:r>
          </a:p>
        </p:txBody>
      </p:sp>
      <p:sp>
        <p:nvSpPr>
          <p:cNvPr id="9" name="Rectangle 8">
            <a:extLst>
              <a:ext uri="{FF2B5EF4-FFF2-40B4-BE49-F238E27FC236}">
                <a16:creationId xmlns:a16="http://schemas.microsoft.com/office/drawing/2014/main" id="{2F37321A-96F1-AC3E-F63C-5F8875D8D6C1}"/>
              </a:ext>
            </a:extLst>
          </p:cNvPr>
          <p:cNvSpPr/>
          <p:nvPr/>
        </p:nvSpPr>
        <p:spPr>
          <a:xfrm>
            <a:off x="8276166" y="2130955"/>
            <a:ext cx="563563" cy="1651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(UAT)</a:t>
            </a:r>
          </a:p>
        </p:txBody>
      </p:sp>
      <p:sp>
        <p:nvSpPr>
          <p:cNvPr id="10" name="Rectangle 9">
            <a:extLst>
              <a:ext uri="{FF2B5EF4-FFF2-40B4-BE49-F238E27FC236}">
                <a16:creationId xmlns:a16="http://schemas.microsoft.com/office/drawing/2014/main" id="{0DC484A1-0677-9D33-5951-825A09FF187C}"/>
              </a:ext>
            </a:extLst>
          </p:cNvPr>
          <p:cNvSpPr/>
          <p:nvPr/>
        </p:nvSpPr>
        <p:spPr>
          <a:xfrm>
            <a:off x="9791700" y="2296055"/>
            <a:ext cx="1168400" cy="1651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(Production)</a:t>
            </a:r>
          </a:p>
        </p:txBody>
      </p:sp>
    </p:spTree>
    <p:extLst>
      <p:ext uri="{BB962C8B-B14F-4D97-AF65-F5344CB8AC3E}">
        <p14:creationId xmlns:p14="http://schemas.microsoft.com/office/powerpoint/2010/main" val="4160109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F08535-848B-F6E0-181A-B59A568E5CE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10A4C7-7F84-8307-2543-513E8B95AE2C}"/>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88</a:t>
            </a:fld>
            <a:endParaRPr lang="en-IN">
              <a:solidFill>
                <a:schemeClr val="bg1"/>
              </a:solidFill>
            </a:endParaRPr>
          </a:p>
        </p:txBody>
      </p:sp>
      <p:sp>
        <p:nvSpPr>
          <p:cNvPr id="5" name="Rectangle 4">
            <a:extLst>
              <a:ext uri="{FF2B5EF4-FFF2-40B4-BE49-F238E27FC236}">
                <a16:creationId xmlns:a16="http://schemas.microsoft.com/office/drawing/2014/main" id="{75BF5C93-7A5B-CCB9-834E-D3E8613DC50E}"/>
              </a:ext>
            </a:extLst>
          </p:cNvPr>
          <p:cNvSpPr/>
          <p:nvPr/>
        </p:nvSpPr>
        <p:spPr>
          <a:xfrm>
            <a:off x="142774" y="178885"/>
            <a:ext cx="11906451" cy="5041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SOFTWARE DEVELOPMENT LIFECYCLE</a:t>
            </a:r>
          </a:p>
        </p:txBody>
      </p:sp>
      <p:grpSp>
        <p:nvGrpSpPr>
          <p:cNvPr id="8" name="Group 7">
            <a:extLst>
              <a:ext uri="{FF2B5EF4-FFF2-40B4-BE49-F238E27FC236}">
                <a16:creationId xmlns:a16="http://schemas.microsoft.com/office/drawing/2014/main" id="{C6234319-39BA-7AE8-9DC7-4EE3F2E49C20}"/>
              </a:ext>
            </a:extLst>
          </p:cNvPr>
          <p:cNvGrpSpPr/>
          <p:nvPr/>
        </p:nvGrpSpPr>
        <p:grpSpPr>
          <a:xfrm>
            <a:off x="142774" y="837286"/>
            <a:ext cx="11906451" cy="5374433"/>
            <a:chOff x="142774" y="572878"/>
            <a:chExt cx="11906451" cy="5374433"/>
          </a:xfrm>
        </p:grpSpPr>
        <p:sp>
          <p:nvSpPr>
            <p:cNvPr id="3" name="Rectangle 2">
              <a:extLst>
                <a:ext uri="{FF2B5EF4-FFF2-40B4-BE49-F238E27FC236}">
                  <a16:creationId xmlns:a16="http://schemas.microsoft.com/office/drawing/2014/main" id="{A67B56AE-6836-6492-4417-B8172A12E4BF}"/>
                </a:ext>
              </a:extLst>
            </p:cNvPr>
            <p:cNvSpPr/>
            <p:nvPr/>
          </p:nvSpPr>
          <p:spPr>
            <a:xfrm>
              <a:off x="142774" y="572878"/>
              <a:ext cx="11906451" cy="537443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Rectangle 5">
              <a:extLst>
                <a:ext uri="{FF2B5EF4-FFF2-40B4-BE49-F238E27FC236}">
                  <a16:creationId xmlns:a16="http://schemas.microsoft.com/office/drawing/2014/main" id="{63E847BA-3C2E-F70D-4AD5-00DA181921DC}"/>
                </a:ext>
              </a:extLst>
            </p:cNvPr>
            <p:cNvSpPr/>
            <p:nvPr/>
          </p:nvSpPr>
          <p:spPr>
            <a:xfrm>
              <a:off x="297455" y="4991959"/>
              <a:ext cx="5854425" cy="9553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Rectangle 6">
              <a:extLst>
                <a:ext uri="{FF2B5EF4-FFF2-40B4-BE49-F238E27FC236}">
                  <a16:creationId xmlns:a16="http://schemas.microsoft.com/office/drawing/2014/main" id="{D7939165-573D-6204-B3FB-82A9D95AFBAF}"/>
                </a:ext>
              </a:extLst>
            </p:cNvPr>
            <p:cNvSpPr/>
            <p:nvPr/>
          </p:nvSpPr>
          <p:spPr>
            <a:xfrm>
              <a:off x="6035041" y="5813425"/>
              <a:ext cx="5582920" cy="133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Tree>
    <p:extLst>
      <p:ext uri="{BB962C8B-B14F-4D97-AF65-F5344CB8AC3E}">
        <p14:creationId xmlns:p14="http://schemas.microsoft.com/office/powerpoint/2010/main" val="3427499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91B740-2E7E-120F-5736-B619ABCABF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29B693-1E01-5744-D223-E95BE6334DB6}"/>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89</a:t>
            </a:fld>
            <a:endParaRPr lang="en-IN">
              <a:solidFill>
                <a:schemeClr val="bg1"/>
              </a:solidFill>
            </a:endParaRPr>
          </a:p>
        </p:txBody>
      </p:sp>
      <p:sp>
        <p:nvSpPr>
          <p:cNvPr id="5" name="Rectangle 4">
            <a:extLst>
              <a:ext uri="{FF2B5EF4-FFF2-40B4-BE49-F238E27FC236}">
                <a16:creationId xmlns:a16="http://schemas.microsoft.com/office/drawing/2014/main" id="{1B3D58FE-446E-963B-8B51-88872CB3533E}"/>
              </a:ext>
            </a:extLst>
          </p:cNvPr>
          <p:cNvSpPr/>
          <p:nvPr/>
        </p:nvSpPr>
        <p:spPr>
          <a:xfrm>
            <a:off x="142774" y="-19421"/>
            <a:ext cx="11906451" cy="7761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SOFTWARE DEVELOPMENT LIFECYCLE</a:t>
            </a:r>
          </a:p>
        </p:txBody>
      </p:sp>
      <p:grpSp>
        <p:nvGrpSpPr>
          <p:cNvPr id="8" name="Group 7">
            <a:extLst>
              <a:ext uri="{FF2B5EF4-FFF2-40B4-BE49-F238E27FC236}">
                <a16:creationId xmlns:a16="http://schemas.microsoft.com/office/drawing/2014/main" id="{CDD91D94-282C-84FE-7260-50B95C41507C}"/>
              </a:ext>
            </a:extLst>
          </p:cNvPr>
          <p:cNvGrpSpPr/>
          <p:nvPr/>
        </p:nvGrpSpPr>
        <p:grpSpPr>
          <a:xfrm>
            <a:off x="142774" y="726881"/>
            <a:ext cx="11906451" cy="5374434"/>
            <a:chOff x="142774" y="726881"/>
            <a:chExt cx="11906451" cy="5374434"/>
          </a:xfrm>
        </p:grpSpPr>
        <p:sp>
          <p:nvSpPr>
            <p:cNvPr id="3" name="Rectangle 2">
              <a:extLst>
                <a:ext uri="{FF2B5EF4-FFF2-40B4-BE49-F238E27FC236}">
                  <a16:creationId xmlns:a16="http://schemas.microsoft.com/office/drawing/2014/main" id="{F79F41F8-0E24-ADFE-F6F6-5BECF625E7BB}"/>
                </a:ext>
              </a:extLst>
            </p:cNvPr>
            <p:cNvSpPr/>
            <p:nvPr/>
          </p:nvSpPr>
          <p:spPr>
            <a:xfrm>
              <a:off x="142774" y="726883"/>
              <a:ext cx="11906451" cy="537443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Rectangle 5">
              <a:extLst>
                <a:ext uri="{FF2B5EF4-FFF2-40B4-BE49-F238E27FC236}">
                  <a16:creationId xmlns:a16="http://schemas.microsoft.com/office/drawing/2014/main" id="{3D256E5C-0C54-06DA-A909-1ECBD99A5723}"/>
                </a:ext>
              </a:extLst>
            </p:cNvPr>
            <p:cNvSpPr/>
            <p:nvPr/>
          </p:nvSpPr>
          <p:spPr>
            <a:xfrm>
              <a:off x="6141720" y="726881"/>
              <a:ext cx="5735320" cy="746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Rectangle 6">
              <a:extLst>
                <a:ext uri="{FF2B5EF4-FFF2-40B4-BE49-F238E27FC236}">
                  <a16:creationId xmlns:a16="http://schemas.microsoft.com/office/drawing/2014/main" id="{66DF2F63-ED8B-FA4E-F0A8-C10A9F38170E}"/>
                </a:ext>
              </a:extLst>
            </p:cNvPr>
            <p:cNvSpPr/>
            <p:nvPr/>
          </p:nvSpPr>
          <p:spPr>
            <a:xfrm>
              <a:off x="423333" y="726882"/>
              <a:ext cx="5879075" cy="60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Tree>
    <p:extLst>
      <p:ext uri="{BB962C8B-B14F-4D97-AF65-F5344CB8AC3E}">
        <p14:creationId xmlns:p14="http://schemas.microsoft.com/office/powerpoint/2010/main" val="1200946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5FCCD4A-7D1E-D1A3-0CF3-C1886ABFBB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94FB1B-C924-8395-AB08-41762926C57C}"/>
              </a:ext>
            </a:extLst>
          </p:cNvPr>
          <p:cNvSpPr>
            <a:spLocks noGrp="1"/>
          </p:cNvSpPr>
          <p:nvPr>
            <p:ph type="sldNum" sz="quarter" idx="12"/>
          </p:nvPr>
        </p:nvSpPr>
        <p:spPr/>
        <p:txBody>
          <a:bodyPr/>
          <a:lstStyle/>
          <a:p>
            <a:fld id="{A63E5F1B-06E8-40D9-B2EF-6EBB58D817FE}" type="slidenum">
              <a:rPr lang="en-IN" smtClean="0">
                <a:solidFill>
                  <a:schemeClr val="bg1"/>
                </a:solidFill>
              </a:rPr>
              <a:t>9</a:t>
            </a:fld>
            <a:endParaRPr lang="en-IN">
              <a:solidFill>
                <a:schemeClr val="bg1"/>
              </a:solidFill>
            </a:endParaRPr>
          </a:p>
        </p:txBody>
      </p:sp>
      <p:sp>
        <p:nvSpPr>
          <p:cNvPr id="5" name="Rectangle 4">
            <a:extLst>
              <a:ext uri="{FF2B5EF4-FFF2-40B4-BE49-F238E27FC236}">
                <a16:creationId xmlns:a16="http://schemas.microsoft.com/office/drawing/2014/main" id="{8748A964-29CC-1D90-9B47-64BF7FAC827E}"/>
              </a:ext>
            </a:extLst>
          </p:cNvPr>
          <p:cNvSpPr/>
          <p:nvPr/>
        </p:nvSpPr>
        <p:spPr>
          <a:xfrm>
            <a:off x="268078" y="624361"/>
            <a:ext cx="5827922" cy="57168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Engineering says they cannot deliver a high-priority feature by the deadline. How would you handle it?</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work with engineering to understand constraints and explore scope reduction or phased delivery. I would communicate trade-offs to stakeholders and reset expectations, ensuring that the most critical functionality is prioritized for release.</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Sales wants you to commit to a feature for a big client, but engineering has not yet validated feasibility. What would you do?</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avoid overpromising and explain that feasibility needs confirmation. I would work with engineering to conduct a quick technical assessment and provide Sales with a realistic timeline or alternatives that can be delivered with confidence.</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Marketing and Engineering disagree on the launch date for a new feature. How would you resolve the conflict?</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bring both teams together to align on dependencies. If engineering needs more time, I will explore phased rollouts or beta testing. I would then communicate a realistic launch date that balances product quality and market needs.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A senior executive demands a feature that is not on the roadmap. How would you handle this?</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evaluate the request against customer demand, business impact, and resource availability. If justified, I would reprioritize transparently and communicate trade-offs. If not, I would provide data to explain why it should not be pursued immediately.</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sprint review shows that multiple features are incomplete. How would you address this?</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review the reasons—whether scope creep, poor estimation, or technical debt. I would work with the team to improve sprint planning, enforce better backlog grooming, and ensure clear acceptance criteria for future sprints.</a:t>
            </a:r>
          </a:p>
        </p:txBody>
      </p:sp>
      <p:sp>
        <p:nvSpPr>
          <p:cNvPr id="2" name="Rectangle 1">
            <a:extLst>
              <a:ext uri="{FF2B5EF4-FFF2-40B4-BE49-F238E27FC236}">
                <a16:creationId xmlns:a16="http://schemas.microsoft.com/office/drawing/2014/main" id="{CC2E24D6-1E81-8619-DB2C-85797E75B0AA}"/>
              </a:ext>
            </a:extLst>
          </p:cNvPr>
          <p:cNvSpPr/>
          <p:nvPr/>
        </p:nvSpPr>
        <p:spPr>
          <a:xfrm>
            <a:off x="6096000" y="624359"/>
            <a:ext cx="5827922" cy="55261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00B0F0"/>
                </a:solidFill>
                <a:latin typeface="Segoe UI" panose="020B0502040204020203" pitchFamily="34" charset="0"/>
                <a:cs typeface="Segoe UI" panose="020B0502040204020203" pitchFamily="34" charset="0"/>
              </a:rPr>
              <a:t>The design team wants to spend extra time polishing UX, but leadership pushes for a quick release. How would you balance this?</a:t>
            </a:r>
          </a:p>
          <a:p>
            <a:pPr algn="just"/>
            <a:r>
              <a:rPr lang="en-US" sz="1200" dirty="0">
                <a:solidFill>
                  <a:schemeClr val="bg1"/>
                </a:solidFill>
                <a:latin typeface="Segoe UI" panose="020B0502040204020203" pitchFamily="34" charset="0"/>
                <a:cs typeface="Segoe UI" panose="020B0502040204020203" pitchFamily="34" charset="0"/>
              </a:rPr>
              <a:t>I would assess the user impact of delaying polish versus launching early. If usability is significantly affected, I would argue for delaying release. Otherwise, I would suggest an MVP launch with iterative improvements in subsequent updates.</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 discover mid-project that the scope has expanded significantly without approval. How would you handle it?</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identify added items, assess their impact, and bring stakeholders together to re-prioritize. I would enforce change management processes and ensure that future scope changes are documented and approved before implementation.</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Your engineering team is behind schedule, and stakeholders are frustrated. How would you manage expectations?</a:t>
            </a:r>
            <a:endParaRPr lang="en-US" sz="1200" dirty="0">
              <a:solidFill>
                <a:srgbClr val="00B0F0"/>
              </a:solidFill>
              <a:latin typeface="Segoe UI" panose="020B0502040204020203" pitchFamily="34" charset="0"/>
              <a:cs typeface="Segoe UI" panose="020B0502040204020203" pitchFamily="34" charset="0"/>
            </a:endParaRPr>
          </a:p>
          <a:p>
            <a:pPr algn="just"/>
            <a:r>
              <a:rPr lang="en-US" sz="1200" dirty="0">
                <a:solidFill>
                  <a:schemeClr val="bg1"/>
                </a:solidFill>
                <a:latin typeface="Segoe UI" panose="020B0502040204020203" pitchFamily="34" charset="0"/>
                <a:cs typeface="Segoe UI" panose="020B0502040204020203" pitchFamily="34" charset="0"/>
              </a:rPr>
              <a:t>I would provide transparent updates with revised timelines and explain root causes. I would share mitigation strategies like scope reduction or parallel workstreams. Consistent communication helps rebuild stakeholder confidence.</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You are asked to lead a product launch with very limited resources. How would you execute it?</a:t>
            </a:r>
          </a:p>
          <a:p>
            <a:pPr algn="just"/>
            <a:r>
              <a:rPr lang="en-US" sz="1200" dirty="0">
                <a:solidFill>
                  <a:schemeClr val="bg1"/>
                </a:solidFill>
                <a:latin typeface="Segoe UI" panose="020B0502040204020203" pitchFamily="34" charset="0"/>
                <a:cs typeface="Segoe UI" panose="020B0502040204020203" pitchFamily="34" charset="0"/>
              </a:rPr>
              <a:t>I would focus on the critical success factors for launch—ensuring stability, targeting the right customer segment, and building awareness. I would cut non-essential scope and leverage low-cost marketing like targeted digital campaigns and customer advocacy.</a:t>
            </a:r>
          </a:p>
          <a:p>
            <a:pPr algn="just"/>
            <a:endParaRPr lang="en-US" sz="1200" b="1" dirty="0">
              <a:solidFill>
                <a:schemeClr val="bg1"/>
              </a:solidFill>
              <a:latin typeface="Segoe UI" panose="020B0502040204020203" pitchFamily="34" charset="0"/>
              <a:cs typeface="Segoe UI" panose="020B0502040204020203" pitchFamily="34" charset="0"/>
            </a:endParaRPr>
          </a:p>
          <a:p>
            <a:pPr algn="just"/>
            <a:r>
              <a:rPr lang="en-US" sz="1200" b="1" dirty="0">
                <a:solidFill>
                  <a:srgbClr val="00B0F0"/>
                </a:solidFill>
                <a:latin typeface="Segoe UI" panose="020B0502040204020203" pitchFamily="34" charset="0"/>
                <a:cs typeface="Segoe UI" panose="020B0502040204020203" pitchFamily="34" charset="0"/>
              </a:rPr>
              <a:t>Different stakeholders disagree on the product’s key priority. How would you align them?</a:t>
            </a:r>
          </a:p>
          <a:p>
            <a:pPr algn="just"/>
            <a:r>
              <a:rPr lang="en-US" sz="1200" dirty="0">
                <a:solidFill>
                  <a:schemeClr val="bg1"/>
                </a:solidFill>
                <a:latin typeface="Segoe UI" panose="020B0502040204020203" pitchFamily="34" charset="0"/>
                <a:cs typeface="Segoe UI" panose="020B0502040204020203" pitchFamily="34" charset="0"/>
              </a:rPr>
              <a:t>I would organize a structured workshop using prioritization frameworks. I would present data on market opportunity, customer demand, and ROI to guide decisions. If conflict remains, I will escalate to leadership with clear recommendations.</a:t>
            </a:r>
          </a:p>
        </p:txBody>
      </p:sp>
      <p:sp>
        <p:nvSpPr>
          <p:cNvPr id="3" name="Rectangle 2">
            <a:extLst>
              <a:ext uri="{FF2B5EF4-FFF2-40B4-BE49-F238E27FC236}">
                <a16:creationId xmlns:a16="http://schemas.microsoft.com/office/drawing/2014/main" id="{0FE5708E-FFB9-DEA2-950C-B6C37BA8E4C5}"/>
              </a:ext>
            </a:extLst>
          </p:cNvPr>
          <p:cNvSpPr/>
          <p:nvPr/>
        </p:nvSpPr>
        <p:spPr>
          <a:xfrm>
            <a:off x="4228147" y="2"/>
            <a:ext cx="3735705" cy="364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egoe UI" panose="020B0502040204020203" pitchFamily="34" charset="0"/>
                <a:cs typeface="Segoe UI" panose="020B0502040204020203" pitchFamily="34" charset="0"/>
              </a:rPr>
              <a:t>STAKEHOLDER MANAGEMENT AND EXECUTION</a:t>
            </a:r>
            <a:endParaRPr lang="en-IN" sz="1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58740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E467676-61F7-A6F7-E343-72306089E17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D0B0DF9-DD6B-78A1-A1FD-D810E477519A}"/>
              </a:ext>
            </a:extLst>
          </p:cNvPr>
          <p:cNvSpPr/>
          <p:nvPr/>
        </p:nvSpPr>
        <p:spPr>
          <a:xfrm>
            <a:off x="287396" y="209320"/>
            <a:ext cx="11617205" cy="6246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b="1" dirty="0">
                <a:solidFill>
                  <a:schemeClr val="bg1"/>
                </a:solidFill>
                <a:latin typeface="Segoe UI" panose="020B0502040204020203" pitchFamily="34" charset="0"/>
                <a:cs typeface="Segoe UI" panose="020B0502040204020203" pitchFamily="34" charset="0"/>
              </a:rPr>
              <a:t>OWN THE IDEATION, TECHNICAL DEVELOPMENT, LAUNCH AND ADOPTION OF THE PRODUCTS YOU BUILD</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Gather inputs from clients, account teams, and internal users.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Run brainstorming or design thinking sessions to generate solutions.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Partner with engineering &amp; data science early to validate feasibility.</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Define MVP → phased rollouts → adoption campaigns.</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Anchor ideation in measurable advertiser outcomes (e.g., “increase audience targeting accuracy” or “faster reporting turnaround”), not just new features.</a:t>
            </a:r>
          </a:p>
          <a:p>
            <a:endParaRPr lang="en-US"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br>
              <a:rPr lang="en-US" sz="1200" dirty="0">
                <a:solidFill>
                  <a:schemeClr val="bg1"/>
                </a:solidFill>
                <a:latin typeface="Segoe UI" panose="020B0502040204020203" pitchFamily="34" charset="0"/>
                <a:cs typeface="Segoe UI" panose="020B0502040204020203" pitchFamily="34" charset="0"/>
              </a:rPr>
            </a:br>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2. DRIVE PRODUCT DEVELOPMENT WITH CROSS-FUNCTIONAL TEAMS INCLUDING ENGINEERING, DATA SCIENCE, ANALYTICS</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Be the bridge between business and technical teams: translate problems into actionable stories.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Maintain a prioritized backlog and host sprint planning/grooming sessions.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Encourage shared ownership: highlight how each team’s work contributes to client success.</a:t>
            </a:r>
          </a:p>
          <a:p>
            <a:pPr marL="171450" indent="-171450">
              <a:buFont typeface="Wingdings" panose="05000000000000000000" pitchFamily="2" charset="2"/>
              <a:buChar char="§"/>
            </a:pPr>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Engineers/data scientists at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care about scale and precision — always communicate requirements with clarity on data sources, accuracy needs, and performance expectations.</a:t>
            </a:r>
            <a:br>
              <a:rPr lang="en-US" sz="1200" dirty="0">
                <a:solidFill>
                  <a:schemeClr val="bg1"/>
                </a:solidFill>
                <a:latin typeface="Segoe UI" panose="020B0502040204020203" pitchFamily="34" charset="0"/>
                <a:cs typeface="Segoe UI" panose="020B0502040204020203" pitchFamily="34" charset="0"/>
              </a:rPr>
            </a:br>
            <a:endParaRPr lang="en-US"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3. BUILD AND MAINTAIN SHORT-TERM AND LONG-TERM PRODUCT ROADMAP</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Align roadmap to </a:t>
            </a:r>
            <a:r>
              <a:rPr lang="en-US" sz="1200" dirty="0" err="1">
                <a:solidFill>
                  <a:schemeClr val="bg1"/>
                </a:solidFill>
                <a:latin typeface="Segoe UI" panose="020B0502040204020203" pitchFamily="34" charset="0"/>
                <a:cs typeface="Segoe UI" panose="020B0502040204020203" pitchFamily="34" charset="0"/>
              </a:rPr>
              <a:t>MiQ’s</a:t>
            </a:r>
            <a:r>
              <a:rPr lang="en-US" sz="1200" dirty="0">
                <a:solidFill>
                  <a:schemeClr val="bg1"/>
                </a:solidFill>
                <a:latin typeface="Segoe UI" panose="020B0502040204020203" pitchFamily="34" charset="0"/>
                <a:cs typeface="Segoe UI" panose="020B0502040204020203" pitchFamily="34" charset="0"/>
              </a:rPr>
              <a:t> strategy (e.g., omnichannel programmatic, measurement, data integration).</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Define short-term wins (quick adoption features) vs. long-term bets (AI-based optimization, new attribution models).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Update quarterly, sharing with leadership and GTM teams.</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In ad-tech, client expectations shift fast. Keep your roadmap flexible with “tentative” and “committed” buckets.</a:t>
            </a:r>
          </a:p>
          <a:p>
            <a:endParaRPr lang="en-US" sz="1200" dirty="0">
              <a:solidFill>
                <a:schemeClr val="bg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87F1C8BC-492C-8044-D49D-70FBDD9EA9C4}"/>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90</a:t>
            </a:fld>
            <a:endParaRPr lang="en-IN">
              <a:solidFill>
                <a:schemeClr val="bg1"/>
              </a:solidFill>
            </a:endParaRPr>
          </a:p>
        </p:txBody>
      </p:sp>
    </p:spTree>
    <p:extLst>
      <p:ext uri="{BB962C8B-B14F-4D97-AF65-F5344CB8AC3E}">
        <p14:creationId xmlns:p14="http://schemas.microsoft.com/office/powerpoint/2010/main" val="21405803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F3D504-6E0D-68A4-4A31-43CB9E478A7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1515D12-DACA-FBD6-8EDF-B30D92D34E6B}"/>
              </a:ext>
            </a:extLst>
          </p:cNvPr>
          <p:cNvSpPr/>
          <p:nvPr/>
        </p:nvSpPr>
        <p:spPr>
          <a:xfrm>
            <a:off x="287396" y="564203"/>
            <a:ext cx="11617205" cy="5506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4. ENSURE FEATURES MEET DEMANDS VIA EXTENSIVE TESTING AND CUSTOMER FEEDBACK</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Collaborate with QA to define acceptance criteria.</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Run UAT with internal traders/account teams before client pilots.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Collect structured feedback (surveys, interviews, usage data) and iterate.</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Use </a:t>
            </a:r>
            <a:r>
              <a:rPr lang="en-US" sz="1200" b="1" dirty="0">
                <a:solidFill>
                  <a:schemeClr val="bg1"/>
                </a:solidFill>
                <a:latin typeface="Segoe UI" panose="020B0502040204020203" pitchFamily="34" charset="0"/>
                <a:cs typeface="Segoe UI" panose="020B0502040204020203" pitchFamily="34" charset="0"/>
              </a:rPr>
              <a:t>real campaign data</a:t>
            </a:r>
            <a:r>
              <a:rPr lang="en-US" sz="1200" dirty="0">
                <a:solidFill>
                  <a:schemeClr val="bg1"/>
                </a:solidFill>
                <a:latin typeface="Segoe UI" panose="020B0502040204020203" pitchFamily="34" charset="0"/>
                <a:cs typeface="Segoe UI" panose="020B0502040204020203" pitchFamily="34" charset="0"/>
              </a:rPr>
              <a:t> wherever possible for testing — it’s more convincing for clients than dummy use cases.</a:t>
            </a:r>
          </a:p>
          <a:p>
            <a:endParaRPr lang="en-US" sz="1200" dirty="0">
              <a:solidFill>
                <a:schemeClr val="bg1"/>
              </a:solidFill>
              <a:latin typeface="Segoe UI" panose="020B0502040204020203" pitchFamily="34" charset="0"/>
              <a:cs typeface="Segoe UI" panose="020B0502040204020203" pitchFamily="34" charset="0"/>
            </a:endParaRPr>
          </a:p>
          <a:p>
            <a:r>
              <a:rPr lang="en-IN" sz="1200" dirty="0">
                <a:solidFill>
                  <a:schemeClr val="bg1"/>
                </a:solidFill>
                <a:latin typeface="Segoe UI" panose="020B0502040204020203" pitchFamily="34" charset="0"/>
                <a:cs typeface="Segoe UI" panose="020B0502040204020203" pitchFamily="34" charset="0"/>
              </a:rPr>
              <a:t>---------------------------------------------------------------------------------------------------------------------------------------------------------------------------------------------</a:t>
            </a:r>
            <a:br>
              <a:rPr lang="en-US" sz="1200" dirty="0">
                <a:solidFill>
                  <a:schemeClr val="bg1"/>
                </a:solidFill>
                <a:latin typeface="Segoe UI" panose="020B0502040204020203" pitchFamily="34" charset="0"/>
                <a:cs typeface="Segoe UI" panose="020B0502040204020203" pitchFamily="34" charset="0"/>
              </a:rPr>
            </a:br>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5. DEFINE PRODUCT KPIS AND METRICS TO TRACK SUCCESS OF THE PRODUCT</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Tie KPIs to business impact (e.g., adoption rate, time saved in reporting, campaign ROI uplift).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Track both leading indicators (feature usage, engagement) and lagging indicators (revenue contribution, renewal rates).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Automate reporting dashboards for visibility.</a:t>
            </a: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At </a:t>
            </a:r>
            <a:r>
              <a:rPr lang="en-US" sz="1200" dirty="0" err="1">
                <a:solidFill>
                  <a:schemeClr val="bg1"/>
                </a:solidFill>
                <a:latin typeface="Segoe UI" panose="020B0502040204020203" pitchFamily="34" charset="0"/>
                <a:cs typeface="Segoe UI" panose="020B0502040204020203" pitchFamily="34" charset="0"/>
              </a:rPr>
              <a:t>MiQ</a:t>
            </a:r>
            <a:r>
              <a:rPr lang="en-US" sz="1200" dirty="0">
                <a:solidFill>
                  <a:schemeClr val="bg1"/>
                </a:solidFill>
                <a:latin typeface="Segoe UI" panose="020B0502040204020203" pitchFamily="34" charset="0"/>
                <a:cs typeface="Segoe UI" panose="020B0502040204020203" pitchFamily="34" charset="0"/>
              </a:rPr>
              <a:t>, emphasize KPIs that showcase client performance improvements (click-through rates, attribution accuracy) rather than just internal usage stats.</a:t>
            </a:r>
          </a:p>
          <a:p>
            <a:br>
              <a:rPr lang="en-US" sz="1200" dirty="0">
                <a:solidFill>
                  <a:schemeClr val="bg1"/>
                </a:solidFill>
                <a:latin typeface="Segoe UI" panose="020B0502040204020203" pitchFamily="34" charset="0"/>
                <a:cs typeface="Segoe UI" panose="020B0502040204020203" pitchFamily="34" charset="0"/>
              </a:rPr>
            </a:br>
            <a:r>
              <a:rPr lang="en-IN" sz="1200" dirty="0">
                <a:solidFill>
                  <a:schemeClr val="bg1"/>
                </a:solidFill>
                <a:latin typeface="Segoe UI" panose="020B0502040204020203" pitchFamily="34" charset="0"/>
                <a:cs typeface="Segoe UI" panose="020B0502040204020203" pitchFamily="34" charset="0"/>
              </a:rPr>
              <a:t>---------------------------------------------------------------------------------------------------------------------------------------------------------------------------------------------</a:t>
            </a:r>
            <a:endParaRPr lang="en-US" sz="1200" dirty="0">
              <a:solidFill>
                <a:schemeClr val="bg1"/>
              </a:solidFill>
              <a:latin typeface="Segoe UI" panose="020B0502040204020203" pitchFamily="34" charset="0"/>
              <a:cs typeface="Segoe UI" panose="020B0502040204020203" pitchFamily="34" charset="0"/>
            </a:endParaRPr>
          </a:p>
          <a:p>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6. CREATE DOCUMENTATION AND COLLATERAL THAT DESCRIBE FEATURE SETS FOR INTERNAL AND EXTERNAL AUDIENCES</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Internal: write product briefs, training decks, FAQs, and release notes for account managers and traders.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External: collaborate with marketing to produce one-pagers, client decks, and demo scripts.</a:t>
            </a:r>
          </a:p>
          <a:p>
            <a:pPr lvl="1"/>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Frame docs around “</a:t>
            </a:r>
            <a:r>
              <a:rPr lang="en-US" sz="1200" b="1" dirty="0">
                <a:solidFill>
                  <a:schemeClr val="bg1"/>
                </a:solidFill>
                <a:latin typeface="Segoe UI" panose="020B0502040204020203" pitchFamily="34" charset="0"/>
                <a:cs typeface="Segoe UI" panose="020B0502040204020203" pitchFamily="34" charset="0"/>
              </a:rPr>
              <a:t>what problem this solves for clients</a:t>
            </a:r>
            <a:r>
              <a:rPr lang="en-US" sz="1200" dirty="0">
                <a:solidFill>
                  <a:schemeClr val="bg1"/>
                </a:solidFill>
                <a:latin typeface="Segoe UI" panose="020B0502040204020203" pitchFamily="34" charset="0"/>
                <a:cs typeface="Segoe UI" panose="020B0502040204020203" pitchFamily="34" charset="0"/>
              </a:rPr>
              <a:t>” → not just “what the feature does.”</a:t>
            </a:r>
          </a:p>
        </p:txBody>
      </p:sp>
      <p:sp>
        <p:nvSpPr>
          <p:cNvPr id="2" name="Slide Number Placeholder 1">
            <a:extLst>
              <a:ext uri="{FF2B5EF4-FFF2-40B4-BE49-F238E27FC236}">
                <a16:creationId xmlns:a16="http://schemas.microsoft.com/office/drawing/2014/main" id="{7863C09C-CBEE-F100-C8AF-FFB5289353FF}"/>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91</a:t>
            </a:fld>
            <a:endParaRPr lang="en-IN">
              <a:solidFill>
                <a:schemeClr val="bg1"/>
              </a:solidFill>
            </a:endParaRPr>
          </a:p>
        </p:txBody>
      </p:sp>
    </p:spTree>
    <p:extLst>
      <p:ext uri="{BB962C8B-B14F-4D97-AF65-F5344CB8AC3E}">
        <p14:creationId xmlns:p14="http://schemas.microsoft.com/office/powerpoint/2010/main" val="2718285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DB73645-7A6A-84AD-1603-DBD5821BD0C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79E8D49-2801-2ACB-A8A7-DC3A7CC175C4}"/>
              </a:ext>
            </a:extLst>
          </p:cNvPr>
          <p:cNvSpPr/>
          <p:nvPr/>
        </p:nvSpPr>
        <p:spPr>
          <a:xfrm>
            <a:off x="287396" y="564204"/>
            <a:ext cx="11617205" cy="17603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latin typeface="Segoe UI" panose="020B0502040204020203" pitchFamily="34" charset="0"/>
                <a:cs typeface="Segoe UI" panose="020B0502040204020203" pitchFamily="34" charset="0"/>
              </a:rPr>
              <a:t>7. SUPPORT SALES VIA TRAINING, ONBOARDING AND ONGOING SUPPORT OF CUSTOMER INITIATIVES USING NEW PRODUCTS</a:t>
            </a:r>
          </a:p>
          <a:p>
            <a:endParaRPr lang="en-US" sz="1200" b="1"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How to do it:</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Run enablement sessions with sales &amp; client service teams.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Provide playbooks with value props, demo flows, and objection-handling tips.</a:t>
            </a:r>
          </a:p>
          <a:p>
            <a:pPr marL="171450" indent="-171450">
              <a:buFont typeface="Wingdings" panose="05000000000000000000" pitchFamily="2" charset="2"/>
              <a:buChar char="§"/>
            </a:pPr>
            <a:r>
              <a:rPr lang="en-US" sz="1200" dirty="0">
                <a:solidFill>
                  <a:schemeClr val="bg1"/>
                </a:solidFill>
                <a:latin typeface="Segoe UI" panose="020B0502040204020203" pitchFamily="34" charset="0"/>
                <a:cs typeface="Segoe UI" panose="020B0502040204020203" pitchFamily="34" charset="0"/>
              </a:rPr>
              <a:t>Join client pitches or onboarding calls to hear firsthand feedback.</a:t>
            </a:r>
          </a:p>
          <a:p>
            <a:pPr lvl="1"/>
            <a:endParaRPr lang="en-US" sz="1200" dirty="0">
              <a:solidFill>
                <a:schemeClr val="bg1"/>
              </a:solidFill>
              <a:latin typeface="Segoe UI" panose="020B0502040204020203" pitchFamily="34" charset="0"/>
              <a:cs typeface="Segoe UI" panose="020B0502040204020203" pitchFamily="34" charset="0"/>
            </a:endParaRPr>
          </a:p>
          <a:p>
            <a:r>
              <a:rPr lang="en-US" sz="1200" b="1" dirty="0">
                <a:solidFill>
                  <a:schemeClr val="bg1"/>
                </a:solidFill>
                <a:latin typeface="Segoe UI" panose="020B0502040204020203" pitchFamily="34" charset="0"/>
                <a:cs typeface="Segoe UI" panose="020B0502040204020203" pitchFamily="34" charset="0"/>
              </a:rPr>
              <a:t>Pro-tip:</a:t>
            </a:r>
            <a:r>
              <a:rPr lang="en-US" sz="1200" dirty="0">
                <a:solidFill>
                  <a:schemeClr val="bg1"/>
                </a:solidFill>
                <a:latin typeface="Segoe UI" panose="020B0502040204020203" pitchFamily="34" charset="0"/>
                <a:cs typeface="Segoe UI" panose="020B0502040204020203" pitchFamily="34" charset="0"/>
              </a:rPr>
              <a:t> Position yourself as the product translator → sales doesn’t need technical jargon; they need </a:t>
            </a:r>
            <a:r>
              <a:rPr lang="en-US" sz="1200" b="1" dirty="0">
                <a:solidFill>
                  <a:schemeClr val="bg1"/>
                </a:solidFill>
                <a:latin typeface="Segoe UI" panose="020B0502040204020203" pitchFamily="34" charset="0"/>
                <a:cs typeface="Segoe UI" panose="020B0502040204020203" pitchFamily="34" charset="0"/>
              </a:rPr>
              <a:t>clear value stories</a:t>
            </a:r>
            <a:r>
              <a:rPr lang="en-US" sz="1200" dirty="0">
                <a:solidFill>
                  <a:schemeClr val="bg1"/>
                </a:solidFill>
                <a:latin typeface="Segoe UI" panose="020B0502040204020203" pitchFamily="34" charset="0"/>
                <a:cs typeface="Segoe UI" panose="020B0502040204020203" pitchFamily="34" charset="0"/>
              </a:rPr>
              <a:t> that resonate with clients.</a:t>
            </a:r>
          </a:p>
        </p:txBody>
      </p:sp>
      <p:sp>
        <p:nvSpPr>
          <p:cNvPr id="2" name="Slide Number Placeholder 1">
            <a:extLst>
              <a:ext uri="{FF2B5EF4-FFF2-40B4-BE49-F238E27FC236}">
                <a16:creationId xmlns:a16="http://schemas.microsoft.com/office/drawing/2014/main" id="{74F71D7A-7149-7A5D-CE6C-73824589191D}"/>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92</a:t>
            </a:fld>
            <a:endParaRPr lang="en-IN">
              <a:solidFill>
                <a:schemeClr val="bg1"/>
              </a:solidFill>
            </a:endParaRPr>
          </a:p>
        </p:txBody>
      </p:sp>
    </p:spTree>
    <p:extLst>
      <p:ext uri="{BB962C8B-B14F-4D97-AF65-F5344CB8AC3E}">
        <p14:creationId xmlns:p14="http://schemas.microsoft.com/office/powerpoint/2010/main" val="3490258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8DDE3A-88AB-58EB-D52E-D658239070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89E381-6C2D-FCA4-01B7-9FC138905A99}"/>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93</a:t>
            </a:fld>
            <a:endParaRPr lang="en-IN"/>
          </a:p>
        </p:txBody>
      </p:sp>
      <p:sp>
        <p:nvSpPr>
          <p:cNvPr id="3" name="Rectangle 2">
            <a:extLst>
              <a:ext uri="{FF2B5EF4-FFF2-40B4-BE49-F238E27FC236}">
                <a16:creationId xmlns:a16="http://schemas.microsoft.com/office/drawing/2014/main" id="{6AB67607-3F47-B72F-2B0D-A8D394041EF1}"/>
              </a:ext>
            </a:extLst>
          </p:cNvPr>
          <p:cNvSpPr/>
          <p:nvPr/>
        </p:nvSpPr>
        <p:spPr>
          <a:xfrm>
            <a:off x="762802" y="1106905"/>
            <a:ext cx="10666396" cy="521179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9D301-ED61-4FA0-EC4F-CD0862FD3519}"/>
              </a:ext>
            </a:extLst>
          </p:cNvPr>
          <p:cNvSpPr/>
          <p:nvPr/>
        </p:nvSpPr>
        <p:spPr>
          <a:xfrm>
            <a:off x="142774" y="344136"/>
            <a:ext cx="11906451" cy="707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latin typeface="Segoe UI" panose="020B0502040204020203" pitchFamily="34" charset="0"/>
                <a:cs typeface="Segoe UI" panose="020B0502040204020203" pitchFamily="34" charset="0"/>
              </a:rPr>
              <a:t>SOFTWARE DEVELOPMENT LIFECYCLE</a:t>
            </a:r>
          </a:p>
        </p:txBody>
      </p:sp>
    </p:spTree>
    <p:extLst>
      <p:ext uri="{BB962C8B-B14F-4D97-AF65-F5344CB8AC3E}">
        <p14:creationId xmlns:p14="http://schemas.microsoft.com/office/powerpoint/2010/main" val="36801856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8F2FC-FE8A-378D-D09F-557847ADF8A9}"/>
              </a:ext>
            </a:extLst>
          </p:cNvPr>
          <p:cNvSpPr>
            <a:spLocks noGrp="1"/>
          </p:cNvSpPr>
          <p:nvPr>
            <p:ph type="sldNum" sz="quarter" idx="12"/>
          </p:nvPr>
        </p:nvSpPr>
        <p:spPr/>
        <p:txBody>
          <a:bodyPr/>
          <a:lstStyle/>
          <a:p>
            <a:fld id="{A63E5F1B-06E8-40D9-B2EF-6EBB58D817FE}" type="slidenum">
              <a:rPr lang="en-IN" b="1" smtClean="0">
                <a:solidFill>
                  <a:schemeClr val="bg1"/>
                </a:solidFill>
              </a:rPr>
              <a:t>94</a:t>
            </a:fld>
            <a:endParaRPr lang="en-IN" b="1" dirty="0">
              <a:solidFill>
                <a:schemeClr val="bg1"/>
              </a:solidFill>
            </a:endParaRPr>
          </a:p>
        </p:txBody>
      </p:sp>
      <p:graphicFrame>
        <p:nvGraphicFramePr>
          <p:cNvPr id="5" name="Table 4">
            <a:extLst>
              <a:ext uri="{FF2B5EF4-FFF2-40B4-BE49-F238E27FC236}">
                <a16:creationId xmlns:a16="http://schemas.microsoft.com/office/drawing/2014/main" id="{3A1836BA-B311-C767-9F40-A5189F741978}"/>
              </a:ext>
            </a:extLst>
          </p:cNvPr>
          <p:cNvGraphicFramePr>
            <a:graphicFrameLocks noGrp="1"/>
          </p:cNvGraphicFramePr>
          <p:nvPr>
            <p:extLst>
              <p:ext uri="{D42A27DB-BD31-4B8C-83A1-F6EECF244321}">
                <p14:modId xmlns:p14="http://schemas.microsoft.com/office/powerpoint/2010/main" val="776282450"/>
              </p:ext>
            </p:extLst>
          </p:nvPr>
        </p:nvGraphicFramePr>
        <p:xfrm>
          <a:off x="604092" y="346966"/>
          <a:ext cx="10983816" cy="5756678"/>
        </p:xfrm>
        <a:graphic>
          <a:graphicData uri="http://schemas.openxmlformats.org/drawingml/2006/table">
            <a:tbl>
              <a:tblPr/>
              <a:tblGrid>
                <a:gridCol w="1933306">
                  <a:extLst>
                    <a:ext uri="{9D8B030D-6E8A-4147-A177-3AD203B41FA5}">
                      <a16:colId xmlns:a16="http://schemas.microsoft.com/office/drawing/2014/main" val="95234101"/>
                    </a:ext>
                  </a:extLst>
                </a:gridCol>
                <a:gridCol w="4447296">
                  <a:extLst>
                    <a:ext uri="{9D8B030D-6E8A-4147-A177-3AD203B41FA5}">
                      <a16:colId xmlns:a16="http://schemas.microsoft.com/office/drawing/2014/main" val="1695112660"/>
                    </a:ext>
                  </a:extLst>
                </a:gridCol>
                <a:gridCol w="4603214">
                  <a:extLst>
                    <a:ext uri="{9D8B030D-6E8A-4147-A177-3AD203B41FA5}">
                      <a16:colId xmlns:a16="http://schemas.microsoft.com/office/drawing/2014/main" val="900893990"/>
                    </a:ext>
                  </a:extLst>
                </a:gridCol>
              </a:tblGrid>
              <a:tr h="479299">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ASPECT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WATERFALL METHODOLOGY</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AGILE METHODOLOGY</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627708986"/>
                  </a:ext>
                </a:extLst>
              </a:tr>
              <a:tr h="1415882">
                <a:tc>
                  <a:txBody>
                    <a:bodyPr/>
                    <a:lstStyle/>
                    <a:p>
                      <a:pPr>
                        <a:buNone/>
                      </a:pPr>
                      <a:r>
                        <a:rPr lang="en-IN" sz="1200" b="1" dirty="0">
                          <a:solidFill>
                            <a:schemeClr val="bg1"/>
                          </a:solidFill>
                          <a:latin typeface="Segoe UI" panose="020B0502040204020203" pitchFamily="34" charset="0"/>
                          <a:cs typeface="Segoe UI" panose="020B0502040204020203" pitchFamily="34" charset="0"/>
                        </a:rPr>
                        <a:t>Development Approach</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Follows a </a:t>
                      </a:r>
                      <a:r>
                        <a:rPr lang="en-US" sz="1200" b="1" dirty="0">
                          <a:solidFill>
                            <a:schemeClr val="bg1"/>
                          </a:solidFill>
                          <a:latin typeface="Segoe UI" panose="020B0502040204020203" pitchFamily="34" charset="0"/>
                          <a:cs typeface="Segoe UI" panose="020B0502040204020203" pitchFamily="34" charset="0"/>
                        </a:rPr>
                        <a:t>linear, sequential process</a:t>
                      </a:r>
                      <a:r>
                        <a:rPr lang="en-US" sz="1200" dirty="0">
                          <a:solidFill>
                            <a:schemeClr val="bg1"/>
                          </a:solidFill>
                          <a:latin typeface="Segoe UI" panose="020B0502040204020203" pitchFamily="34" charset="0"/>
                          <a:cs typeface="Segoe UI" panose="020B0502040204020203" pitchFamily="34" charset="0"/>
                        </a:rPr>
                        <a:t>: requirements → design → development → testing → deployment, with each phase finished before the next starts. This is typical of highly regulated or fixed-scope work such as a government e-services portal or a banking core-system upgrade.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Uses an </a:t>
                      </a:r>
                      <a:r>
                        <a:rPr lang="en-US" sz="1200" b="1" dirty="0">
                          <a:solidFill>
                            <a:schemeClr val="bg1"/>
                          </a:solidFill>
                          <a:latin typeface="Segoe UI" panose="020B0502040204020203" pitchFamily="34" charset="0"/>
                          <a:cs typeface="Segoe UI" panose="020B0502040204020203" pitchFamily="34" charset="0"/>
                        </a:rPr>
                        <a:t>iterative, incremental approach</a:t>
                      </a:r>
                      <a:r>
                        <a:rPr lang="en-US" sz="1200" dirty="0">
                          <a:solidFill>
                            <a:schemeClr val="bg1"/>
                          </a:solidFill>
                          <a:latin typeface="Segoe UI" panose="020B0502040204020203" pitchFamily="34" charset="0"/>
                          <a:cs typeface="Segoe UI" panose="020B0502040204020203" pitchFamily="34" charset="0"/>
                        </a:rPr>
                        <a:t> in short sprints where planning, coding and testing happen in parallel. Common in mobile-app start-ups or SaaS firms rolling out new features every 2–3 weeks.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47589876"/>
                  </a:ext>
                </a:extLst>
              </a:tr>
              <a:tr h="1158449">
                <a:tc>
                  <a:txBody>
                    <a:bodyPr/>
                    <a:lstStyle/>
                    <a:p>
                      <a:pPr>
                        <a:buNone/>
                      </a:pPr>
                      <a:r>
                        <a:rPr lang="en-IN" sz="1200" b="1" dirty="0">
                          <a:solidFill>
                            <a:schemeClr val="bg1"/>
                          </a:solidFill>
                          <a:latin typeface="Segoe UI" panose="020B0502040204020203" pitchFamily="34" charset="0"/>
                          <a:cs typeface="Segoe UI" panose="020B0502040204020203" pitchFamily="34" charset="0"/>
                        </a:rPr>
                        <a:t>Flexibility with Requirements</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Requirements are </a:t>
                      </a:r>
                      <a:r>
                        <a:rPr lang="en-US" sz="1200" b="1" dirty="0">
                          <a:solidFill>
                            <a:schemeClr val="bg1"/>
                          </a:solidFill>
                          <a:latin typeface="Segoe UI" panose="020B0502040204020203" pitchFamily="34" charset="0"/>
                          <a:cs typeface="Segoe UI" panose="020B0502040204020203" pitchFamily="34" charset="0"/>
                        </a:rPr>
                        <a:t>defined and frozen upfront</a:t>
                      </a:r>
                      <a:r>
                        <a:rPr lang="en-US" sz="1200" dirty="0">
                          <a:solidFill>
                            <a:schemeClr val="bg1"/>
                          </a:solidFill>
                          <a:latin typeface="Segoe UI" panose="020B0502040204020203" pitchFamily="34" charset="0"/>
                          <a:cs typeface="Segoe UI" panose="020B0502040204020203" pitchFamily="34" charset="0"/>
                        </a:rPr>
                        <a:t>; any change requires a formal change request and can cause rework. For example, an aircraft control system or a hospital building project cannot change specs mid-way.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Requirements are </a:t>
                      </a:r>
                      <a:r>
                        <a:rPr lang="en-US" sz="1200" b="1" dirty="0">
                          <a:solidFill>
                            <a:schemeClr val="bg1"/>
                          </a:solidFill>
                          <a:latin typeface="Segoe UI" panose="020B0502040204020203" pitchFamily="34" charset="0"/>
                          <a:cs typeface="Segoe UI" panose="020B0502040204020203" pitchFamily="34" charset="0"/>
                        </a:rPr>
                        <a:t>expected to evolve</a:t>
                      </a:r>
                      <a:r>
                        <a:rPr lang="en-US" sz="1200" dirty="0">
                          <a:solidFill>
                            <a:schemeClr val="bg1"/>
                          </a:solidFill>
                          <a:latin typeface="Segoe UI" panose="020B0502040204020203" pitchFamily="34" charset="0"/>
                          <a:cs typeface="Segoe UI" panose="020B0502040204020203" pitchFamily="34" charset="0"/>
                        </a:rPr>
                        <a:t>; product owners can </a:t>
                      </a:r>
                      <a:r>
                        <a:rPr lang="en-US" sz="1200" dirty="0" err="1">
                          <a:solidFill>
                            <a:schemeClr val="bg1"/>
                          </a:solidFill>
                          <a:latin typeface="Segoe UI" panose="020B0502040204020203" pitchFamily="34" charset="0"/>
                          <a:cs typeface="Segoe UI" panose="020B0502040204020203" pitchFamily="34" charset="0"/>
                        </a:rPr>
                        <a:t>reprioritise</a:t>
                      </a:r>
                      <a:r>
                        <a:rPr lang="en-US" sz="1200" dirty="0">
                          <a:solidFill>
                            <a:schemeClr val="bg1"/>
                          </a:solidFill>
                          <a:latin typeface="Segoe UI" panose="020B0502040204020203" pitchFamily="34" charset="0"/>
                          <a:cs typeface="Segoe UI" panose="020B0502040204020203" pitchFamily="34" charset="0"/>
                        </a:rPr>
                        <a:t> features at the end of each sprint. This is typical of an e-commerce site adding new payment options or a fintech app responding to new regulations.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26746599"/>
                  </a:ext>
                </a:extLst>
              </a:tr>
              <a:tr h="901016">
                <a:tc>
                  <a:txBody>
                    <a:bodyPr/>
                    <a:lstStyle/>
                    <a:p>
                      <a:pPr>
                        <a:buNone/>
                      </a:pPr>
                      <a:r>
                        <a:rPr lang="en-IN" sz="1200" b="1" dirty="0">
                          <a:solidFill>
                            <a:schemeClr val="bg1"/>
                          </a:solidFill>
                          <a:latin typeface="Segoe UI" panose="020B0502040204020203" pitchFamily="34" charset="0"/>
                          <a:cs typeface="Segoe UI" panose="020B0502040204020203" pitchFamily="34" charset="0"/>
                        </a:rPr>
                        <a:t>Project Size &amp; Suitability</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Best for </a:t>
                      </a:r>
                      <a:r>
                        <a:rPr lang="en-US" sz="1200" b="1" dirty="0">
                          <a:solidFill>
                            <a:schemeClr val="bg1"/>
                          </a:solidFill>
                          <a:latin typeface="Segoe UI" panose="020B0502040204020203" pitchFamily="34" charset="0"/>
                          <a:cs typeface="Segoe UI" panose="020B0502040204020203" pitchFamily="34" charset="0"/>
                        </a:rPr>
                        <a:t>large, predictable projects</a:t>
                      </a:r>
                      <a:r>
                        <a:rPr lang="en-US" sz="1200" dirty="0">
                          <a:solidFill>
                            <a:schemeClr val="bg1"/>
                          </a:solidFill>
                          <a:latin typeface="Segoe UI" panose="020B0502040204020203" pitchFamily="34" charset="0"/>
                          <a:cs typeface="Segoe UI" panose="020B0502040204020203" pitchFamily="34" charset="0"/>
                        </a:rPr>
                        <a:t> with stable deliverables – e.g. constructing a data </a:t>
                      </a:r>
                      <a:r>
                        <a:rPr lang="en-US" sz="1200" dirty="0" err="1">
                          <a:solidFill>
                            <a:schemeClr val="bg1"/>
                          </a:solidFill>
                          <a:latin typeface="Segoe UI" panose="020B0502040204020203" pitchFamily="34" charset="0"/>
                          <a:cs typeface="Segoe UI" panose="020B0502040204020203" pitchFamily="34" charset="0"/>
                        </a:rPr>
                        <a:t>centre</a:t>
                      </a:r>
                      <a:r>
                        <a:rPr lang="en-US" sz="1200" dirty="0">
                          <a:solidFill>
                            <a:schemeClr val="bg1"/>
                          </a:solidFill>
                          <a:latin typeface="Segoe UI" panose="020B0502040204020203" pitchFamily="34" charset="0"/>
                          <a:cs typeface="Segoe UI" panose="020B0502040204020203" pitchFamily="34" charset="0"/>
                        </a:rPr>
                        <a:t> or implementing a packaged ERP suite.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Best for </a:t>
                      </a:r>
                      <a:r>
                        <a:rPr lang="en-US" sz="1200" b="1" dirty="0">
                          <a:solidFill>
                            <a:schemeClr val="bg1"/>
                          </a:solidFill>
                          <a:latin typeface="Segoe UI" panose="020B0502040204020203" pitchFamily="34" charset="0"/>
                          <a:cs typeface="Segoe UI" panose="020B0502040204020203" pitchFamily="34" charset="0"/>
                        </a:rPr>
                        <a:t>complex or uncertain projects</a:t>
                      </a:r>
                      <a:r>
                        <a:rPr lang="en-US" sz="1200" dirty="0">
                          <a:solidFill>
                            <a:schemeClr val="bg1"/>
                          </a:solidFill>
                          <a:latin typeface="Segoe UI" panose="020B0502040204020203" pitchFamily="34" charset="0"/>
                          <a:cs typeface="Segoe UI" panose="020B0502040204020203" pitchFamily="34" charset="0"/>
                        </a:rPr>
                        <a:t> where outcomes aren’t fully known – e.g. developing a cloud analytics platform or a social-media feature set driven by user feedback.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31091884"/>
                  </a:ext>
                </a:extLst>
              </a:tr>
              <a:tr h="901016">
                <a:tc>
                  <a:txBody>
                    <a:bodyPr/>
                    <a:lstStyle/>
                    <a:p>
                      <a:pPr>
                        <a:buNone/>
                      </a:pPr>
                      <a:r>
                        <a:rPr lang="en-IN" sz="1200" b="1" dirty="0">
                          <a:solidFill>
                            <a:schemeClr val="bg1"/>
                          </a:solidFill>
                          <a:latin typeface="Segoe UI" panose="020B0502040204020203" pitchFamily="34" charset="0"/>
                          <a:cs typeface="Segoe UI" panose="020B0502040204020203" pitchFamily="34" charset="0"/>
                        </a:rPr>
                        <a:t>Customer/Stakeholder Involvement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Stakeholders are </a:t>
                      </a:r>
                      <a:r>
                        <a:rPr lang="en-US" sz="1200" b="1" dirty="0">
                          <a:solidFill>
                            <a:schemeClr val="bg1"/>
                          </a:solidFill>
                          <a:latin typeface="Segoe UI" panose="020B0502040204020203" pitchFamily="34" charset="0"/>
                          <a:cs typeface="Segoe UI" panose="020B0502040204020203" pitchFamily="34" charset="0"/>
                        </a:rPr>
                        <a:t>involved heavily at the start and at final acceptance</a:t>
                      </a:r>
                      <a:r>
                        <a:rPr lang="en-US" sz="1200" dirty="0">
                          <a:solidFill>
                            <a:schemeClr val="bg1"/>
                          </a:solidFill>
                          <a:latin typeface="Segoe UI" panose="020B0502040204020203" pitchFamily="34" charset="0"/>
                          <a:cs typeface="Segoe UI" panose="020B0502040204020203" pitchFamily="34" charset="0"/>
                        </a:rPr>
                        <a:t>, with minimal touchpoints in between – like a multi-year </a:t>
                      </a:r>
                      <a:r>
                        <a:rPr lang="en-US" sz="1200" dirty="0" err="1">
                          <a:solidFill>
                            <a:schemeClr val="bg1"/>
                          </a:solidFill>
                          <a:latin typeface="Segoe UI" panose="020B0502040204020203" pitchFamily="34" charset="0"/>
                          <a:cs typeface="Segoe UI" panose="020B0502040204020203" pitchFamily="34" charset="0"/>
                        </a:rPr>
                        <a:t>defence</a:t>
                      </a:r>
                      <a:r>
                        <a:rPr lang="en-US" sz="1200" dirty="0">
                          <a:solidFill>
                            <a:schemeClr val="bg1"/>
                          </a:solidFill>
                          <a:latin typeface="Segoe UI" panose="020B0502040204020203" pitchFamily="34" charset="0"/>
                          <a:cs typeface="Segoe UI" panose="020B0502040204020203" pitchFamily="34" charset="0"/>
                        </a:rPr>
                        <a:t> IT upgrade delivered at the end.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Stakeholders are </a:t>
                      </a:r>
                      <a:r>
                        <a:rPr lang="en-US" sz="1200" b="1" dirty="0">
                          <a:solidFill>
                            <a:schemeClr val="bg1"/>
                          </a:solidFill>
                          <a:latin typeface="Segoe UI" panose="020B0502040204020203" pitchFamily="34" charset="0"/>
                          <a:cs typeface="Segoe UI" panose="020B0502040204020203" pitchFamily="34" charset="0"/>
                        </a:rPr>
                        <a:t>engaged continuously</a:t>
                      </a:r>
                      <a:r>
                        <a:rPr lang="en-US" sz="1200" dirty="0">
                          <a:solidFill>
                            <a:schemeClr val="bg1"/>
                          </a:solidFill>
                          <a:latin typeface="Segoe UI" panose="020B0502040204020203" pitchFamily="34" charset="0"/>
                          <a:cs typeface="Segoe UI" panose="020B0502040204020203" pitchFamily="34" charset="0"/>
                        </a:rPr>
                        <a:t>, reviewing and steering each sprint – like a SaaS company demoing new dashboards to clients every fortnight.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4794718"/>
                  </a:ext>
                </a:extLst>
              </a:tr>
              <a:tr h="901016">
                <a:tc>
                  <a:txBody>
                    <a:bodyPr/>
                    <a:lstStyle/>
                    <a:p>
                      <a:pPr>
                        <a:buNone/>
                      </a:pPr>
                      <a:r>
                        <a:rPr lang="en-IN" sz="1200" b="1" dirty="0">
                          <a:solidFill>
                            <a:schemeClr val="bg1"/>
                          </a:solidFill>
                          <a:latin typeface="Segoe UI" panose="020B0502040204020203" pitchFamily="34" charset="0"/>
                          <a:cs typeface="Segoe UI" panose="020B0502040204020203" pitchFamily="34" charset="0"/>
                        </a:rPr>
                        <a:t>Delivery of Output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The </a:t>
                      </a:r>
                      <a:r>
                        <a:rPr lang="en-US" sz="1200" b="1">
                          <a:solidFill>
                            <a:schemeClr val="bg1"/>
                          </a:solidFill>
                          <a:latin typeface="Segoe UI" panose="020B0502040204020203" pitchFamily="34" charset="0"/>
                          <a:cs typeface="Segoe UI" panose="020B0502040204020203" pitchFamily="34" charset="0"/>
                        </a:rPr>
                        <a:t>final product is delivered only at the end</a:t>
                      </a:r>
                      <a:r>
                        <a:rPr lang="en-US" sz="1200">
                          <a:solidFill>
                            <a:schemeClr val="bg1"/>
                          </a:solidFill>
                          <a:latin typeface="Segoe UI" panose="020B0502040204020203" pitchFamily="34" charset="0"/>
                          <a:cs typeface="Segoe UI" panose="020B0502040204020203" pitchFamily="34" charset="0"/>
                        </a:rPr>
                        <a:t> of the project; no usable software until late in the lifecycle. Typical for packaged enterprise software releases after 12–18 months.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b="1" dirty="0">
                          <a:solidFill>
                            <a:schemeClr val="bg1"/>
                          </a:solidFill>
                          <a:latin typeface="Segoe UI" panose="020B0502040204020203" pitchFamily="34" charset="0"/>
                          <a:cs typeface="Segoe UI" panose="020B0502040204020203" pitchFamily="34" charset="0"/>
                        </a:rPr>
                        <a:t>Working software or product increments</a:t>
                      </a:r>
                      <a:r>
                        <a:rPr lang="en-US" sz="1200" dirty="0">
                          <a:solidFill>
                            <a:schemeClr val="bg1"/>
                          </a:solidFill>
                          <a:latin typeface="Segoe UI" panose="020B0502040204020203" pitchFamily="34" charset="0"/>
                          <a:cs typeface="Segoe UI" panose="020B0502040204020203" pitchFamily="34" charset="0"/>
                        </a:rPr>
                        <a:t> are delivered at the end of each sprint, allowing early use – e.g. a streaming service rolling out a new UI module every sprint to beta users.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10618795"/>
                  </a:ext>
                </a:extLst>
              </a:tr>
            </a:tbl>
          </a:graphicData>
        </a:graphic>
      </p:graphicFrame>
    </p:spTree>
    <p:extLst>
      <p:ext uri="{BB962C8B-B14F-4D97-AF65-F5344CB8AC3E}">
        <p14:creationId xmlns:p14="http://schemas.microsoft.com/office/powerpoint/2010/main" val="5036092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1D7E8BC-1694-D412-78EC-9F42DEA6C24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D620AC-3ADA-DEF2-E293-9C56FFB05445}"/>
              </a:ext>
            </a:extLst>
          </p:cNvPr>
          <p:cNvSpPr>
            <a:spLocks noGrp="1"/>
          </p:cNvSpPr>
          <p:nvPr>
            <p:ph type="sldNum" sz="quarter" idx="12"/>
          </p:nvPr>
        </p:nvSpPr>
        <p:spPr/>
        <p:txBody>
          <a:bodyPr/>
          <a:lstStyle/>
          <a:p>
            <a:fld id="{A63E5F1B-06E8-40D9-B2EF-6EBB58D817FE}" type="slidenum">
              <a:rPr lang="en-IN" smtClean="0">
                <a:solidFill>
                  <a:schemeClr val="bg1"/>
                </a:solidFill>
              </a:rPr>
              <a:t>95</a:t>
            </a:fld>
            <a:endParaRPr lang="en-IN">
              <a:solidFill>
                <a:schemeClr val="bg1"/>
              </a:solidFill>
            </a:endParaRPr>
          </a:p>
        </p:txBody>
      </p:sp>
      <p:graphicFrame>
        <p:nvGraphicFramePr>
          <p:cNvPr id="2" name="Table 1">
            <a:extLst>
              <a:ext uri="{FF2B5EF4-FFF2-40B4-BE49-F238E27FC236}">
                <a16:creationId xmlns:a16="http://schemas.microsoft.com/office/drawing/2014/main" id="{C1F10A81-341F-F8A1-6C43-C764068D7345}"/>
              </a:ext>
            </a:extLst>
          </p:cNvPr>
          <p:cNvGraphicFramePr>
            <a:graphicFrameLocks noGrp="1"/>
          </p:cNvGraphicFramePr>
          <p:nvPr>
            <p:extLst>
              <p:ext uri="{D42A27DB-BD31-4B8C-83A1-F6EECF244321}">
                <p14:modId xmlns:p14="http://schemas.microsoft.com/office/powerpoint/2010/main" val="1458102044"/>
              </p:ext>
            </p:extLst>
          </p:nvPr>
        </p:nvGraphicFramePr>
        <p:xfrm>
          <a:off x="604092" y="550660"/>
          <a:ext cx="10983816" cy="5756679"/>
        </p:xfrm>
        <a:graphic>
          <a:graphicData uri="http://schemas.openxmlformats.org/drawingml/2006/table">
            <a:tbl>
              <a:tblPr/>
              <a:tblGrid>
                <a:gridCol w="1933306">
                  <a:extLst>
                    <a:ext uri="{9D8B030D-6E8A-4147-A177-3AD203B41FA5}">
                      <a16:colId xmlns:a16="http://schemas.microsoft.com/office/drawing/2014/main" val="95234101"/>
                    </a:ext>
                  </a:extLst>
                </a:gridCol>
                <a:gridCol w="4456069">
                  <a:extLst>
                    <a:ext uri="{9D8B030D-6E8A-4147-A177-3AD203B41FA5}">
                      <a16:colId xmlns:a16="http://schemas.microsoft.com/office/drawing/2014/main" val="1695112660"/>
                    </a:ext>
                  </a:extLst>
                </a:gridCol>
                <a:gridCol w="4594441">
                  <a:extLst>
                    <a:ext uri="{9D8B030D-6E8A-4147-A177-3AD203B41FA5}">
                      <a16:colId xmlns:a16="http://schemas.microsoft.com/office/drawing/2014/main" val="900893990"/>
                    </a:ext>
                  </a:extLst>
                </a:gridCol>
              </a:tblGrid>
              <a:tr h="563428">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ASPECT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WATERFALL METHODOLOGY</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pPr algn="ctr">
                        <a:buNone/>
                      </a:pPr>
                      <a:r>
                        <a:rPr lang="en-IN" sz="1200" b="1" dirty="0">
                          <a:solidFill>
                            <a:schemeClr val="bg1"/>
                          </a:solidFill>
                          <a:latin typeface="Segoe UI" panose="020B0502040204020203" pitchFamily="34" charset="0"/>
                          <a:cs typeface="Segoe UI" panose="020B0502040204020203" pitchFamily="34" charset="0"/>
                        </a:rPr>
                        <a:t>AGILE METHODOLOGY</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627708986"/>
                  </a:ext>
                </a:extLst>
              </a:tr>
              <a:tr h="982507">
                <a:tc>
                  <a:txBody>
                    <a:bodyPr/>
                    <a:lstStyle/>
                    <a:p>
                      <a:pPr>
                        <a:buNone/>
                      </a:pPr>
                      <a:r>
                        <a:rPr lang="en-IN" sz="1200" b="1" dirty="0">
                          <a:solidFill>
                            <a:schemeClr val="bg1"/>
                          </a:solidFill>
                          <a:latin typeface="Segoe UI" panose="020B0502040204020203" pitchFamily="34" charset="0"/>
                          <a:cs typeface="Segoe UI" panose="020B0502040204020203" pitchFamily="34" charset="0"/>
                        </a:rPr>
                        <a:t>Testing Approach</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Testing is a </a:t>
                      </a:r>
                      <a:r>
                        <a:rPr lang="en-US" sz="1200" b="1" dirty="0">
                          <a:solidFill>
                            <a:schemeClr val="bg1"/>
                          </a:solidFill>
                          <a:latin typeface="Segoe UI" panose="020B0502040204020203" pitchFamily="34" charset="0"/>
                          <a:cs typeface="Segoe UI" panose="020B0502040204020203" pitchFamily="34" charset="0"/>
                        </a:rPr>
                        <a:t>separate phase</a:t>
                      </a:r>
                      <a:r>
                        <a:rPr lang="en-US" sz="1200" dirty="0">
                          <a:solidFill>
                            <a:schemeClr val="bg1"/>
                          </a:solidFill>
                          <a:latin typeface="Segoe UI" panose="020B0502040204020203" pitchFamily="34" charset="0"/>
                          <a:cs typeface="Segoe UI" panose="020B0502040204020203" pitchFamily="34" charset="0"/>
                        </a:rPr>
                        <a:t> performed after the build, so defects surface late and cost more to fix – like medical-device firmware tested after all coding is done.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Testing is </a:t>
                      </a:r>
                      <a:r>
                        <a:rPr lang="en-US" sz="1200" b="1" dirty="0">
                          <a:solidFill>
                            <a:schemeClr val="bg1"/>
                          </a:solidFill>
                          <a:latin typeface="Segoe UI" panose="020B0502040204020203" pitchFamily="34" charset="0"/>
                          <a:cs typeface="Segoe UI" panose="020B0502040204020203" pitchFamily="34" charset="0"/>
                        </a:rPr>
                        <a:t>continuous and integrated</a:t>
                      </a:r>
                      <a:r>
                        <a:rPr lang="en-US" sz="1200" dirty="0">
                          <a:solidFill>
                            <a:schemeClr val="bg1"/>
                          </a:solidFill>
                          <a:latin typeface="Segoe UI" panose="020B0502040204020203" pitchFamily="34" charset="0"/>
                          <a:cs typeface="Segoe UI" panose="020B0502040204020203" pitchFamily="34" charset="0"/>
                        </a:rPr>
                        <a:t> into each sprint with automation and immediate fixes – like a social network running automated tests on every feature branch.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527471"/>
                  </a:ext>
                </a:extLst>
              </a:tr>
              <a:tr h="1263223">
                <a:tc>
                  <a:txBody>
                    <a:bodyPr/>
                    <a:lstStyle/>
                    <a:p>
                      <a:pPr>
                        <a:buNone/>
                      </a:pPr>
                      <a:r>
                        <a:rPr lang="en-IN" sz="1200" b="1" dirty="0">
                          <a:solidFill>
                            <a:schemeClr val="bg1"/>
                          </a:solidFill>
                          <a:latin typeface="Segoe UI" panose="020B0502040204020203" pitchFamily="34" charset="0"/>
                          <a:cs typeface="Segoe UI" panose="020B0502040204020203" pitchFamily="34" charset="0"/>
                        </a:rPr>
                        <a:t>Documentation</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Emphasises </a:t>
                      </a:r>
                      <a:r>
                        <a:rPr lang="en-US" sz="1200" b="1">
                          <a:solidFill>
                            <a:schemeClr val="bg1"/>
                          </a:solidFill>
                          <a:latin typeface="Segoe UI" panose="020B0502040204020203" pitchFamily="34" charset="0"/>
                          <a:cs typeface="Segoe UI" panose="020B0502040204020203" pitchFamily="34" charset="0"/>
                        </a:rPr>
                        <a:t>comprehensive documentation</a:t>
                      </a:r>
                      <a:r>
                        <a:rPr lang="en-US" sz="1200">
                          <a:solidFill>
                            <a:schemeClr val="bg1"/>
                          </a:solidFill>
                          <a:latin typeface="Segoe UI" panose="020B0502040204020203" pitchFamily="34" charset="0"/>
                          <a:cs typeface="Segoe UI" panose="020B0502040204020203" pitchFamily="34" charset="0"/>
                        </a:rPr>
                        <a:t> (requirements, design, test plans, manuals) which serves as the main reference – as seen in defence or aerospace projects with strict audits.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err="1">
                          <a:solidFill>
                            <a:schemeClr val="bg1"/>
                          </a:solidFill>
                          <a:latin typeface="Segoe UI" panose="020B0502040204020203" pitchFamily="34" charset="0"/>
                          <a:cs typeface="Segoe UI" panose="020B0502040204020203" pitchFamily="34" charset="0"/>
                        </a:rPr>
                        <a:t>Emphasises</a:t>
                      </a:r>
                      <a:r>
                        <a:rPr lang="en-US" sz="1200" dirty="0">
                          <a:solidFill>
                            <a:schemeClr val="bg1"/>
                          </a:solidFill>
                          <a:latin typeface="Segoe UI" panose="020B0502040204020203" pitchFamily="34" charset="0"/>
                          <a:cs typeface="Segoe UI" panose="020B0502040204020203" pitchFamily="34" charset="0"/>
                        </a:rPr>
                        <a:t> </a:t>
                      </a:r>
                      <a:r>
                        <a:rPr lang="en-US" sz="1200" b="1" dirty="0">
                          <a:solidFill>
                            <a:schemeClr val="bg1"/>
                          </a:solidFill>
                          <a:latin typeface="Segoe UI" panose="020B0502040204020203" pitchFamily="34" charset="0"/>
                          <a:cs typeface="Segoe UI" panose="020B0502040204020203" pitchFamily="34" charset="0"/>
                        </a:rPr>
                        <a:t>“working software over comprehensive documentation,”</a:t>
                      </a:r>
                      <a:r>
                        <a:rPr lang="en-US" sz="1200" dirty="0">
                          <a:solidFill>
                            <a:schemeClr val="bg1"/>
                          </a:solidFill>
                          <a:latin typeface="Segoe UI" panose="020B0502040204020203" pitchFamily="34" charset="0"/>
                          <a:cs typeface="Segoe UI" panose="020B0502040204020203" pitchFamily="34" charset="0"/>
                        </a:rPr>
                        <a:t> maintaining only essential artefacts – as seen in start-ups building chat or collaboration apps with user stories in Jira instead of thick specs.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55864070"/>
                  </a:ext>
                </a:extLst>
              </a:tr>
              <a:tr h="982507">
                <a:tc>
                  <a:txBody>
                    <a:bodyPr/>
                    <a:lstStyle/>
                    <a:p>
                      <a:pPr>
                        <a:buNone/>
                      </a:pPr>
                      <a:r>
                        <a:rPr lang="en-IN" sz="1200" b="1" dirty="0">
                          <a:solidFill>
                            <a:schemeClr val="bg1"/>
                          </a:solidFill>
                          <a:latin typeface="Segoe UI" panose="020B0502040204020203" pitchFamily="34" charset="0"/>
                          <a:cs typeface="Segoe UI" panose="020B0502040204020203" pitchFamily="34" charset="0"/>
                        </a:rPr>
                        <a:t>Team Structure</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Teams are </a:t>
                      </a:r>
                      <a:r>
                        <a:rPr lang="en-US" sz="1200" b="1">
                          <a:solidFill>
                            <a:schemeClr val="bg1"/>
                          </a:solidFill>
                          <a:latin typeface="Segoe UI" panose="020B0502040204020203" pitchFamily="34" charset="0"/>
                          <a:cs typeface="Segoe UI" panose="020B0502040204020203" pitchFamily="34" charset="0"/>
                        </a:rPr>
                        <a:t>role-based and siloed</a:t>
                      </a:r>
                      <a:r>
                        <a:rPr lang="en-US" sz="1200">
                          <a:solidFill>
                            <a:schemeClr val="bg1"/>
                          </a:solidFill>
                          <a:latin typeface="Segoe UI" panose="020B0502040204020203" pitchFamily="34" charset="0"/>
                          <a:cs typeface="Segoe UI" panose="020B0502040204020203" pitchFamily="34" charset="0"/>
                        </a:rPr>
                        <a:t>, handing work off sequentially – typical of large IT vendors where analysts, developers and testers sit in separate departments.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a:solidFill>
                            <a:schemeClr val="bg1"/>
                          </a:solidFill>
                          <a:latin typeface="Segoe UI" panose="020B0502040204020203" pitchFamily="34" charset="0"/>
                          <a:cs typeface="Segoe UI" panose="020B0502040204020203" pitchFamily="34" charset="0"/>
                        </a:rPr>
                        <a:t>Teams are </a:t>
                      </a:r>
                      <a:r>
                        <a:rPr lang="en-US" sz="1200" b="1">
                          <a:solidFill>
                            <a:schemeClr val="bg1"/>
                          </a:solidFill>
                          <a:latin typeface="Segoe UI" panose="020B0502040204020203" pitchFamily="34" charset="0"/>
                          <a:cs typeface="Segoe UI" panose="020B0502040204020203" pitchFamily="34" charset="0"/>
                        </a:rPr>
                        <a:t>cross-functional</a:t>
                      </a:r>
                      <a:r>
                        <a:rPr lang="en-US" sz="1200">
                          <a:solidFill>
                            <a:schemeClr val="bg1"/>
                          </a:solidFill>
                          <a:latin typeface="Segoe UI" panose="020B0502040204020203" pitchFamily="34" charset="0"/>
                          <a:cs typeface="Segoe UI" panose="020B0502040204020203" pitchFamily="34" charset="0"/>
                        </a:rPr>
                        <a:t>, sharing responsibility and working side by side – like a Scrum squad at Spotify with developers, QA, designers and a product owner in one pod.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00571628"/>
                  </a:ext>
                </a:extLst>
              </a:tr>
              <a:tr h="982507">
                <a:tc>
                  <a:txBody>
                    <a:bodyPr/>
                    <a:lstStyle/>
                    <a:p>
                      <a:pPr>
                        <a:buNone/>
                      </a:pPr>
                      <a:r>
                        <a:rPr lang="en-IN" sz="1200" b="1" dirty="0">
                          <a:solidFill>
                            <a:schemeClr val="bg1"/>
                          </a:solidFill>
                          <a:latin typeface="Segoe UI" panose="020B0502040204020203" pitchFamily="34" charset="0"/>
                          <a:cs typeface="Segoe UI" panose="020B0502040204020203" pitchFamily="34" charset="0"/>
                        </a:rPr>
                        <a:t>Risk Management</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Risk is </a:t>
                      </a:r>
                      <a:r>
                        <a:rPr lang="en-US" sz="1200" b="1" dirty="0">
                          <a:solidFill>
                            <a:schemeClr val="bg1"/>
                          </a:solidFill>
                          <a:latin typeface="Segoe UI" panose="020B0502040204020203" pitchFamily="34" charset="0"/>
                          <a:cs typeface="Segoe UI" panose="020B0502040204020203" pitchFamily="34" charset="0"/>
                        </a:rPr>
                        <a:t>higher</a:t>
                      </a:r>
                      <a:r>
                        <a:rPr lang="en-US" sz="1200" dirty="0">
                          <a:solidFill>
                            <a:schemeClr val="bg1"/>
                          </a:solidFill>
                          <a:latin typeface="Segoe UI" panose="020B0502040204020203" pitchFamily="34" charset="0"/>
                          <a:cs typeface="Segoe UI" panose="020B0502040204020203" pitchFamily="34" charset="0"/>
                        </a:rPr>
                        <a:t> because issues emerge late and changes are expensive – as happened with national census software built over years without interim releases.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dirty="0">
                          <a:solidFill>
                            <a:schemeClr val="bg1"/>
                          </a:solidFill>
                          <a:latin typeface="Segoe UI" panose="020B0502040204020203" pitchFamily="34" charset="0"/>
                          <a:cs typeface="Segoe UI" panose="020B0502040204020203" pitchFamily="34" charset="0"/>
                        </a:rPr>
                        <a:t>Risk is </a:t>
                      </a:r>
                      <a:r>
                        <a:rPr lang="en-US" sz="1200" b="1" dirty="0">
                          <a:solidFill>
                            <a:schemeClr val="bg1"/>
                          </a:solidFill>
                          <a:latin typeface="Segoe UI" panose="020B0502040204020203" pitchFamily="34" charset="0"/>
                          <a:cs typeface="Segoe UI" panose="020B0502040204020203" pitchFamily="34" charset="0"/>
                        </a:rPr>
                        <a:t>lower</a:t>
                      </a:r>
                      <a:r>
                        <a:rPr lang="en-US" sz="1200" dirty="0">
                          <a:solidFill>
                            <a:schemeClr val="bg1"/>
                          </a:solidFill>
                          <a:latin typeface="Segoe UI" panose="020B0502040204020203" pitchFamily="34" charset="0"/>
                          <a:cs typeface="Segoe UI" panose="020B0502040204020203" pitchFamily="34" charset="0"/>
                        </a:rPr>
                        <a:t> because the work is broken into small increments with early feedback – like an online-learning platform adding new modules gradually and adjusting based on usage.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25180396"/>
                  </a:ext>
                </a:extLst>
              </a:tr>
              <a:tr h="982507">
                <a:tc>
                  <a:txBody>
                    <a:bodyPr/>
                    <a:lstStyle/>
                    <a:p>
                      <a:pPr>
                        <a:buNone/>
                      </a:pPr>
                      <a:r>
                        <a:rPr lang="en-IN" sz="1200" b="1" dirty="0">
                          <a:solidFill>
                            <a:schemeClr val="bg1"/>
                          </a:solidFill>
                          <a:latin typeface="Segoe UI" panose="020B0502040204020203" pitchFamily="34" charset="0"/>
                          <a:cs typeface="Segoe UI" panose="020B0502040204020203" pitchFamily="34" charset="0"/>
                        </a:rPr>
                        <a:t>Time &amp; Cost Estimation</a:t>
                      </a:r>
                      <a:endParaRPr lang="en-IN" sz="12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b="1" dirty="0">
                          <a:solidFill>
                            <a:schemeClr val="bg1"/>
                          </a:solidFill>
                          <a:latin typeface="Segoe UI" panose="020B0502040204020203" pitchFamily="34" charset="0"/>
                          <a:cs typeface="Segoe UI" panose="020B0502040204020203" pitchFamily="34" charset="0"/>
                        </a:rPr>
                        <a:t>Budget and schedule are fixed upfront</a:t>
                      </a:r>
                      <a:r>
                        <a:rPr lang="en-US" sz="1200" dirty="0">
                          <a:solidFill>
                            <a:schemeClr val="bg1"/>
                          </a:solidFill>
                          <a:latin typeface="Segoe UI" panose="020B0502040204020203" pitchFamily="34" charset="0"/>
                          <a:cs typeface="Segoe UI" panose="020B0502040204020203" pitchFamily="34" charset="0"/>
                        </a:rPr>
                        <a:t> for the whole project, suiting fixed-price contracts – e.g. building a new data </a:t>
                      </a:r>
                      <a:r>
                        <a:rPr lang="en-US" sz="1200" dirty="0" err="1">
                          <a:solidFill>
                            <a:schemeClr val="bg1"/>
                          </a:solidFill>
                          <a:latin typeface="Segoe UI" panose="020B0502040204020203" pitchFamily="34" charset="0"/>
                          <a:cs typeface="Segoe UI" panose="020B0502040204020203" pitchFamily="34" charset="0"/>
                        </a:rPr>
                        <a:t>centre</a:t>
                      </a:r>
                      <a:r>
                        <a:rPr lang="en-US" sz="1200" dirty="0">
                          <a:solidFill>
                            <a:schemeClr val="bg1"/>
                          </a:solidFill>
                          <a:latin typeface="Segoe UI" panose="020B0502040204020203" pitchFamily="34" charset="0"/>
                          <a:cs typeface="Segoe UI" panose="020B0502040204020203" pitchFamily="34" charset="0"/>
                        </a:rPr>
                        <a:t> facility with a strict deadline.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buNone/>
                      </a:pPr>
                      <a:r>
                        <a:rPr lang="en-US" sz="1200" b="1" dirty="0">
                          <a:solidFill>
                            <a:schemeClr val="bg1"/>
                          </a:solidFill>
                          <a:latin typeface="Segoe UI" panose="020B0502040204020203" pitchFamily="34" charset="0"/>
                          <a:cs typeface="Segoe UI" panose="020B0502040204020203" pitchFamily="34" charset="0"/>
                        </a:rPr>
                        <a:t>Estimates are done per sprint or feature,</a:t>
                      </a:r>
                      <a:r>
                        <a:rPr lang="en-US" sz="1200" dirty="0">
                          <a:solidFill>
                            <a:schemeClr val="bg1"/>
                          </a:solidFill>
                          <a:latin typeface="Segoe UI" panose="020B0502040204020203" pitchFamily="34" charset="0"/>
                          <a:cs typeface="Segoe UI" panose="020B0502040204020203" pitchFamily="34" charset="0"/>
                        </a:rPr>
                        <a:t> allowing ongoing adjustment of scope and resources – e.g. a fintech app where scope shifts with new regulator guidance.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44986482"/>
                  </a:ext>
                </a:extLst>
              </a:tr>
            </a:tbl>
          </a:graphicData>
        </a:graphic>
      </p:graphicFrame>
    </p:spTree>
    <p:extLst>
      <p:ext uri="{BB962C8B-B14F-4D97-AF65-F5344CB8AC3E}">
        <p14:creationId xmlns:p14="http://schemas.microsoft.com/office/powerpoint/2010/main" val="3135502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DDBB89-7C46-0218-3AE8-920B04A0CFF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7F53C78-BF6C-A354-320A-74F53F67FB2F}"/>
              </a:ext>
            </a:extLst>
          </p:cNvPr>
          <p:cNvSpPr/>
          <p:nvPr/>
        </p:nvSpPr>
        <p:spPr>
          <a:xfrm>
            <a:off x="0" y="2889000"/>
            <a:ext cx="12192000" cy="1080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bg1"/>
                </a:solidFill>
                <a:latin typeface="Segoe UI" panose="020B0502040204020203" pitchFamily="34" charset="0"/>
                <a:cs typeface="Segoe UI" panose="020B0502040204020203" pitchFamily="34" charset="0"/>
              </a:rPr>
              <a:t>THE SCRUM FRAMEWORK</a:t>
            </a:r>
          </a:p>
        </p:txBody>
      </p:sp>
      <p:sp>
        <p:nvSpPr>
          <p:cNvPr id="2" name="Slide Number Placeholder 1">
            <a:extLst>
              <a:ext uri="{FF2B5EF4-FFF2-40B4-BE49-F238E27FC236}">
                <a16:creationId xmlns:a16="http://schemas.microsoft.com/office/drawing/2014/main" id="{5345A57F-E174-4504-B287-077B5FC5F05E}"/>
              </a:ext>
            </a:extLst>
          </p:cNvPr>
          <p:cNvSpPr>
            <a:spLocks noGrp="1"/>
          </p:cNvSpPr>
          <p:nvPr>
            <p:ph type="sldNum" sz="quarter" idx="12"/>
          </p:nvPr>
        </p:nvSpPr>
        <p:spPr/>
        <p:txBody>
          <a:bodyPr/>
          <a:lstStyle/>
          <a:p>
            <a:fld id="{A63E5F1B-06E8-40D9-B2EF-6EBB58D817FE}" type="slidenum">
              <a:rPr lang="en-IN" smtClean="0">
                <a:solidFill>
                  <a:schemeClr val="bg1"/>
                </a:solidFill>
              </a:rPr>
              <a:t>96</a:t>
            </a:fld>
            <a:endParaRPr lang="en-IN">
              <a:solidFill>
                <a:schemeClr val="bg1"/>
              </a:solidFill>
            </a:endParaRPr>
          </a:p>
        </p:txBody>
      </p:sp>
    </p:spTree>
    <p:extLst>
      <p:ext uri="{BB962C8B-B14F-4D97-AF65-F5344CB8AC3E}">
        <p14:creationId xmlns:p14="http://schemas.microsoft.com/office/powerpoint/2010/main" val="24881353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2F86B5-0C32-2E8A-0CD3-82104B1FB02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FC6AD6-00F2-5C95-13BA-9A28C252CF24}"/>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97</a:t>
            </a:fld>
            <a:endParaRPr lang="en-IN">
              <a:solidFill>
                <a:schemeClr val="bg1"/>
              </a:solidFill>
            </a:endParaRPr>
          </a:p>
        </p:txBody>
      </p:sp>
      <p:sp>
        <p:nvSpPr>
          <p:cNvPr id="3" name="Rectangle: Rounded Corners 2">
            <a:extLst>
              <a:ext uri="{FF2B5EF4-FFF2-40B4-BE49-F238E27FC236}">
                <a16:creationId xmlns:a16="http://schemas.microsoft.com/office/drawing/2014/main" id="{6A406939-0550-A1B7-A610-910673996A29}"/>
              </a:ext>
            </a:extLst>
          </p:cNvPr>
          <p:cNvSpPr/>
          <p:nvPr/>
        </p:nvSpPr>
        <p:spPr>
          <a:xfrm>
            <a:off x="667351" y="339291"/>
            <a:ext cx="10857297" cy="6017060"/>
          </a:xfrm>
          <a:prstGeom prst="roundRect">
            <a:avLst>
              <a:gd name="adj" fmla="val 5315"/>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 name="Rectangle 3">
            <a:extLst>
              <a:ext uri="{FF2B5EF4-FFF2-40B4-BE49-F238E27FC236}">
                <a16:creationId xmlns:a16="http://schemas.microsoft.com/office/drawing/2014/main" id="{F35582F5-488A-06CF-4809-FBCDBCFA7E46}"/>
              </a:ext>
            </a:extLst>
          </p:cNvPr>
          <p:cNvSpPr/>
          <p:nvPr/>
        </p:nvSpPr>
        <p:spPr>
          <a:xfrm>
            <a:off x="878839" y="5757169"/>
            <a:ext cx="2037081" cy="4229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extLst>
      <p:ext uri="{BB962C8B-B14F-4D97-AF65-F5344CB8AC3E}">
        <p14:creationId xmlns:p14="http://schemas.microsoft.com/office/powerpoint/2010/main" val="39119073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90F311-53DB-195D-3685-44E0ACE04DD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B4C80-2860-B7BF-789F-0D6F7D7CC021}"/>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solidFill>
                  <a:schemeClr val="bg1"/>
                </a:solidFill>
              </a:rPr>
              <a:t>98</a:t>
            </a:fld>
            <a:endParaRPr lang="en-IN">
              <a:solidFill>
                <a:schemeClr val="bg1"/>
              </a:solidFill>
            </a:endParaRPr>
          </a:p>
        </p:txBody>
      </p:sp>
      <p:sp>
        <p:nvSpPr>
          <p:cNvPr id="3" name="Rectangle 2">
            <a:extLst>
              <a:ext uri="{FF2B5EF4-FFF2-40B4-BE49-F238E27FC236}">
                <a16:creationId xmlns:a16="http://schemas.microsoft.com/office/drawing/2014/main" id="{74132E75-2848-C0D0-7D64-1D4B1EE41341}"/>
              </a:ext>
            </a:extLst>
          </p:cNvPr>
          <p:cNvSpPr/>
          <p:nvPr/>
        </p:nvSpPr>
        <p:spPr>
          <a:xfrm>
            <a:off x="49730" y="67377"/>
            <a:ext cx="12092540" cy="642967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32504354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90EA2E-065F-887B-7909-51B3614EAA6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128B15-E3AB-18BC-A23C-CB6ED259DAED}"/>
              </a:ext>
            </a:extLst>
          </p:cNvPr>
          <p:cNvSpPr>
            <a:spLocks noGrp="1"/>
          </p:cNvSpPr>
          <p:nvPr>
            <p:ph type="sldNum" sz="quarter" idx="12"/>
          </p:nvPr>
        </p:nvSpPr>
        <p:spPr>
          <a:xfrm>
            <a:off x="8610600" y="6356350"/>
            <a:ext cx="2743200" cy="511242"/>
          </a:xfrm>
        </p:spPr>
        <p:txBody>
          <a:bodyPr/>
          <a:lstStyle/>
          <a:p>
            <a:fld id="{A63E5F1B-06E8-40D9-B2EF-6EBB58D817FE}" type="slidenum">
              <a:rPr lang="en-IN" smtClean="0"/>
              <a:t>99</a:t>
            </a:fld>
            <a:endParaRPr lang="en-IN"/>
          </a:p>
        </p:txBody>
      </p:sp>
      <p:sp>
        <p:nvSpPr>
          <p:cNvPr id="3" name="Rectangle 2">
            <a:extLst>
              <a:ext uri="{FF2B5EF4-FFF2-40B4-BE49-F238E27FC236}">
                <a16:creationId xmlns:a16="http://schemas.microsoft.com/office/drawing/2014/main" id="{86DEF27E-0D50-B565-B7AF-69B89A32E097}"/>
              </a:ext>
            </a:extLst>
          </p:cNvPr>
          <p:cNvSpPr/>
          <p:nvPr/>
        </p:nvSpPr>
        <p:spPr>
          <a:xfrm>
            <a:off x="49730" y="67377"/>
            <a:ext cx="12092540" cy="642967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3371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2183</TotalTime>
  <Words>35245</Words>
  <Application>Microsoft Office PowerPoint</Application>
  <PresentationFormat>Widescreen</PresentationFormat>
  <Paragraphs>3495</Paragraphs>
  <Slides>165</Slides>
  <Notes>75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165</vt:i4>
      </vt:variant>
    </vt:vector>
  </HeadingPairs>
  <TitlesOfParts>
    <vt:vector size="173" baseType="lpstr">
      <vt:lpstr>Aptos</vt:lpstr>
      <vt:lpstr>Aptos Display</vt:lpstr>
      <vt:lpstr>Arial</vt:lpstr>
      <vt:lpstr>Cambria Math</vt:lpstr>
      <vt:lpstr>Segoe UI</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Olam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Suriya R E</dc:creator>
  <cp:lastModifiedBy>Suriya R E</cp:lastModifiedBy>
  <cp:revision>501</cp:revision>
  <dcterms:created xsi:type="dcterms:W3CDTF">2025-09-07T08:09:47Z</dcterms:created>
  <dcterms:modified xsi:type="dcterms:W3CDTF">2025-11-04T12:23:30Z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2025-11-03T17:58:41Z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37eaf77b-cde2-4546-829f-aeec794cdebd</vt:lpwstr>
  </property>
  <property fmtid="{D5CDD505-2E9C-101B-9397-08002B2CF9AE}" pid="7" name="MSIP_Label_defa4170-0d19-0005-0004-bc88714345d2_ActionId">
    <vt:lpwstr>a73e9e0e-be97-47d9-bc15-45b41f08de7f</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